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Override3.xml" ContentType="application/vnd.openxmlformats-officedocument.themeOverrid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69" r:id="rId14"/>
  </p:sldIdLst>
  <p:sldSz cx="9144000" cy="6858000" type="screen4x3"/>
  <p:notesSz cx="6858000" cy="91440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816C25-3426-48D2-BB8A-C8CFD14B49B0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4FCFC9-7B5B-45B2-B3A6-3B45D9129937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765294-F75D-429F-9D4B-F5C12A4EFA8B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6ADB11-5BDE-47B2-B46F-2EB83F40C191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2ED780-010F-4168-9EC3-93D93B3FB1EA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080543-66E2-46E0-9F07-4813A2971737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7EE5F7-809D-48F1-911C-F7CD26921E87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8F3351-7DD2-47EA-897A-D1CDD74BF758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8E5089-247D-48DD-BD72-05B1F83A96C3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55B30A-516D-4FAE-BDB2-D7033F386915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4DB384-62AE-49C5-9D28-FBDA61B2BA7A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ACAFB6-0430-41C5-BF2D-93CE14AE39D5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70B4257E-2D1F-4D97-9C62-E364CB502DCD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4213" y="2565400"/>
            <a:ext cx="7772400" cy="1470025"/>
          </a:xfrm>
        </p:spPr>
        <p:txBody>
          <a:bodyPr/>
          <a:lstStyle/>
          <a:p>
            <a:pPr eaLnBrk="1" hangingPunct="1"/>
            <a:r>
              <a:rPr lang="ar-SA" b="1" smtClean="0">
                <a:solidFill>
                  <a:schemeClr val="hlink"/>
                </a:solidFill>
              </a:rPr>
              <a:t>بعض الكفايات المهنية للمدرس</a:t>
            </a:r>
            <a:r>
              <a:rPr lang="fr-FR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477" name="Group 21"/>
          <p:cNvGraphicFramePr>
            <a:graphicFrameLocks noGrp="1"/>
          </p:cNvGraphicFramePr>
          <p:nvPr>
            <p:ph/>
          </p:nvPr>
        </p:nvGraphicFramePr>
        <p:xfrm>
          <a:off x="457200" y="274638"/>
          <a:ext cx="8229600" cy="5851525"/>
        </p:xfrm>
        <a:graphic>
          <a:graphicData uri="http://schemas.openxmlformats.org/drawingml/2006/table">
            <a:tbl>
              <a:tblPr rtl="1"/>
              <a:tblGrid>
                <a:gridCol w="2601912"/>
                <a:gridCol w="5627688"/>
              </a:tblGrid>
              <a:tr h="5851525">
                <a:tc>
                  <a:txBody>
                    <a:bodyPr/>
                    <a:lstStyle/>
                    <a:p>
                      <a:pPr marL="342900" marR="0" lvl="0" indent="-34290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9-   إدارة التكوين المستمر الذاتي</a:t>
                      </a:r>
                      <a:r>
                        <a:rPr kumimoji="0" lang="ar-SA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kumimoji="0" lang="ar-SA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MA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- الوعي بأن التكوين الذاتي هو السبيل الأمثل لتطوير </a:t>
                      </a:r>
                      <a:r>
                        <a:rPr kumimoji="0" lang="ar-MA" sz="18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الكفايات</a:t>
                      </a:r>
                      <a:r>
                        <a:rPr kumimoji="0" lang="ar-MA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 المهنية للمربي؛</a:t>
                      </a:r>
                      <a:endParaRPr kumimoji="0" lang="fr-FR" sz="18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342900" marR="0" lvl="0" indent="-342900" algn="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-  </a:t>
                      </a:r>
                      <a:r>
                        <a:rPr kumimoji="0" lang="ar-MA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تحديد الحاجيات </a:t>
                      </a:r>
                      <a:r>
                        <a:rPr kumimoji="0" lang="ar-MA" sz="18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و</a:t>
                      </a:r>
                      <a:r>
                        <a:rPr kumimoji="0" lang="ar-MA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 العمل على تلبيتها بالبحث </a:t>
                      </a:r>
                      <a:r>
                        <a:rPr kumimoji="0" lang="ar-MA" sz="18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و</a:t>
                      </a:r>
                      <a:r>
                        <a:rPr kumimoji="0" lang="ar-MA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 التنسيق مع باقي المدرسين؛</a:t>
                      </a:r>
                      <a:endParaRPr kumimoji="0" lang="fr-FR" sz="18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342900" marR="0" lvl="0" indent="-342900" algn="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-  </a:t>
                      </a:r>
                      <a:r>
                        <a:rPr kumimoji="0" lang="ar-MA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طرح </a:t>
                      </a:r>
                      <a:r>
                        <a:rPr kumimoji="0" lang="ar-MA" sz="18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و</a:t>
                      </a:r>
                      <a:r>
                        <a:rPr kumimoji="0" lang="ar-MA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 اقتراح برنامج تكوين في إطار فريق عمل يشمل المدرسين ذوي نفس الاهتمام</a:t>
                      </a:r>
                      <a:br>
                        <a:rPr kumimoji="0" lang="ar-MA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</a:br>
                      <a:r>
                        <a:rPr kumimoji="0" lang="ar-MA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( مع إمكانية التنسيق مع المفتش لتوسيع دائرة البحث)؛</a:t>
                      </a:r>
                      <a:endParaRPr kumimoji="0" lang="fr-FR" sz="18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342900" marR="0" lvl="0" indent="-342900" algn="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-  </a:t>
                      </a:r>
                      <a:r>
                        <a:rPr kumimoji="0" lang="ar-MA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تبادل التجارب </a:t>
                      </a:r>
                      <a:r>
                        <a:rPr kumimoji="0" lang="ar-MA" sz="18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و</a:t>
                      </a:r>
                      <a:r>
                        <a:rPr kumimoji="0" lang="ar-MA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 المعارف مع باقي المدرسين بشكل دائم، خاصة </a:t>
                      </a:r>
                      <a:r>
                        <a:rPr kumimoji="0" lang="ar-MA" sz="18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و</a:t>
                      </a:r>
                      <a:r>
                        <a:rPr kumimoji="0" lang="ar-MA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 أن تكنولوجيا الإعلام </a:t>
                      </a:r>
                      <a:r>
                        <a:rPr kumimoji="0" lang="ar-MA" sz="18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و</a:t>
                      </a:r>
                      <a:r>
                        <a:rPr kumimoji="0" lang="ar-MA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 الاتصال تفتح آفاقا واسعة في هذا المجال.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</a:tr>
            </a:tbl>
          </a:graphicData>
        </a:graphic>
      </p:graphicFrame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4"/>
          <p:cNvSpPr>
            <a:spLocks noChangeArrowheads="1"/>
          </p:cNvSpPr>
          <p:nvPr/>
        </p:nvSpPr>
        <p:spPr bwMode="auto">
          <a:xfrm>
            <a:off x="1042988" y="498475"/>
            <a:ext cx="7561262" cy="362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r" rtl="1"/>
            <a:r>
              <a:rPr lang="ar-SA" sz="4000" b="1">
                <a:solidFill>
                  <a:schemeClr val="hlink"/>
                </a:solidFill>
              </a:rPr>
              <a:t>كفايات معرفية وتربوية</a:t>
            </a:r>
            <a:r>
              <a:rPr lang="en-US" sz="2400" b="1"/>
              <a:t/>
            </a:r>
            <a:br>
              <a:rPr lang="en-US" sz="2400" b="1"/>
            </a:br>
            <a:endParaRPr lang="en-US" sz="2400" b="1"/>
          </a:p>
          <a:p>
            <a:pPr algn="r" rtl="1"/>
            <a:r>
              <a:rPr lang="ar-SA" sz="2400" b="1"/>
              <a:t>وتتمثل في</a:t>
            </a:r>
            <a:r>
              <a:rPr lang="en-US" sz="2400" b="1"/>
              <a:t>:</a:t>
            </a:r>
          </a:p>
          <a:p>
            <a:pPr algn="r" rtl="1"/>
            <a:r>
              <a:rPr lang="ar-SA" sz="2400" b="1"/>
              <a:t>الإلمام بالمعارف والمضامين المتعلقة</a:t>
            </a:r>
            <a:r>
              <a:rPr lang="en-US" sz="2400" b="1"/>
              <a:t> </a:t>
            </a:r>
            <a:r>
              <a:rPr lang="ar-SA" sz="2400" b="1"/>
              <a:t>بالمادة/التخصص</a:t>
            </a:r>
            <a:r>
              <a:rPr lang="en-US" sz="2400" b="1"/>
              <a:t>.</a:t>
            </a:r>
            <a:br>
              <a:rPr lang="en-US" sz="2400" b="1"/>
            </a:br>
            <a:r>
              <a:rPr lang="ar-SA" sz="2400" b="1"/>
              <a:t>اكتساب المعارف الديداكتيكية</a:t>
            </a:r>
            <a:r>
              <a:rPr lang="en-US" sz="2400" b="1"/>
              <a:t> </a:t>
            </a:r>
            <a:r>
              <a:rPr lang="ar-SA" sz="2400" b="1"/>
              <a:t>الضرورية:التخطيط/التنفيذ/التقويم</a:t>
            </a:r>
            <a:r>
              <a:rPr lang="en-US" sz="2400" b="1"/>
              <a:t>.</a:t>
            </a:r>
            <a:br>
              <a:rPr lang="en-US" sz="2400" b="1"/>
            </a:br>
            <a:r>
              <a:rPr lang="ar-SA" sz="2400" b="1"/>
              <a:t>بناء الأنشطة داخل الفصل</a:t>
            </a:r>
            <a:r>
              <a:rPr lang="en-US" sz="2400" b="1"/>
              <a:t> </a:t>
            </a:r>
            <a:r>
              <a:rPr lang="ar-SA" sz="2400" b="1"/>
              <a:t>الدراسي</a:t>
            </a:r>
            <a:r>
              <a:rPr lang="en-US" sz="2400" b="1"/>
              <a:t>-</a:t>
            </a:r>
            <a:br>
              <a:rPr lang="en-US" sz="2400" b="1"/>
            </a:br>
            <a:r>
              <a:rPr lang="ar-SA" sz="2400" b="1"/>
              <a:t>تصور وضعيات</a:t>
            </a:r>
            <a:r>
              <a:rPr lang="en-US" sz="2400" b="1"/>
              <a:t>.</a:t>
            </a:r>
            <a:br>
              <a:rPr lang="en-US" sz="2400" b="1"/>
            </a:br>
            <a:r>
              <a:rPr lang="en-US" sz="2400" b="1"/>
              <a:t/>
            </a:r>
            <a:br>
              <a:rPr lang="en-US" sz="2400" b="1"/>
            </a:br>
            <a:endParaRPr lang="en-US" sz="24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4"/>
          <p:cNvSpPr>
            <a:spLocks noChangeArrowheads="1"/>
          </p:cNvSpPr>
          <p:nvPr/>
        </p:nvSpPr>
        <p:spPr bwMode="auto">
          <a:xfrm>
            <a:off x="827088" y="654050"/>
            <a:ext cx="7837487" cy="3381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r" rtl="1"/>
            <a:r>
              <a:rPr lang="ar-SA" sz="3600" b="1">
                <a:solidFill>
                  <a:schemeClr val="hlink"/>
                </a:solidFill>
              </a:rPr>
              <a:t>كفايات داخل مجال المسؤولية التربوية والأخلاق المهنية</a:t>
            </a:r>
            <a:endParaRPr lang="en-US" sz="3600" b="1">
              <a:solidFill>
                <a:schemeClr val="hlink"/>
              </a:solidFill>
            </a:endParaRPr>
          </a:p>
          <a:p>
            <a:pPr algn="r" rtl="1"/>
            <a:endParaRPr lang="fr-FR" sz="2400" b="1"/>
          </a:p>
          <a:p>
            <a:pPr algn="r" rtl="1"/>
            <a:r>
              <a:rPr lang="ar-SA" sz="2400" b="1"/>
              <a:t>التنسيق / التنظيم / الانضباط / التعاون من أجل تحسين أداء</a:t>
            </a:r>
            <a:r>
              <a:rPr lang="en-US" sz="2400" b="1"/>
              <a:t> </a:t>
            </a:r>
            <a:r>
              <a:rPr lang="ar-SA" sz="2400" b="1"/>
              <a:t>المتعلمين</a:t>
            </a:r>
            <a:r>
              <a:rPr lang="en-US" sz="2400" b="1"/>
              <a:t>.</a:t>
            </a:r>
            <a:br>
              <a:rPr lang="en-US" sz="2400" b="1"/>
            </a:br>
            <a:r>
              <a:rPr lang="ar-SA" sz="2400" b="1"/>
              <a:t>تحمل المسؤوليات / تجنب العقاب البدني</a:t>
            </a:r>
            <a:r>
              <a:rPr lang="fr-FR" sz="2400" b="1"/>
              <a:t> </a:t>
            </a:r>
            <a:r>
              <a:rPr lang="ar-SA" sz="2400" b="1"/>
              <a:t>الانفتاح</a:t>
            </a:r>
            <a:r>
              <a:rPr lang="en-US" sz="2400" b="1"/>
              <a:t> </a:t>
            </a:r>
            <a:r>
              <a:rPr lang="ar-SA" sz="2400" b="1"/>
              <a:t>والإشعاع على المحيط لتحسين صورة المدرسة</a:t>
            </a:r>
            <a:r>
              <a:rPr lang="en-US" sz="2400" b="1"/>
              <a:t>.</a:t>
            </a:r>
            <a:br>
              <a:rPr lang="en-US" sz="2400" b="1"/>
            </a:br>
            <a:r>
              <a:rPr lang="ar-SA" sz="2400" b="1"/>
              <a:t>العمل على تنمية</a:t>
            </a:r>
            <a:r>
              <a:rPr lang="en-US" sz="2400" b="1"/>
              <a:t> </a:t>
            </a:r>
            <a:r>
              <a:rPr lang="ar-SA" sz="2400" b="1"/>
              <a:t>الخبرات والكفايات المهنية بشكل مستمر(التكوين الذاتي</a:t>
            </a:r>
            <a:r>
              <a:rPr lang="en-US" sz="2400" b="1"/>
              <a:t> </a:t>
            </a:r>
            <a:r>
              <a:rPr lang="ar-SA" sz="2400" b="1"/>
              <a:t>المستمر</a:t>
            </a:r>
            <a:r>
              <a:rPr lang="fr-FR" sz="2400" b="1"/>
              <a:t>(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4"/>
          <p:cNvSpPr>
            <a:spLocks noChangeArrowheads="1"/>
          </p:cNvSpPr>
          <p:nvPr/>
        </p:nvSpPr>
        <p:spPr bwMode="auto">
          <a:xfrm>
            <a:off x="755650" y="404813"/>
            <a:ext cx="7529513" cy="575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r" rtl="1"/>
            <a:r>
              <a:rPr lang="ar-SA" sz="3600" b="1">
                <a:solidFill>
                  <a:schemeClr val="hlink"/>
                </a:solidFill>
              </a:rPr>
              <a:t>كفايات</a:t>
            </a:r>
            <a:r>
              <a:rPr lang="ar-SA" b="1"/>
              <a:t> </a:t>
            </a:r>
            <a:r>
              <a:rPr lang="ar-SA" sz="3600" b="1">
                <a:solidFill>
                  <a:schemeClr val="hlink"/>
                </a:solidFill>
              </a:rPr>
              <a:t>التدريس</a:t>
            </a:r>
            <a:endParaRPr lang="fr-FR" sz="3600" b="1">
              <a:solidFill>
                <a:schemeClr val="hlink"/>
              </a:solidFill>
            </a:endParaRPr>
          </a:p>
          <a:p>
            <a:pPr algn="r" rtl="1"/>
            <a:r>
              <a:rPr lang="ar-SA" sz="2400" b="1"/>
              <a:t>استثارة دافعية التلاميذ للتعلم واستخدام الأنشطة المختلفة لتنمية قدراتهم</a:t>
            </a:r>
            <a:r>
              <a:rPr lang="en-US" sz="2400" b="1"/>
              <a:t>.</a:t>
            </a:r>
            <a:br>
              <a:rPr lang="en-US" sz="2400" b="1"/>
            </a:br>
            <a:r>
              <a:rPr lang="ar-SA" sz="2400" b="1"/>
              <a:t>تنويع أساليب التعلم لتجاوز صعوبات التعلم</a:t>
            </a:r>
            <a:r>
              <a:rPr lang="en-US" sz="2400" b="1"/>
              <a:t>.</a:t>
            </a:r>
            <a:br>
              <a:rPr lang="en-US" sz="2400" b="1"/>
            </a:br>
            <a:r>
              <a:rPr lang="ar-SA" sz="2400" b="1"/>
              <a:t>حسن استخدام الوسائل التعليمية</a:t>
            </a:r>
            <a:r>
              <a:rPr lang="en-US" sz="2400" b="1"/>
              <a:t>.</a:t>
            </a:r>
            <a:br>
              <a:rPr lang="en-US" sz="2400" b="1"/>
            </a:br>
            <a:r>
              <a:rPr lang="ar-SA" sz="2400" b="1"/>
              <a:t>اعتماد الأنشطة الجماعية لتنمية اتجاهات ايجابية مثل التعاون والعمل الجماعي عند المتعلمين</a:t>
            </a:r>
            <a:r>
              <a:rPr lang="en-US" sz="2400" b="1"/>
              <a:t>.</a:t>
            </a:r>
            <a:br>
              <a:rPr lang="en-US" sz="2400" b="1"/>
            </a:br>
            <a:r>
              <a:rPr lang="ar-SA" sz="2400" b="1"/>
              <a:t>إتقان مهارات التواصل مع المتعلمين لتشجيعهم على التعبير عن أفكارهم وضمان مشاركتهم بفعالية</a:t>
            </a:r>
            <a:r>
              <a:rPr lang="en-US" sz="2400" b="1"/>
              <a:t>.</a:t>
            </a:r>
            <a:br>
              <a:rPr lang="en-US" sz="2400" b="1"/>
            </a:br>
            <a:r>
              <a:rPr lang="ar-SA" sz="2400" b="1"/>
              <a:t>تفعيل التعاون مع الأسر والزملاء لإيجاد حلول لمشاكل التعلم</a:t>
            </a:r>
            <a:r>
              <a:rPr lang="en-US" sz="2400" b="1"/>
              <a:t>.</a:t>
            </a:r>
            <a:br>
              <a:rPr lang="en-US" sz="2400" b="1"/>
            </a:br>
            <a:r>
              <a:rPr lang="en-US" sz="2400" b="1"/>
              <a:t>(.... </a:t>
            </a:r>
            <a:r>
              <a:rPr lang="ar-SA" sz="2400" b="1"/>
              <a:t>استخدام أساليب التقويم (شفوي/كتابي/تقارير/بحوث/متابعة تقدم المتعلمين</a:t>
            </a:r>
            <a:r>
              <a:rPr lang="en-US" sz="2400" b="1"/>
              <a:t>....</a:t>
            </a:r>
            <a:br>
              <a:rPr lang="en-US" sz="2400" b="1"/>
            </a:br>
            <a:r>
              <a:rPr lang="ar-SA" sz="2400" b="1"/>
              <a:t>صياغة الأسئلة وإعداد الاختباراتكشف نواحي القوة والضعف عند المتعلمين للتعزيز والتصحيح</a:t>
            </a:r>
            <a:r>
              <a:rPr lang="en-US" sz="2400" b="1"/>
              <a:t>.</a:t>
            </a:r>
            <a:br>
              <a:rPr lang="en-US" sz="2400" b="1"/>
            </a:br>
            <a:r>
              <a:rPr lang="ar-SA" sz="2400" b="1"/>
              <a:t>تحليل نتائج الملاحظات والاختبارات من أجل بناء الدعم المناسب</a:t>
            </a:r>
            <a:r>
              <a:rPr lang="en-US" sz="2400" b="1"/>
              <a:t>.</a:t>
            </a:r>
            <a:br>
              <a:rPr lang="en-US" sz="2400" b="1"/>
            </a:br>
            <a:r>
              <a:rPr lang="ar-SA" sz="2400" b="1"/>
              <a:t>الإسهام في تقويم العملية التعليمية التعلمية من خلال مجالس المؤسسة</a:t>
            </a:r>
            <a:r>
              <a:rPr lang="en-US" sz="2400" b="1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93" name="Group 21"/>
          <p:cNvGraphicFramePr>
            <a:graphicFrameLocks noGrp="1"/>
          </p:cNvGraphicFramePr>
          <p:nvPr>
            <p:ph/>
          </p:nvPr>
        </p:nvGraphicFramePr>
        <p:xfrm>
          <a:off x="457200" y="274638"/>
          <a:ext cx="8229600" cy="5851525"/>
        </p:xfrm>
        <a:graphic>
          <a:graphicData uri="http://schemas.openxmlformats.org/drawingml/2006/table">
            <a:tbl>
              <a:tblPr rtl="1"/>
              <a:tblGrid>
                <a:gridCol w="2819400"/>
                <a:gridCol w="5410200"/>
              </a:tblGrid>
              <a:tr h="5851525">
                <a:tc>
                  <a:txBody>
                    <a:bodyPr/>
                    <a:lstStyle/>
                    <a:p>
                      <a:pPr marL="342900" marR="0" lvl="0" indent="-34290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1- </a:t>
                      </a:r>
                      <a:r>
                        <a:rPr kumimoji="0" lang="ar-SA" sz="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 </a:t>
                      </a:r>
                      <a:r>
                        <a:rPr kumimoji="0" lang="ar-MA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تنتنظيم</a:t>
                      </a:r>
                      <a:r>
                        <a:rPr kumimoji="0" lang="ar-MA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وضعيات التعلم </a:t>
                      </a:r>
                      <a:r>
                        <a:rPr kumimoji="0" lang="ar-MA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و</a:t>
                      </a:r>
                      <a:r>
                        <a:rPr kumimoji="0" lang="ar-MA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التخطيط لها</a:t>
                      </a:r>
                      <a:endParaRPr kumimoji="0" lang="ar-MA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 الإلمام بمحتويات المادة المدرسة </a:t>
                      </a:r>
                      <a:r>
                        <a:rPr kumimoji="0" lang="ar-SA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و</a:t>
                      </a:r>
                      <a:r>
                        <a:rPr kumimoji="0" lang="ar-SA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ترجمتها إلى أهداف </a:t>
                      </a:r>
                      <a:r>
                        <a:rPr kumimoji="0" lang="ar-SA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بيداغوجية</a:t>
                      </a:r>
                      <a:r>
                        <a:rPr kumimoji="0" lang="ar-SA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و مهارات تطبيقية في إطار تنمية </a:t>
                      </a:r>
                      <a:r>
                        <a:rPr kumimoji="0" lang="ar-SA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و</a:t>
                      </a:r>
                      <a:r>
                        <a:rPr kumimoji="0" lang="ar-SA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تطوير </a:t>
                      </a:r>
                      <a:r>
                        <a:rPr kumimoji="0" lang="ar-SA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كفايات</a:t>
                      </a:r>
                      <a:r>
                        <a:rPr kumimoji="0" lang="ar-SA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المتعلم؛</a:t>
                      </a:r>
                      <a:endParaRPr kumimoji="0" lang="fr-FR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MA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 اعتماد </a:t>
                      </a:r>
                      <a:r>
                        <a:rPr kumimoji="0" lang="ar-MA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تمثلات</a:t>
                      </a:r>
                      <a:r>
                        <a:rPr kumimoji="0" lang="ar-MA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 و أخطاء التلاميذ </a:t>
                      </a:r>
                      <a:r>
                        <a:rPr kumimoji="0" lang="ar-MA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و</a:t>
                      </a:r>
                      <a:r>
                        <a:rPr kumimoji="0" lang="ar-MA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عوائق التعلم بشكل إيجابي لبناء </a:t>
                      </a:r>
                      <a:r>
                        <a:rPr kumimoji="0" lang="ar-MA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و</a:t>
                      </a:r>
                      <a:r>
                        <a:rPr kumimoji="0" lang="ar-MA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تصحيح </a:t>
                      </a:r>
                      <a:r>
                        <a:rPr kumimoji="0" lang="ar-MA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تعلمات</a:t>
                      </a:r>
                      <a:r>
                        <a:rPr kumimoji="0" lang="ar-MA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المتعلمين؛</a:t>
                      </a:r>
                      <a:endParaRPr kumimoji="0" lang="fr-FR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MA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 إعداد سيناريو منظم </a:t>
                      </a:r>
                      <a:r>
                        <a:rPr kumimoji="0" lang="ar-MA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و</a:t>
                      </a:r>
                      <a:r>
                        <a:rPr kumimoji="0" lang="ar-MA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هادف </a:t>
                      </a:r>
                      <a:r>
                        <a:rPr kumimoji="0" lang="ar-MA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لسيرورة</a:t>
                      </a:r>
                      <a:r>
                        <a:rPr kumimoji="0" lang="ar-MA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الوضعية </a:t>
                      </a:r>
                      <a:r>
                        <a:rPr kumimoji="0" lang="ar-MA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التعلمية</a:t>
                      </a:r>
                      <a:r>
                        <a:rPr kumimoji="0" lang="ar-MA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المعتمدة (المنهجية، الدعامات </a:t>
                      </a:r>
                      <a:r>
                        <a:rPr kumimoji="0" lang="ar-MA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الديداكتيكية</a:t>
                      </a:r>
                      <a:r>
                        <a:rPr kumimoji="0" lang="ar-MA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، تدخلات المدرس، تدخلات التلاميذ، الزمن المحدد...)؛</a:t>
                      </a:r>
                      <a:endParaRPr kumimoji="0" lang="fr-FR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MA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 التوفر على رؤية تربوية تدعو التلاميذ إلى المشاركة بفعالية في مختلف الأنشطة التربوية داخل الفصل الدراسي </a:t>
                      </a:r>
                      <a:r>
                        <a:rPr kumimoji="0" lang="ar-MA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و</a:t>
                      </a:r>
                      <a:r>
                        <a:rPr kumimoji="0" lang="ar-MA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خارجه، </a:t>
                      </a:r>
                      <a:r>
                        <a:rPr kumimoji="0" lang="ar-MA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و</a:t>
                      </a:r>
                      <a:r>
                        <a:rPr kumimoji="0" lang="ar-MA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تشجيعهم عل الاهتمام بالتكوين الذاتي </a:t>
                      </a:r>
                      <a:r>
                        <a:rPr kumimoji="0" lang="ar-MA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و</a:t>
                      </a:r>
                      <a:r>
                        <a:rPr kumimoji="0" lang="ar-MA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العمل الجماعي.</a:t>
                      </a:r>
                      <a:endParaRPr kumimoji="0" lang="ar-MA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44" name="Group 24"/>
          <p:cNvGraphicFramePr>
            <a:graphicFrameLocks noGrp="1"/>
          </p:cNvGraphicFramePr>
          <p:nvPr>
            <p:ph/>
          </p:nvPr>
        </p:nvGraphicFramePr>
        <p:xfrm>
          <a:off x="457200" y="274638"/>
          <a:ext cx="8229600" cy="5851525"/>
        </p:xfrm>
        <a:graphic>
          <a:graphicData uri="http://schemas.openxmlformats.org/drawingml/2006/table">
            <a:tbl>
              <a:tblPr rtl="1"/>
              <a:tblGrid>
                <a:gridCol w="2674937"/>
                <a:gridCol w="5554663"/>
              </a:tblGrid>
              <a:tr h="5851525">
                <a:tc>
                  <a:txBody>
                    <a:bodyPr/>
                    <a:lstStyle/>
                    <a:p>
                      <a:pPr marL="342900" marR="0" lvl="0" indent="-34290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2-   </a:t>
                      </a:r>
                      <a:r>
                        <a:rPr kumimoji="0" lang="ar-MA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إدارة  </a:t>
                      </a:r>
                      <a:r>
                        <a:rPr kumimoji="0" lang="ar-MA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و</a:t>
                      </a:r>
                      <a:r>
                        <a:rPr kumimoji="0" lang="ar-MA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تنشيط </a:t>
                      </a:r>
                      <a:r>
                        <a:rPr kumimoji="0" lang="ar-MA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التعلمات</a:t>
                      </a:r>
                      <a:endParaRPr kumimoji="0" lang="ar-MA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-   </a:t>
                      </a:r>
                      <a:r>
                        <a:rPr kumimoji="0" lang="ar-MA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بناء </a:t>
                      </a:r>
                      <a:r>
                        <a:rPr kumimoji="0" lang="ar-MA" sz="18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و</a:t>
                      </a:r>
                      <a:r>
                        <a:rPr kumimoji="0" lang="ar-MA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 إدارة وضعيات – مسائل تناسب المستوى المعرفي </a:t>
                      </a:r>
                      <a:r>
                        <a:rPr kumimoji="0" lang="ar-MA" sz="18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و</a:t>
                      </a:r>
                      <a:r>
                        <a:rPr kumimoji="0" lang="ar-MA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  الإدراكي للفئة المستهدفة؛</a:t>
                      </a:r>
                      <a:endParaRPr kumimoji="0" lang="fr-FR" sz="18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342900" marR="0" lvl="0" indent="-342900" algn="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MA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- إعطاء التلميذ المكانة المركزية أثناء إنجاز الأنشطة، حيث يكون المدرس </a:t>
                      </a:r>
                      <a:r>
                        <a:rPr kumimoji="0" lang="ar-MA" sz="18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مؤطرا</a:t>
                      </a:r>
                      <a:r>
                        <a:rPr kumimoji="0" lang="ar-MA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 و موجها </a:t>
                      </a:r>
                      <a:r>
                        <a:rPr kumimoji="0" lang="ar-MA" sz="18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و</a:t>
                      </a:r>
                      <a:r>
                        <a:rPr kumimoji="0" lang="ar-MA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 ليس مصدرا للمعرفة؛</a:t>
                      </a:r>
                      <a:endParaRPr kumimoji="0" lang="fr-FR" sz="18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342900" marR="0" lvl="0" indent="-342900" algn="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MA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- ملاحظة </a:t>
                      </a:r>
                      <a:r>
                        <a:rPr kumimoji="0" lang="ar-MA" sz="18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و</a:t>
                      </a:r>
                      <a:r>
                        <a:rPr kumimoji="0" lang="ar-MA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 تقويم التلاميذ أثناء الوضعيات </a:t>
                      </a:r>
                      <a:r>
                        <a:rPr kumimoji="0" lang="ar-MA" sz="18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التعلمية</a:t>
                      </a:r>
                      <a:r>
                        <a:rPr kumimoji="0" lang="ar-MA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 في إطار المقاربة التكوينية؛</a:t>
                      </a:r>
                      <a:endParaRPr kumimoji="0" lang="fr-FR" sz="18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342900" marR="0" lvl="0" indent="-342900" algn="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MA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- اتخاذ القرارات الصائبة إثر كل تقويم تكويني ( العلاج الممكن للثغرات المشخصة، أنشطة الدعم التربوي، توجيه التلاميذ لمراجعة مضامين معينة ...)؛</a:t>
                      </a:r>
                      <a:endParaRPr kumimoji="0" lang="fr-FR" sz="18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342900" marR="0" lvl="0" indent="-342900" algn="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MA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- التحقق بشكل دوري من مدى تطور تنمية الكفاية (أو </a:t>
                      </a:r>
                      <a:r>
                        <a:rPr kumimoji="0" lang="ar-MA" sz="18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الكفايات</a:t>
                      </a:r>
                      <a:r>
                        <a:rPr kumimoji="0" lang="ar-MA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) المستهدفة لدى التلاميذ </a:t>
                      </a:r>
                      <a:r>
                        <a:rPr kumimoji="0" lang="ar-MA" sz="18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و</a:t>
                      </a:r>
                      <a:r>
                        <a:rPr kumimoji="0" lang="ar-MA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 اتخاذ الإجراءات المناسبة لكل حالة.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188" name="Group 20"/>
          <p:cNvGraphicFramePr>
            <a:graphicFrameLocks noGrp="1"/>
          </p:cNvGraphicFramePr>
          <p:nvPr>
            <p:ph/>
          </p:nvPr>
        </p:nvGraphicFramePr>
        <p:xfrm>
          <a:off x="457200" y="274638"/>
          <a:ext cx="8229600" cy="5851525"/>
        </p:xfrm>
        <a:graphic>
          <a:graphicData uri="http://schemas.openxmlformats.org/drawingml/2006/table">
            <a:tbl>
              <a:tblPr rtl="1"/>
              <a:tblGrid>
                <a:gridCol w="2746375"/>
                <a:gridCol w="5483225"/>
              </a:tblGrid>
              <a:tr h="5851525">
                <a:tc>
                  <a:txBody>
                    <a:bodyPr/>
                    <a:lstStyle/>
                    <a:p>
                      <a:pPr marL="342900" marR="0" lvl="0" indent="-34290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3-   إدراك </a:t>
                      </a:r>
                      <a:r>
                        <a:rPr kumimoji="0" lang="ar-SA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و</a:t>
                      </a:r>
                      <a:r>
                        <a:rPr kumimoji="0" lang="ar-SA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فهم آليات تدبير الفوارق </a:t>
                      </a:r>
                      <a:r>
                        <a:rPr kumimoji="0" lang="ar-MA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الفردية</a:t>
                      </a:r>
                      <a:r>
                        <a:rPr kumimoji="0" lang="ar-SA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للمتعلمين</a:t>
                      </a:r>
                      <a:endParaRPr kumimoji="0" lang="ar-SA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MA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- تدبير </a:t>
                      </a:r>
                      <a:r>
                        <a:rPr kumimoji="0" lang="ar-MA" sz="18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اللاتجانسية</a:t>
                      </a:r>
                      <a:r>
                        <a:rPr kumimoji="0" lang="ar-MA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 للقدرات العقلية </a:t>
                      </a:r>
                      <a:r>
                        <a:rPr kumimoji="0" lang="ar-MA" sz="18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و</a:t>
                      </a:r>
                      <a:r>
                        <a:rPr kumimoji="0" lang="ar-MA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 الإدراكية لمجموعة أعضاء القسم  الواحد؛</a:t>
                      </a:r>
                      <a:endParaRPr kumimoji="0" lang="fr-FR" sz="18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342900" marR="0" lvl="0" indent="-342900" algn="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MA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- تجنب الحكم </a:t>
                      </a:r>
                      <a:r>
                        <a:rPr kumimoji="0" lang="ar-MA" sz="18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اللاعقلي</a:t>
                      </a:r>
                      <a:r>
                        <a:rPr kumimoji="0" lang="ar-MA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 على قدرات المتعلم رغم ما يبديه من تعثر؛</a:t>
                      </a:r>
                      <a:endParaRPr kumimoji="0" lang="fr-FR" sz="18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342900" marR="0" lvl="0" indent="-342900" algn="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MA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- توسيع تدبير الفعل التربوي ليشمل كذلك الفضاء "الخارج مدرسي " ، حيث تشمل الأنشطة خارج مدرسية حاجيات كل متعلم (أو مجموعة متعلمين)؛</a:t>
                      </a:r>
                      <a:endParaRPr kumimoji="0" lang="fr-FR" sz="18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342900" marR="0" lvl="0" indent="-342900" algn="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MA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- توظيف أنشطة الدعم التربوي، خاصة مع التلاميذ المتعثرين؛</a:t>
                      </a:r>
                      <a:endParaRPr kumimoji="0" lang="fr-FR" sz="18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342900" marR="0" lvl="0" indent="-342900" algn="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MA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- دعوة التلاميذ إلى التعاون فيما بينهم </a:t>
                      </a:r>
                      <a:r>
                        <a:rPr kumimoji="0" lang="ar-MA" sz="18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و</a:t>
                      </a:r>
                      <a:r>
                        <a:rPr kumimoji="0" lang="ar-MA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 تشجيعهم على  ترسيخ ثقافة التعلم المتبادل</a:t>
                      </a:r>
                      <a:r>
                        <a:rPr kumimoji="0" lang="ar-MA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.</a:t>
                      </a:r>
                      <a:endParaRPr kumimoji="0" lang="ar-MA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236" name="Group 20"/>
          <p:cNvGraphicFramePr>
            <a:graphicFrameLocks noGrp="1"/>
          </p:cNvGraphicFramePr>
          <p:nvPr>
            <p:ph/>
          </p:nvPr>
        </p:nvGraphicFramePr>
        <p:xfrm>
          <a:off x="457200" y="274638"/>
          <a:ext cx="8229600" cy="5851525"/>
        </p:xfrm>
        <a:graphic>
          <a:graphicData uri="http://schemas.openxmlformats.org/drawingml/2006/table">
            <a:tbl>
              <a:tblPr rtl="1"/>
              <a:tblGrid>
                <a:gridCol w="2746375"/>
                <a:gridCol w="5483225"/>
              </a:tblGrid>
              <a:tr h="5851525">
                <a:tc>
                  <a:txBody>
                    <a:bodyPr/>
                    <a:lstStyle/>
                    <a:p>
                      <a:pPr marL="342900" marR="0" lvl="0" indent="-34290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4-   إشراك التلاميذ في أنشطة بناء </a:t>
                      </a:r>
                      <a:r>
                        <a:rPr kumimoji="0" lang="ar-SA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تعلماتهم</a:t>
                      </a:r>
                      <a:endParaRPr kumimoji="0" lang="ar-SA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 </a:t>
                      </a:r>
                      <a:r>
                        <a:rPr kumimoji="0" lang="ar-MA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خلق فضاء </a:t>
                      </a:r>
                      <a:r>
                        <a:rPr kumimoji="0" lang="ar-MA" sz="18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للحوارالدائم</a:t>
                      </a:r>
                      <a:r>
                        <a:rPr kumimoji="0" lang="ar-MA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 بين المدرس </a:t>
                      </a:r>
                      <a:r>
                        <a:rPr kumimoji="0" lang="ar-MA" sz="18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و</a:t>
                      </a:r>
                      <a:r>
                        <a:rPr kumimoji="0" lang="ar-MA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 جميع تلامذته لتدارس مختلف القضايا التربوية </a:t>
                      </a:r>
                      <a:r>
                        <a:rPr kumimoji="0" lang="ar-MA" sz="18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و</a:t>
                      </a:r>
                      <a:r>
                        <a:rPr kumimoji="0" lang="ar-MA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 العوائق </a:t>
                      </a:r>
                      <a:r>
                        <a:rPr kumimoji="0" lang="ar-MA" sz="18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و</a:t>
                      </a:r>
                      <a:r>
                        <a:rPr kumimoji="0" lang="ar-MA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 اقتراح طرائق العمل المناسبة؛</a:t>
                      </a:r>
                      <a:endParaRPr kumimoji="0" lang="fr-FR" sz="18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342900" marR="0" lvl="0" indent="-342900" algn="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MA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- تشجيع التلاميذ على إنجاز مشاريع فردية أو جماعية، تعزز لديهم الرغبة في البحث </a:t>
                      </a:r>
                      <a:r>
                        <a:rPr kumimoji="0" lang="ar-MA" sz="18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و</a:t>
                      </a:r>
                      <a:r>
                        <a:rPr kumimoji="0" lang="ar-MA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 اتخاذ المبادرة </a:t>
                      </a:r>
                      <a:r>
                        <a:rPr kumimoji="0" lang="ar-MA" sz="18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و</a:t>
                      </a:r>
                      <a:r>
                        <a:rPr kumimoji="0" lang="ar-MA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 تطوير الذات...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285" name="Group 21"/>
          <p:cNvGraphicFramePr>
            <a:graphicFrameLocks noGrp="1"/>
          </p:cNvGraphicFramePr>
          <p:nvPr>
            <p:ph/>
          </p:nvPr>
        </p:nvGraphicFramePr>
        <p:xfrm>
          <a:off x="457200" y="274638"/>
          <a:ext cx="8229600" cy="5851525"/>
        </p:xfrm>
        <a:graphic>
          <a:graphicData uri="http://schemas.openxmlformats.org/drawingml/2006/table">
            <a:tbl>
              <a:tblPr rtl="1"/>
              <a:tblGrid>
                <a:gridCol w="2674937"/>
                <a:gridCol w="5554663"/>
              </a:tblGrid>
              <a:tr h="5851525">
                <a:tc>
                  <a:txBody>
                    <a:bodyPr/>
                    <a:lstStyle/>
                    <a:p>
                      <a:pPr marL="342900" marR="0" lvl="0" indent="-34290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5-   العمل في فريق</a:t>
                      </a:r>
                      <a:endParaRPr kumimoji="0" lang="ar-SA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MA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- الإيمان بأن العمل داخل فريق يتكون من مدرسين لهم نفس الاهتمامات، يغني بشكل كبير العمل الفردي؛</a:t>
                      </a:r>
                      <a:endParaRPr kumimoji="0" lang="fr-FR" sz="18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342900" marR="0" lvl="0" indent="-342900" algn="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MA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- الحرص على تكوين فريق عمل لتبادل الخبرات </a:t>
                      </a:r>
                      <a:r>
                        <a:rPr kumimoji="0" lang="ar-MA" sz="18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و</a:t>
                      </a:r>
                      <a:r>
                        <a:rPr kumimoji="0" lang="ar-MA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 وجهات النظر حول كل ما من شانه تطوير </a:t>
                      </a:r>
                      <a:r>
                        <a:rPr kumimoji="0" lang="ar-MA" sz="18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الكفايات</a:t>
                      </a:r>
                      <a:r>
                        <a:rPr kumimoji="0" lang="ar-MA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 المهنية ( فريق عمل داخل المؤسسة، الانخراط في منتديات تربوية على الشبكة </a:t>
                      </a:r>
                      <a:r>
                        <a:rPr kumimoji="0" lang="ar-MA" sz="18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العنكبوتية</a:t>
                      </a:r>
                      <a:r>
                        <a:rPr kumimoji="0" lang="ar-MA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...)؛</a:t>
                      </a:r>
                      <a:endParaRPr kumimoji="0" lang="fr-FR" sz="18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342900" marR="0" lvl="0" indent="-342900" algn="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MA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- طرح </a:t>
                      </a:r>
                      <a:r>
                        <a:rPr kumimoji="0" lang="ar-MA" sz="18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و</a:t>
                      </a:r>
                      <a:r>
                        <a:rPr kumimoji="0" lang="ar-MA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 مناقشة </a:t>
                      </a:r>
                      <a:r>
                        <a:rPr kumimoji="0" lang="ar-MA" sz="18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و</a:t>
                      </a:r>
                      <a:r>
                        <a:rPr kumimoji="0" lang="ar-MA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 تدبير  المشاكل المرتبطة بالوضعيات </a:t>
                      </a:r>
                      <a:r>
                        <a:rPr kumimoji="0" lang="ar-MA" sz="18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التعلمية</a:t>
                      </a:r>
                      <a:r>
                        <a:rPr kumimoji="0" lang="ar-MA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 في إطار فريق عمل؛</a:t>
                      </a:r>
                      <a:endParaRPr kumimoji="0" lang="fr-FR" sz="18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342900" marR="0" lvl="0" indent="-342900" algn="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MA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- التشبع بالثقافة </a:t>
                      </a:r>
                      <a:r>
                        <a:rPr kumimoji="0" lang="ar-MA" sz="18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التشاركية</a:t>
                      </a:r>
                      <a:r>
                        <a:rPr kumimoji="0" lang="ar-MA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 و التعاون المتبادل 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332" name="Group 20"/>
          <p:cNvGraphicFramePr>
            <a:graphicFrameLocks noGrp="1"/>
          </p:cNvGraphicFramePr>
          <p:nvPr>
            <p:ph/>
          </p:nvPr>
        </p:nvGraphicFramePr>
        <p:xfrm>
          <a:off x="457200" y="274638"/>
          <a:ext cx="8229600" cy="5851525"/>
        </p:xfrm>
        <a:graphic>
          <a:graphicData uri="http://schemas.openxmlformats.org/drawingml/2006/table">
            <a:tbl>
              <a:tblPr rtl="1"/>
              <a:tblGrid>
                <a:gridCol w="2601912"/>
                <a:gridCol w="5627688"/>
              </a:tblGrid>
              <a:tr h="5851525">
                <a:tc>
                  <a:txBody>
                    <a:bodyPr/>
                    <a:lstStyle/>
                    <a:p>
                      <a:pPr marL="342900" marR="0" lvl="0" indent="-34290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6-   المساهمة في تدبير المؤسسة التعليمية</a:t>
                      </a:r>
                      <a:endParaRPr kumimoji="0" lang="ar-SA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MA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- المشاركة في اقتراح </a:t>
                      </a:r>
                      <a:r>
                        <a:rPr kumimoji="0" lang="ar-MA" sz="18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و</a:t>
                      </a:r>
                      <a:r>
                        <a:rPr kumimoji="0" lang="ar-MA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 بناء </a:t>
                      </a:r>
                      <a:r>
                        <a:rPr kumimoji="0" lang="ar-MA" sz="18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و</a:t>
                      </a:r>
                      <a:r>
                        <a:rPr kumimoji="0" lang="ar-MA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 إنجاز مشاريع المؤسسة؛</a:t>
                      </a:r>
                      <a:endParaRPr kumimoji="0" lang="fr-FR" sz="18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342900" marR="0" lvl="0" indent="-342900" algn="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MA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- التنسيق بين المدرس </a:t>
                      </a:r>
                      <a:r>
                        <a:rPr kumimoji="0" lang="ar-MA" sz="18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و</a:t>
                      </a:r>
                      <a:r>
                        <a:rPr kumimoji="0" lang="ar-MA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 الإدارة </a:t>
                      </a:r>
                      <a:r>
                        <a:rPr kumimoji="0" lang="ar-MA" sz="18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و</a:t>
                      </a:r>
                      <a:r>
                        <a:rPr kumimoji="0" lang="ar-MA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 مختلف الفاعلين لإنجاز مشاريع تربوية؛</a:t>
                      </a:r>
                      <a:endParaRPr kumimoji="0" lang="fr-FR" sz="18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342900" marR="0" lvl="0" indent="-342900" algn="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MA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- إشراك المتعلمين في بلورة </a:t>
                      </a:r>
                      <a:r>
                        <a:rPr kumimoji="0" lang="ar-MA" sz="18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و</a:t>
                      </a:r>
                      <a:r>
                        <a:rPr kumimoji="0" lang="ar-MA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 إنجاز مشاريع المؤسسة؛</a:t>
                      </a:r>
                      <a:endParaRPr kumimoji="0" lang="fr-FR" sz="18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342900" marR="0" lvl="0" indent="-342900" algn="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MA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- تقويم المشاريع </a:t>
                      </a:r>
                      <a:r>
                        <a:rPr kumimoji="0" lang="ar-MA" sz="18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و</a:t>
                      </a:r>
                      <a:r>
                        <a:rPr kumimoji="0" lang="ar-MA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 اتخاذ القرارات المناسبة لتطويرها </a:t>
                      </a:r>
                      <a:r>
                        <a:rPr kumimoji="0" lang="ar-MA" sz="18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و</a:t>
                      </a:r>
                      <a:r>
                        <a:rPr kumimoji="0" lang="ar-MA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 حل العوائق المرتبطة </a:t>
                      </a:r>
                      <a:r>
                        <a:rPr kumimoji="0" lang="ar-MA" sz="18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بها</a:t>
                      </a:r>
                      <a:r>
                        <a:rPr kumimoji="0" lang="ar-MA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...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380" name="Group 20"/>
          <p:cNvGraphicFramePr>
            <a:graphicFrameLocks noGrp="1"/>
          </p:cNvGraphicFramePr>
          <p:nvPr>
            <p:ph/>
          </p:nvPr>
        </p:nvGraphicFramePr>
        <p:xfrm>
          <a:off x="457200" y="274638"/>
          <a:ext cx="8229600" cy="5851525"/>
        </p:xfrm>
        <a:graphic>
          <a:graphicData uri="http://schemas.openxmlformats.org/drawingml/2006/table">
            <a:tbl>
              <a:tblPr rtl="1"/>
              <a:tblGrid>
                <a:gridCol w="2674937"/>
                <a:gridCol w="5554663"/>
              </a:tblGrid>
              <a:tr h="5851525">
                <a:tc>
                  <a:txBody>
                    <a:bodyPr/>
                    <a:lstStyle/>
                    <a:p>
                      <a:pPr marL="342900" marR="0" lvl="0" indent="-34290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7-   التواصل مع الآباء </a:t>
                      </a:r>
                      <a:r>
                        <a:rPr kumimoji="0" lang="ar-SA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و</a:t>
                      </a:r>
                      <a:r>
                        <a:rPr kumimoji="0" lang="ar-SA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أولياء التلاميذ </a:t>
                      </a:r>
                      <a:endParaRPr kumimoji="0" lang="ar-SA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MA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 </a:t>
                      </a:r>
                      <a:r>
                        <a:rPr kumimoji="0" lang="ar-MA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بناء قناة حوار بين الآباء </a:t>
                      </a:r>
                      <a:r>
                        <a:rPr kumimoji="0" lang="ar-MA" sz="18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و</a:t>
                      </a:r>
                      <a:r>
                        <a:rPr kumimoji="0" lang="ar-MA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 المدرس بتنسيق مع الإدارة، بشكل دائم؛</a:t>
                      </a:r>
                      <a:endParaRPr kumimoji="0" lang="fr-FR" sz="18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342900" marR="0" lvl="0" indent="-342900" algn="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MA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- تنظيم أيام مفتوحة لآباء </a:t>
                      </a:r>
                      <a:r>
                        <a:rPr kumimoji="0" lang="ar-MA" sz="18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و</a:t>
                      </a:r>
                      <a:r>
                        <a:rPr kumimoji="0" lang="ar-MA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 أولياء التلاميذ؛</a:t>
                      </a:r>
                      <a:endParaRPr kumimoji="0" lang="fr-FR" sz="18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342900" marR="0" lvl="0" indent="-342900" algn="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MA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- إحياء الدور الرائد لجمعية أباء </a:t>
                      </a:r>
                      <a:r>
                        <a:rPr kumimoji="0" lang="ar-MA" sz="18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و</a:t>
                      </a:r>
                      <a:r>
                        <a:rPr kumimoji="0" lang="ar-MA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 أمهات </a:t>
                      </a:r>
                      <a:r>
                        <a:rPr kumimoji="0" lang="ar-MA" sz="18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و</a:t>
                      </a:r>
                      <a:r>
                        <a:rPr kumimoji="0" lang="ar-MA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 أولياء التلاميذ؛</a:t>
                      </a:r>
                      <a:endParaRPr kumimoji="0" lang="fr-FR" sz="18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342900" marR="0" lvl="0" indent="-342900" algn="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MA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- تنشيط اجتماعات أولياء التلاميذ...</a:t>
                      </a:r>
                      <a:endParaRPr kumimoji="0" lang="fr-FR" sz="18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342900" marR="0" lvl="0" indent="-342900" algn="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MA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- توظيف </a:t>
                      </a:r>
                      <a:r>
                        <a:rPr kumimoji="0" lang="ar-MA" sz="18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الأنترنت</a:t>
                      </a:r>
                      <a:r>
                        <a:rPr kumimoji="0" lang="ar-MA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 كوسيلة تكنولوجية لخلق التواصل مع الآباء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</a:tr>
            </a:tbl>
          </a:graphicData>
        </a:graphic>
      </p:graphicFrame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429" name="Group 21"/>
          <p:cNvGraphicFramePr>
            <a:graphicFrameLocks noGrp="1"/>
          </p:cNvGraphicFramePr>
          <p:nvPr>
            <p:ph/>
          </p:nvPr>
        </p:nvGraphicFramePr>
        <p:xfrm>
          <a:off x="457200" y="274638"/>
          <a:ext cx="8229600" cy="5851525"/>
        </p:xfrm>
        <a:graphic>
          <a:graphicData uri="http://schemas.openxmlformats.org/drawingml/2006/table">
            <a:tbl>
              <a:tblPr rtl="1"/>
              <a:tblGrid>
                <a:gridCol w="2601912"/>
                <a:gridCol w="5627688"/>
              </a:tblGrid>
              <a:tr h="5851525">
                <a:tc>
                  <a:txBody>
                    <a:bodyPr/>
                    <a:lstStyle/>
                    <a:p>
                      <a:pPr marL="342900" marR="0" lvl="0" indent="-34290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8-   توظيف تكنولوجيا الإعلام </a:t>
                      </a:r>
                      <a:r>
                        <a:rPr kumimoji="0" lang="ar-SA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و</a:t>
                      </a:r>
                      <a:r>
                        <a:rPr kumimoji="0" lang="ar-SA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الاتصال الحديثة</a:t>
                      </a:r>
                      <a:endParaRPr kumimoji="0" lang="ar-SA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MA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- الوعي بأهمية  إدماج تكنولوجيا الإعلام </a:t>
                      </a:r>
                      <a:r>
                        <a:rPr kumimoji="0" lang="ar-MA" sz="18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و</a:t>
                      </a:r>
                      <a:r>
                        <a:rPr kumimoji="0" lang="ar-MA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 الاتصال الحديثة في الوضعيات </a:t>
                      </a:r>
                      <a:r>
                        <a:rPr kumimoji="0" lang="ar-MA" sz="18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التعلمية</a:t>
                      </a:r>
                      <a:r>
                        <a:rPr kumimoji="0" lang="ar-MA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، نظرا لأهمية القيمة التي تضيفها لجودة </a:t>
                      </a:r>
                      <a:r>
                        <a:rPr kumimoji="0" lang="ar-MA" sz="18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التعلمات</a:t>
                      </a:r>
                      <a:r>
                        <a:rPr kumimoji="0" lang="ar-MA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؛</a:t>
                      </a:r>
                      <a:endParaRPr kumimoji="0" lang="fr-FR" sz="18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342900" marR="0" lvl="0" indent="-342900" algn="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MA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- القدرة على توظيف </a:t>
                      </a:r>
                      <a:r>
                        <a:rPr kumimoji="0" lang="ar-MA" sz="18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البرانم</a:t>
                      </a:r>
                      <a:r>
                        <a:rPr kumimoji="0" lang="ar-MA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 المكتبية </a:t>
                      </a:r>
                      <a:r>
                        <a:rPr kumimoji="0" 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(</a:t>
                      </a:r>
                      <a:r>
                        <a:rPr kumimoji="0" lang="en-US" sz="18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Word,Excel,PowerPoint</a:t>
                      </a:r>
                      <a:r>
                        <a:rPr kumimoji="0" 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…)</a:t>
                      </a:r>
                      <a:r>
                        <a:rPr kumimoji="0" lang="ar-MA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؛</a:t>
                      </a:r>
                      <a:endParaRPr kumimoji="0" lang="fr-FR" sz="18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342900" marR="0" lvl="0" indent="-342900" algn="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MA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- توظيف </a:t>
                      </a:r>
                      <a:r>
                        <a:rPr kumimoji="0" lang="ar-MA" sz="18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و</a:t>
                      </a:r>
                      <a:r>
                        <a:rPr kumimoji="0" lang="ar-MA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 استخدام مختلف </a:t>
                      </a:r>
                      <a:r>
                        <a:rPr kumimoji="0" lang="ar-MA" sz="18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البرانم</a:t>
                      </a:r>
                      <a:r>
                        <a:rPr kumimoji="0" lang="ar-MA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 التربوية المرتبطة بتدريس المادة؛</a:t>
                      </a:r>
                      <a:endParaRPr kumimoji="0" lang="fr-FR" sz="18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342900" marR="0" lvl="0" indent="-342900" algn="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MA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- البحث عن </a:t>
                      </a:r>
                      <a:r>
                        <a:rPr kumimoji="0" lang="ar-MA" sz="18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البرانم</a:t>
                      </a:r>
                      <a:r>
                        <a:rPr kumimoji="0" lang="ar-MA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 المناسبة </a:t>
                      </a:r>
                      <a:r>
                        <a:rPr kumimoji="0" lang="ar-MA" sz="18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و</a:t>
                      </a:r>
                      <a:r>
                        <a:rPr kumimoji="0" lang="ar-MA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 استعمالها بشكل مناسب؛</a:t>
                      </a:r>
                      <a:endParaRPr kumimoji="0" lang="fr-FR" sz="18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342900" marR="0" lvl="0" indent="-342900" algn="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MA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- المساهمة في إنتاج مصادر رقمية تتماشى </a:t>
                      </a:r>
                      <a:r>
                        <a:rPr kumimoji="0" lang="ar-MA" sz="18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و</a:t>
                      </a:r>
                      <a:r>
                        <a:rPr kumimoji="0" lang="ar-MA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 خصوصيات المقررات المعتمدة </a:t>
                      </a:r>
                      <a:r>
                        <a:rPr kumimoji="0" lang="ar-MA" sz="18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و</a:t>
                      </a:r>
                      <a:r>
                        <a:rPr kumimoji="0" lang="ar-MA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 باللغة العربية مثلا بالنسبة للفيزياء </a:t>
                      </a:r>
                      <a:r>
                        <a:rPr kumimoji="0" lang="ar-MA" sz="18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و</a:t>
                      </a:r>
                      <a:r>
                        <a:rPr kumimoji="0" lang="ar-MA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 الكيمياء؛</a:t>
                      </a:r>
                      <a:endParaRPr kumimoji="0" lang="fr-FR" sz="18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342900" marR="0" lvl="0" indent="-342900" algn="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MA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- القدرة على استخدام الأجهزة السمعية البصرية الموظفة في </a:t>
                      </a:r>
                      <a:r>
                        <a:rPr kumimoji="0" lang="ar-MA" sz="18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تعلمات</a:t>
                      </a:r>
                      <a:r>
                        <a:rPr kumimoji="0" lang="ar-MA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 المادة؛</a:t>
                      </a:r>
                      <a:endParaRPr kumimoji="0" lang="fr-FR" sz="18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342900" marR="0" lvl="0" indent="-342900" algn="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MA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- التواصل عن بعد باستعمال مختلف القنوات المتوفرة في </a:t>
                      </a:r>
                      <a:r>
                        <a:rPr kumimoji="0" lang="ar-MA" sz="18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الأنترنت</a:t>
                      </a:r>
                      <a:r>
                        <a:rPr kumimoji="0" lang="ar-MA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 ( التراسل المتزامن </a:t>
                      </a:r>
                      <a:r>
                        <a:rPr kumimoji="0" lang="ar-MA" sz="18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و</a:t>
                      </a:r>
                      <a:r>
                        <a:rPr kumimoji="0" lang="ar-MA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 غير المتزامن، </a:t>
                      </a:r>
                      <a:r>
                        <a:rPr kumimoji="0" lang="ar-MA" sz="18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و</a:t>
                      </a:r>
                      <a:r>
                        <a:rPr kumimoji="0" lang="ar-MA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 المنتديات...)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</a:tr>
            </a:tbl>
          </a:graphicData>
        </a:graphic>
      </p:graphicFrame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èle par défaut">
  <a:themeElements>
    <a:clrScheme name="Modèle par défau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Modèle par défau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odèle par défau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Override1.xml><?xml version="1.0" encoding="utf-8"?>
<a:themeOverride xmlns:a="http://schemas.openxmlformats.org/drawingml/2006/main">
  <a:clrScheme name="Modèle par défaut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2.xml><?xml version="1.0" encoding="utf-8"?>
<a:themeOverride xmlns:a="http://schemas.openxmlformats.org/drawingml/2006/main">
  <a:clrScheme name="Modèle par défaut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3.xml><?xml version="1.0" encoding="utf-8"?>
<a:themeOverride xmlns:a="http://schemas.openxmlformats.org/drawingml/2006/main">
  <a:clrScheme name="Modèle par défaut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</TotalTime>
  <Words>79</Words>
  <Application>Microsoft Office PowerPoint</Application>
  <PresentationFormat>Affichage à l'écran (4:3)</PresentationFormat>
  <Paragraphs>58</Paragraphs>
  <Slides>13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14" baseType="lpstr">
      <vt:lpstr>Modèle par défaut</vt:lpstr>
      <vt:lpstr>بعض الكفايات المهنية للمدرس 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بعض الكفايات المهنية للمدرس</dc:title>
  <dc:creator>hp</dc:creator>
  <cp:lastModifiedBy>medkari</cp:lastModifiedBy>
  <cp:revision>5</cp:revision>
  <dcterms:created xsi:type="dcterms:W3CDTF">2010-04-19T16:35:00Z</dcterms:created>
  <dcterms:modified xsi:type="dcterms:W3CDTF">2015-05-29T17:21:03Z</dcterms:modified>
</cp:coreProperties>
</file>