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516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E1F8F5-7813-478E-B75A-3155BF390C4D}" type="datetimeFigureOut">
              <a:rPr lang="fr-FR" smtClean="0"/>
              <a:pPr/>
              <a:t>29/05/2015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EC21-032E-4295-8946-9B1EEE28126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1928794" y="428604"/>
            <a:ext cx="5000660" cy="128588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i="1" dirty="0" smtClean="0"/>
              <a:t>نظريات التعلم</a:t>
            </a:r>
            <a:endParaRPr lang="fr-FR" sz="4800" b="1" i="1" dirty="0"/>
          </a:p>
        </p:txBody>
      </p:sp>
      <p:sp>
        <p:nvSpPr>
          <p:cNvPr id="5" name="Triangle isocèle 4"/>
          <p:cNvSpPr/>
          <p:nvPr/>
        </p:nvSpPr>
        <p:spPr>
          <a:xfrm>
            <a:off x="6286512" y="3214686"/>
            <a:ext cx="1714512" cy="2286016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النظرية  الجشطلتية</a:t>
            </a:r>
            <a:endParaRPr lang="fr-FR" sz="16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Triangle isocèle 7"/>
          <p:cNvSpPr/>
          <p:nvPr/>
        </p:nvSpPr>
        <p:spPr>
          <a:xfrm>
            <a:off x="4071934" y="3214686"/>
            <a:ext cx="1714512" cy="2286016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النظرية البنائية</a:t>
            </a:r>
            <a:endParaRPr lang="fr-FR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Triangle isocèle 9"/>
          <p:cNvSpPr/>
          <p:nvPr/>
        </p:nvSpPr>
        <p:spPr>
          <a:xfrm>
            <a:off x="2500298" y="3286124"/>
            <a:ext cx="1928826" cy="2214578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النظرية</a:t>
            </a:r>
          </a:p>
          <a:p>
            <a:pPr algn="ctr" rtl="1"/>
            <a:r>
              <a:rPr lang="ar-MA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الاجتماعية</a:t>
            </a:r>
            <a:endParaRPr lang="fr-FR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1" name="Triangle isocèle 10"/>
          <p:cNvSpPr/>
          <p:nvPr/>
        </p:nvSpPr>
        <p:spPr>
          <a:xfrm>
            <a:off x="0" y="3286124"/>
            <a:ext cx="1643074" cy="2214578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نظرية </a:t>
            </a:r>
            <a:r>
              <a:rPr lang="ar-MA" b="1" i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الذكاءات</a:t>
            </a:r>
            <a:r>
              <a:rPr lang="ar-MA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المتعددة</a:t>
            </a:r>
            <a:endParaRPr lang="fr-FR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2" name="Triangle isocèle 11"/>
          <p:cNvSpPr/>
          <p:nvPr/>
        </p:nvSpPr>
        <p:spPr>
          <a:xfrm>
            <a:off x="1428728" y="3214686"/>
            <a:ext cx="1643074" cy="2286016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نظرية الملكات</a:t>
            </a:r>
            <a:endParaRPr lang="fr-FR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3" name="Triangle isocèle 12"/>
          <p:cNvSpPr/>
          <p:nvPr/>
        </p:nvSpPr>
        <p:spPr>
          <a:xfrm>
            <a:off x="7500958" y="3143248"/>
            <a:ext cx="1643042" cy="2357454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6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النظرية  السلوكية</a:t>
            </a:r>
            <a:endParaRPr lang="fr-FR" sz="16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7" name="Flèche à trois pointes 16"/>
          <p:cNvSpPr/>
          <p:nvPr/>
        </p:nvSpPr>
        <p:spPr>
          <a:xfrm>
            <a:off x="714348" y="1643050"/>
            <a:ext cx="7643866" cy="642942"/>
          </a:xfrm>
          <a:prstGeom prst="leftRight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e haut 20"/>
          <p:cNvSpPr/>
          <p:nvPr/>
        </p:nvSpPr>
        <p:spPr>
          <a:xfrm rot="10800000">
            <a:off x="8072462" y="2071678"/>
            <a:ext cx="357190" cy="928694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e bas 21"/>
          <p:cNvSpPr/>
          <p:nvPr/>
        </p:nvSpPr>
        <p:spPr>
          <a:xfrm>
            <a:off x="5857884" y="2071678"/>
            <a:ext cx="357190" cy="1000132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Flèche vers le bas 22"/>
          <p:cNvSpPr/>
          <p:nvPr/>
        </p:nvSpPr>
        <p:spPr>
          <a:xfrm>
            <a:off x="4857752" y="2071678"/>
            <a:ext cx="357190" cy="92869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vers le bas 23"/>
          <p:cNvSpPr/>
          <p:nvPr/>
        </p:nvSpPr>
        <p:spPr>
          <a:xfrm>
            <a:off x="3428992" y="2071678"/>
            <a:ext cx="357190" cy="92869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e bas 24"/>
          <p:cNvSpPr/>
          <p:nvPr/>
        </p:nvSpPr>
        <p:spPr>
          <a:xfrm>
            <a:off x="2143108" y="2071678"/>
            <a:ext cx="357190" cy="92869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 vers le bas 25"/>
          <p:cNvSpPr/>
          <p:nvPr/>
        </p:nvSpPr>
        <p:spPr>
          <a:xfrm>
            <a:off x="642910" y="2000240"/>
            <a:ext cx="357190" cy="1000132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Triangle isocèle 17"/>
          <p:cNvSpPr/>
          <p:nvPr/>
        </p:nvSpPr>
        <p:spPr>
          <a:xfrm>
            <a:off x="5286380" y="3357562"/>
            <a:ext cx="1500198" cy="2143140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1600" b="1" i="1" dirty="0" smtClean="0">
                <a:solidFill>
                  <a:schemeClr val="bg1"/>
                </a:solidFill>
              </a:rPr>
              <a:t>النظرية المجالية</a:t>
            </a:r>
            <a:endParaRPr lang="fr-FR" sz="1600" b="1" i="1" dirty="0">
              <a:solidFill>
                <a:schemeClr val="bg1"/>
              </a:solidFill>
            </a:endParaRPr>
          </a:p>
        </p:txBody>
      </p:sp>
      <p:sp>
        <p:nvSpPr>
          <p:cNvPr id="19" name="Flèche vers le bas 18"/>
          <p:cNvSpPr/>
          <p:nvPr/>
        </p:nvSpPr>
        <p:spPr>
          <a:xfrm>
            <a:off x="6929454" y="2071678"/>
            <a:ext cx="428628" cy="928694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857488" y="2428868"/>
            <a:ext cx="3214710" cy="107157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u="sng" dirty="0" smtClean="0"/>
              <a:t>النسق المفاهيمي لنظرية الملكات</a:t>
            </a:r>
            <a:endParaRPr lang="fr-FR" sz="2800" b="1" u="sng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572264" y="1285860"/>
            <a:ext cx="2000264" cy="242889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000" b="1" u="sng" dirty="0" smtClean="0">
                <a:solidFill>
                  <a:srgbClr val="C00000"/>
                </a:solidFill>
              </a:rPr>
              <a:t>الملكة</a:t>
            </a:r>
            <a:r>
              <a:rPr lang="ar-MA" sz="2000" b="1" dirty="0" smtClean="0">
                <a:solidFill>
                  <a:schemeClr val="bg1"/>
                </a:solidFill>
              </a:rPr>
              <a:t>: هي صفة راسخة تحصل عن استعمال الفعل وتكرره مرة بعد أخرى حتى ترسخ صورته.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643306" y="4429108"/>
            <a:ext cx="2000264" cy="242889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u="sng" dirty="0" smtClean="0">
                <a:solidFill>
                  <a:srgbClr val="C00000"/>
                </a:solidFill>
              </a:rPr>
              <a:t>العادة</a:t>
            </a:r>
            <a:r>
              <a:rPr lang="ar-MA" sz="2400" b="1" dirty="0" smtClean="0">
                <a:solidFill>
                  <a:schemeClr val="bg1"/>
                </a:solidFill>
              </a:rPr>
              <a:t>: تعلم راسخ.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71472" y="1357298"/>
            <a:ext cx="2000264" cy="242889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chemeClr val="bg1"/>
                </a:solidFill>
              </a:rPr>
              <a:t>ا</a:t>
            </a:r>
            <a:r>
              <a:rPr lang="ar-MA" sz="2000" b="1" u="sng" dirty="0" smtClean="0">
                <a:solidFill>
                  <a:srgbClr val="C00000"/>
                </a:solidFill>
              </a:rPr>
              <a:t>لصناعة</a:t>
            </a:r>
            <a:r>
              <a:rPr lang="ar-MA" sz="2000" b="1" dirty="0" smtClean="0">
                <a:solidFill>
                  <a:schemeClr val="bg1"/>
                </a:solidFill>
              </a:rPr>
              <a:t>: هي ملكة في أمر  عملي فكري.</a:t>
            </a:r>
            <a:endParaRPr lang="fr-FR" sz="2000" b="1" dirty="0">
              <a:solidFill>
                <a:schemeClr val="bg1"/>
              </a:solidFill>
            </a:endParaRPr>
          </a:p>
        </p:txBody>
      </p:sp>
      <p:cxnSp>
        <p:nvCxnSpPr>
          <p:cNvPr id="12" name="Connecteur droit avec flèche 11"/>
          <p:cNvCxnSpPr/>
          <p:nvPr/>
        </p:nvCxnSpPr>
        <p:spPr>
          <a:xfrm>
            <a:off x="2571736" y="1785926"/>
            <a:ext cx="4071966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Organigramme : Décision 12"/>
          <p:cNvSpPr/>
          <p:nvPr/>
        </p:nvSpPr>
        <p:spPr>
          <a:xfrm>
            <a:off x="2643174" y="0"/>
            <a:ext cx="3929090" cy="1785926"/>
          </a:xfrm>
          <a:prstGeom prst="flowChartDecisi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تلتقي في وظائف الدماغ التي تعتمد على الملاحظة والفهم والتحليل والاستنتاج</a:t>
            </a:r>
            <a:endParaRPr lang="fr-FR" b="1" dirty="0">
              <a:solidFill>
                <a:schemeClr val="bg1"/>
              </a:solidFill>
            </a:endParaRPr>
          </a:p>
        </p:txBody>
      </p:sp>
      <p:cxnSp>
        <p:nvCxnSpPr>
          <p:cNvPr id="15" name="Connecteur droit avec flèche 14"/>
          <p:cNvCxnSpPr>
            <a:endCxn id="5" idx="2"/>
          </p:cNvCxnSpPr>
          <p:nvPr/>
        </p:nvCxnSpPr>
        <p:spPr>
          <a:xfrm rot="5400000" flipH="1" flipV="1">
            <a:off x="5715008" y="3714752"/>
            <a:ext cx="1857388" cy="18573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9" name="Organigramme : Décision 18"/>
          <p:cNvSpPr/>
          <p:nvPr/>
        </p:nvSpPr>
        <p:spPr>
          <a:xfrm rot="18614608">
            <a:off x="5742951" y="4273265"/>
            <a:ext cx="3370997" cy="2197969"/>
          </a:xfrm>
          <a:prstGeom prst="flowChartDecisi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000" b="1" dirty="0" smtClean="0">
                <a:solidFill>
                  <a:schemeClr val="bg1"/>
                </a:solidFill>
              </a:rPr>
              <a:t>تلتقي في كونهما تتحققان عن طريق تكرار </a:t>
            </a:r>
            <a:r>
              <a:rPr lang="ar-MA" sz="2000" b="1" dirty="0" err="1" smtClean="0">
                <a:solidFill>
                  <a:schemeClr val="bg1"/>
                </a:solidFill>
              </a:rPr>
              <a:t>الفعل.</a:t>
            </a:r>
            <a:r>
              <a:rPr lang="ar-MA" sz="2000" b="1" dirty="0" smtClean="0">
                <a:solidFill>
                  <a:schemeClr val="bg1"/>
                </a:solidFill>
              </a:rPr>
              <a:t> </a:t>
            </a:r>
            <a:endParaRPr lang="fr-FR" sz="2000" b="1" dirty="0">
              <a:solidFill>
                <a:schemeClr val="bg1"/>
              </a:solidFill>
            </a:endParaRPr>
          </a:p>
        </p:txBody>
      </p:sp>
      <p:cxnSp>
        <p:nvCxnSpPr>
          <p:cNvPr id="22" name="Connecteur droit avec flèche 21"/>
          <p:cNvCxnSpPr/>
          <p:nvPr/>
        </p:nvCxnSpPr>
        <p:spPr>
          <a:xfrm rot="10800000">
            <a:off x="1928794" y="3786190"/>
            <a:ext cx="1714512" cy="164307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6" name="Organigramme : Décision 25"/>
          <p:cNvSpPr/>
          <p:nvPr/>
        </p:nvSpPr>
        <p:spPr>
          <a:xfrm rot="1826150">
            <a:off x="328473" y="4206993"/>
            <a:ext cx="3332270" cy="2035058"/>
          </a:xfrm>
          <a:prstGeom prst="flowChartDecision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000" b="1" dirty="0" smtClean="0">
                <a:solidFill>
                  <a:schemeClr val="bg1"/>
                </a:solidFill>
              </a:rPr>
              <a:t>تلتقي في كونهما تتحققان عن طريق الممارسة والتدريب </a:t>
            </a:r>
            <a:endParaRPr lang="fr-FR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3" grpId="0" animBg="1"/>
      <p:bldP spid="19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000232" y="1500174"/>
            <a:ext cx="5072098" cy="85725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4000" b="1" u="sng" dirty="0" smtClean="0">
                <a:solidFill>
                  <a:schemeClr val="bg1"/>
                </a:solidFill>
              </a:rPr>
              <a:t>النظرية المجالية</a:t>
            </a:r>
            <a:endParaRPr lang="fr-FR" sz="4000" b="1" u="sng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6429388" y="3500438"/>
            <a:ext cx="2071702" cy="292895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000" b="1" u="sng" dirty="0" smtClean="0">
                <a:solidFill>
                  <a:schemeClr val="bg1"/>
                </a:solidFill>
              </a:rPr>
              <a:t>مؤسسها هو:</a:t>
            </a:r>
          </a:p>
          <a:p>
            <a:pPr algn="ctr" rtl="1"/>
            <a:r>
              <a:rPr lang="ar-MA" sz="2000" b="1" dirty="0" err="1" smtClean="0">
                <a:solidFill>
                  <a:srgbClr val="C00000"/>
                </a:solidFill>
              </a:rPr>
              <a:t>كيرت</a:t>
            </a:r>
            <a:r>
              <a:rPr lang="ar-MA" sz="2000" b="1" dirty="0" smtClean="0">
                <a:solidFill>
                  <a:srgbClr val="C00000"/>
                </a:solidFill>
              </a:rPr>
              <a:t> </a:t>
            </a:r>
            <a:r>
              <a:rPr lang="ar-MA" b="1" dirty="0" smtClean="0">
                <a:solidFill>
                  <a:srgbClr val="C00000"/>
                </a:solidFill>
              </a:rPr>
              <a:t>ليفين 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(ت 1947م)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خرجت من 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المدرسة </a:t>
            </a:r>
          </a:p>
          <a:p>
            <a:pPr algn="ctr" rtl="1"/>
            <a:r>
              <a:rPr lang="ar-MA" b="1" dirty="0" err="1" smtClean="0">
                <a:solidFill>
                  <a:schemeClr val="bg1"/>
                </a:solidFill>
              </a:rPr>
              <a:t>الجشطلتية.</a:t>
            </a:r>
            <a:endParaRPr lang="ar-MA" b="1" dirty="0" smtClean="0">
              <a:solidFill>
                <a:schemeClr val="bg1"/>
              </a:solidFill>
            </a:endParaRPr>
          </a:p>
          <a:p>
            <a:pPr algn="ctr" rtl="1"/>
            <a:endParaRPr lang="ar-MA" b="1" dirty="0" smtClean="0">
              <a:solidFill>
                <a:schemeClr val="bg1"/>
              </a:solidFill>
            </a:endParaRPr>
          </a:p>
          <a:p>
            <a:pPr algn="ctr" rtl="1"/>
            <a:r>
              <a:rPr lang="ar-MA" dirty="0" smtClean="0"/>
              <a:t> </a:t>
            </a:r>
            <a:endParaRPr lang="fr-FR" dirty="0"/>
          </a:p>
        </p:txBody>
      </p:sp>
      <p:sp>
        <p:nvSpPr>
          <p:cNvPr id="6" name="Rectangle à coins arrondis 5"/>
          <p:cNvSpPr/>
          <p:nvPr/>
        </p:nvSpPr>
        <p:spPr>
          <a:xfrm>
            <a:off x="571472" y="3500438"/>
            <a:ext cx="2071702" cy="31432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مبادئ التعلم في هذه النظرية</a:t>
            </a:r>
            <a:r>
              <a:rPr lang="ar-MA" b="1" dirty="0" smtClean="0">
                <a:solidFill>
                  <a:schemeClr val="bg1"/>
                </a:solidFill>
              </a:rPr>
              <a:t>:</a:t>
            </a:r>
          </a:p>
          <a:p>
            <a:pPr algn="ctr" rtl="1"/>
            <a:r>
              <a:rPr lang="ar-MA" sz="20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ذات المتعلم فاعلة ومتأثرة.</a:t>
            </a:r>
          </a:p>
          <a:p>
            <a:pPr algn="ctr" rtl="1"/>
            <a:r>
              <a:rPr lang="ar-MA" sz="20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تأثر المتعلم بالمجال وتأثيره فيه إيجابا </a:t>
            </a:r>
            <a:r>
              <a:rPr lang="ar-MA" b="1" dirty="0" err="1" smtClean="0">
                <a:solidFill>
                  <a:schemeClr val="bg1"/>
                </a:solidFill>
              </a:rPr>
              <a:t>أوسلبا</a:t>
            </a:r>
            <a:r>
              <a:rPr lang="ar-MA" b="1" dirty="0" smtClean="0">
                <a:solidFill>
                  <a:schemeClr val="bg1"/>
                </a:solidFill>
              </a:rPr>
              <a:t>.</a:t>
            </a:r>
          </a:p>
          <a:p>
            <a:pPr algn="ctr" rtl="1"/>
            <a:r>
              <a:rPr lang="ar-MA" sz="20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تحيل على </a:t>
            </a:r>
            <a:r>
              <a:rPr lang="ar-MA" b="1" dirty="0" err="1" smtClean="0">
                <a:solidFill>
                  <a:schemeClr val="bg1"/>
                </a:solidFill>
              </a:rPr>
              <a:t>دينامية</a:t>
            </a:r>
            <a:r>
              <a:rPr lang="ar-MA" b="1" dirty="0" smtClean="0">
                <a:solidFill>
                  <a:schemeClr val="bg1"/>
                </a:solidFill>
              </a:rPr>
              <a:t> الجماعة.</a:t>
            </a:r>
          </a:p>
          <a:p>
            <a:pPr algn="ctr" rtl="1"/>
            <a:r>
              <a:rPr lang="ar-MA" sz="20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تراعي حاجيات وميول المتعلم.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Rectangle avec flèche vers le haut 6"/>
          <p:cNvSpPr/>
          <p:nvPr/>
        </p:nvSpPr>
        <p:spPr>
          <a:xfrm>
            <a:off x="1428728" y="2357430"/>
            <a:ext cx="6215106" cy="357190"/>
          </a:xfrm>
          <a:prstGeom prst="upArrowCallo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lèche vers le bas 7"/>
          <p:cNvSpPr/>
          <p:nvPr/>
        </p:nvSpPr>
        <p:spPr>
          <a:xfrm>
            <a:off x="7358082" y="2500306"/>
            <a:ext cx="428628" cy="1000132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e bas 8"/>
          <p:cNvSpPr/>
          <p:nvPr/>
        </p:nvSpPr>
        <p:spPr>
          <a:xfrm>
            <a:off x="1214414" y="2500306"/>
            <a:ext cx="428628" cy="1000132"/>
          </a:xfrm>
          <a:prstGeom prst="down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285984" y="142852"/>
            <a:ext cx="4643470" cy="92869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3200" b="1" u="sng" dirty="0" smtClean="0"/>
              <a:t>مفهوم التعلم في النظريات الثلاث</a:t>
            </a:r>
            <a:r>
              <a:rPr lang="ar-MA" dirty="0" smtClean="0"/>
              <a:t>:</a:t>
            </a:r>
            <a:endParaRPr lang="fr-FR" dirty="0"/>
          </a:p>
        </p:txBody>
      </p:sp>
      <p:sp>
        <p:nvSpPr>
          <p:cNvPr id="5" name="Triangle isocèle 4"/>
          <p:cNvSpPr/>
          <p:nvPr/>
        </p:nvSpPr>
        <p:spPr>
          <a:xfrm>
            <a:off x="5214942" y="857232"/>
            <a:ext cx="3929058" cy="3214710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000" b="1" u="sng" dirty="0" smtClean="0">
                <a:solidFill>
                  <a:srgbClr val="C00000"/>
                </a:solidFill>
              </a:rPr>
              <a:t>النظرية الاجتماعية:</a:t>
            </a:r>
          </a:p>
          <a:p>
            <a:pPr algn="ctr" rtl="1"/>
            <a:r>
              <a:rPr lang="ar-MA" sz="2000" b="1" dirty="0" smtClean="0">
                <a:solidFill>
                  <a:schemeClr val="bg1"/>
                </a:solidFill>
              </a:rPr>
              <a:t>التعلم سلوك ناتج عن طريق المشاهدة والمحاكاة والتقليد.</a:t>
            </a:r>
          </a:p>
          <a:p>
            <a:pPr algn="ctr" rtl="1"/>
            <a:endParaRPr lang="ar-MA" dirty="0" smtClean="0"/>
          </a:p>
          <a:p>
            <a:pPr algn="ctr"/>
            <a:endParaRPr lang="fr-FR" dirty="0"/>
          </a:p>
        </p:txBody>
      </p:sp>
      <p:sp>
        <p:nvSpPr>
          <p:cNvPr id="6" name="Triangle isocèle 5"/>
          <p:cNvSpPr/>
          <p:nvPr/>
        </p:nvSpPr>
        <p:spPr>
          <a:xfrm>
            <a:off x="2714612" y="3214686"/>
            <a:ext cx="3929058" cy="3214710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C00000"/>
                </a:solidFill>
              </a:rPr>
              <a:t>نظرية المجال:</a:t>
            </a:r>
          </a:p>
          <a:p>
            <a:pPr algn="ctr"/>
            <a:r>
              <a:rPr lang="ar-MA" sz="2000" b="1" dirty="0" smtClean="0">
                <a:solidFill>
                  <a:schemeClr val="bg1"/>
                </a:solidFill>
              </a:rPr>
              <a:t>التعلم سلوك ناتج عن تفاعل المتعلم مع المجال الذي يقع فيه التعلم.</a:t>
            </a:r>
          </a:p>
          <a:p>
            <a:pPr algn="ctr"/>
            <a:endParaRPr lang="ar-MA" dirty="0" smtClean="0"/>
          </a:p>
          <a:p>
            <a:pPr algn="ctr" rtl="1"/>
            <a:endParaRPr lang="fr-FR" dirty="0"/>
          </a:p>
        </p:txBody>
      </p:sp>
      <p:sp>
        <p:nvSpPr>
          <p:cNvPr id="7" name="Triangle isocèle 6"/>
          <p:cNvSpPr/>
          <p:nvPr/>
        </p:nvSpPr>
        <p:spPr>
          <a:xfrm>
            <a:off x="142844" y="857232"/>
            <a:ext cx="4000528" cy="3286148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نظرية الملكات:</a:t>
            </a: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التعلم نشاط مكتسب يتم عبر تفاعل القوة النظرية للذات المتعلمة مع موضوع التعلم في علاقته بمحيطه من خلال قانون التأثير والتأثر.</a:t>
            </a:r>
          </a:p>
          <a:p>
            <a:pPr algn="ctr" rtl="1"/>
            <a:endParaRPr lang="ar-MA" dirty="0" smtClean="0"/>
          </a:p>
          <a:p>
            <a:pPr algn="ctr" rtl="1"/>
            <a:endParaRPr lang="ar-MA" dirty="0" smtClean="0"/>
          </a:p>
          <a:p>
            <a:pPr algn="ctr" rt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/>
          <a:lstStyle/>
          <a:p>
            <a:r>
              <a:rPr lang="ar-MA" b="1" dirty="0" smtClean="0">
                <a:solidFill>
                  <a:srgbClr val="C00000"/>
                </a:solidFill>
              </a:rPr>
              <a:t>شكرا على حسن استماعكم</a:t>
            </a:r>
            <a:endParaRPr lang="fr-FR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rganigramme : Alternative 3"/>
          <p:cNvSpPr/>
          <p:nvPr/>
        </p:nvSpPr>
        <p:spPr>
          <a:xfrm>
            <a:off x="1643042" y="285728"/>
            <a:ext cx="5572164" cy="164307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i="1" u="sng" dirty="0"/>
              <a:t>ا</a:t>
            </a:r>
            <a:r>
              <a:rPr lang="ar-MA" sz="4800" b="1" i="1" u="sng" dirty="0" smtClean="0"/>
              <a:t>لنظرية الجشطلتية</a:t>
            </a:r>
            <a:endParaRPr lang="fr-FR" sz="4800" b="1" i="1" u="sng" dirty="0"/>
          </a:p>
        </p:txBody>
      </p:sp>
      <p:sp>
        <p:nvSpPr>
          <p:cNvPr id="8" name="Organigramme : Processus 7"/>
          <p:cNvSpPr/>
          <p:nvPr/>
        </p:nvSpPr>
        <p:spPr>
          <a:xfrm>
            <a:off x="6500826" y="2071678"/>
            <a:ext cx="1785950" cy="4071966"/>
          </a:xfrm>
          <a:prstGeom prst="flowChart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i="1" u="sng" dirty="0" smtClean="0">
                <a:solidFill>
                  <a:srgbClr val="C00000"/>
                </a:solidFill>
              </a:rPr>
              <a:t>مؤسسها هو ماكس </a:t>
            </a:r>
            <a:r>
              <a:rPr lang="ar-MA" b="1" dirty="0" smtClean="0">
                <a:solidFill>
                  <a:srgbClr val="C00000"/>
                </a:solidFill>
              </a:rPr>
              <a:t>فيرتيمر</a:t>
            </a:r>
            <a:r>
              <a:rPr lang="ar-MA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،ولدت في ألمانيا ثم انتقلت بعد ذلك إلى أمريكا على يد </a:t>
            </a:r>
            <a:r>
              <a:rPr lang="ar-MA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كوفكا</a:t>
            </a:r>
            <a:r>
              <a:rPr lang="ar-MA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وكوهلر في العشرينيات من القرن الماضي</a:t>
            </a:r>
          </a:p>
          <a:p>
            <a:pPr algn="ctr" rtl="1"/>
            <a:r>
              <a:rPr lang="ar-MA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قامت </a:t>
            </a:r>
            <a:r>
              <a:rPr lang="ar-MA" b="1" dirty="0" smtClean="0">
                <a:solidFill>
                  <a:srgbClr val="C00000"/>
                </a:solidFill>
              </a:rPr>
              <a:t>بانتقاد </a:t>
            </a:r>
            <a:r>
              <a:rPr lang="ar-MA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النظرية السلوكية التي غيبت الذات المتعلمة.</a:t>
            </a:r>
            <a:endParaRPr lang="fr-FR" b="1" dirty="0" smtClean="0"/>
          </a:p>
          <a:p>
            <a:pPr algn="ctr"/>
            <a:r>
              <a:rPr lang="ar-MA" b="1" i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fr-FR" b="1" i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Organigramme : Processus 8"/>
          <p:cNvSpPr/>
          <p:nvPr/>
        </p:nvSpPr>
        <p:spPr>
          <a:xfrm>
            <a:off x="642910" y="2143116"/>
            <a:ext cx="1857388" cy="4214842"/>
          </a:xfrm>
          <a:prstGeom prst="flowChartProcess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التعلم في هذه النظرية يتم بمراعاة القوانين التالية: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قانون التقارب.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قانون التشابه.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قانون الإغلاق.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قانون الاتصال أو الاستمرارية.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قانون الشمول.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143240" y="2143116"/>
            <a:ext cx="2428892" cy="4357718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+mj-lt"/>
              <a:buAutoNum type="arabicPeriod"/>
            </a:pPr>
            <a:endParaRPr lang="ar-MA" dirty="0" smtClean="0">
              <a:solidFill>
                <a:schemeClr val="bg1"/>
              </a:solidFill>
            </a:endParaRPr>
          </a:p>
          <a:p>
            <a:pPr algn="ctr" rtl="1"/>
            <a:r>
              <a:rPr lang="ar-MA" b="1" u="sng" dirty="0" smtClean="0">
                <a:solidFill>
                  <a:srgbClr val="C00000"/>
                </a:solidFill>
              </a:rPr>
              <a:t>مبادئ التعلم في هذه النظرية تقوم على ما يلي: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الفهم الدقيق لبنية الشيء.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تحقق الاستبصار من طرف الذات المتعلمة.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يعد الاستبصار حافزا داخليا.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التعلم مرتبط بالنتائج التي يؤدي إليها.</a:t>
            </a:r>
          </a:p>
          <a:p>
            <a:pPr algn="ctr" rtl="1"/>
            <a:r>
              <a:rPr lang="ar-MA" sz="24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التعلم يتحقق بقدرة المتعلم على نقل تعلماته إلى الوضعيات المشابهة.</a:t>
            </a:r>
          </a:p>
          <a:p>
            <a:pPr algn="ctr" rtl="1"/>
            <a:endParaRPr lang="ar-MA" b="1" dirty="0" smtClean="0">
              <a:solidFill>
                <a:schemeClr val="bg1"/>
              </a:solidFill>
            </a:endParaRPr>
          </a:p>
          <a:p>
            <a:pPr algn="ctr" rtl="1"/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à coins arrondis 22"/>
          <p:cNvSpPr/>
          <p:nvPr/>
        </p:nvSpPr>
        <p:spPr>
          <a:xfrm>
            <a:off x="2428860" y="3214686"/>
            <a:ext cx="4214842" cy="128588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i="1" u="sng" dirty="0" smtClean="0">
                <a:solidFill>
                  <a:schemeClr val="bg1"/>
                </a:solidFill>
              </a:rPr>
              <a:t>النسق المفاهيمي للنظرية الجشطلتية</a:t>
            </a:r>
            <a:endParaRPr lang="fr-FR" sz="2800" dirty="0"/>
          </a:p>
        </p:txBody>
      </p:sp>
      <p:sp>
        <p:nvSpPr>
          <p:cNvPr id="24" name="Rectangle à coins arrondis 23"/>
          <p:cNvSpPr/>
          <p:nvPr/>
        </p:nvSpPr>
        <p:spPr>
          <a:xfrm>
            <a:off x="7286644" y="1000108"/>
            <a:ext cx="1714512" cy="221457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b="1" u="sng" dirty="0" err="1" smtClean="0">
                <a:solidFill>
                  <a:srgbClr val="C00000"/>
                </a:solidFill>
              </a:rPr>
              <a:t>الجشطلت</a:t>
            </a:r>
            <a:r>
              <a:rPr lang="ar-MA" dirty="0" smtClean="0">
                <a:solidFill>
                  <a:schemeClr val="bg1"/>
                </a:solidFill>
              </a:rPr>
              <a:t>:</a:t>
            </a:r>
            <a:r>
              <a:rPr lang="ar-MA" b="1" dirty="0" smtClean="0">
                <a:solidFill>
                  <a:schemeClr val="bg1"/>
                </a:solidFill>
              </a:rPr>
              <a:t>مصطلح</a:t>
            </a:r>
            <a:r>
              <a:rPr lang="ar-MA" dirty="0" smtClean="0">
                <a:solidFill>
                  <a:schemeClr val="bg1"/>
                </a:solidFill>
              </a:rPr>
              <a:t> </a:t>
            </a:r>
            <a:r>
              <a:rPr lang="ar-MA" b="1" dirty="0" smtClean="0">
                <a:solidFill>
                  <a:schemeClr val="bg1"/>
                </a:solidFill>
              </a:rPr>
              <a:t>باللغة الألمانية يراد </a:t>
            </a:r>
            <a:r>
              <a:rPr lang="ar-MA" b="1" dirty="0" err="1" smtClean="0">
                <a:solidFill>
                  <a:schemeClr val="bg1"/>
                </a:solidFill>
              </a:rPr>
              <a:t>به</a:t>
            </a:r>
            <a:r>
              <a:rPr lang="ar-MA" b="1" dirty="0" smtClean="0">
                <a:solidFill>
                  <a:schemeClr val="bg1"/>
                </a:solidFill>
              </a:rPr>
              <a:t> البنية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6" name="Rectangle à coins arrondis 25"/>
          <p:cNvSpPr/>
          <p:nvPr/>
        </p:nvSpPr>
        <p:spPr>
          <a:xfrm>
            <a:off x="4929190" y="1000108"/>
            <a:ext cx="2071702" cy="1643074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C00000"/>
                </a:solidFill>
              </a:rPr>
              <a:t>البنية</a:t>
            </a:r>
            <a:r>
              <a:rPr lang="ar-MA" sz="2000" dirty="0" smtClean="0">
                <a:solidFill>
                  <a:srgbClr val="C00000"/>
                </a:solidFill>
              </a:rPr>
              <a:t>:</a:t>
            </a:r>
            <a:r>
              <a:rPr lang="ar-MA" b="1" dirty="0" smtClean="0">
                <a:solidFill>
                  <a:schemeClr val="bg1"/>
                </a:solidFill>
              </a:rPr>
              <a:t>مجموعة من </a:t>
            </a:r>
            <a:r>
              <a:rPr lang="ar-MA" b="1" dirty="0" err="1" smtClean="0">
                <a:solidFill>
                  <a:schemeClr val="bg1"/>
                </a:solidFill>
              </a:rPr>
              <a:t>العناصرالمرتبطة</a:t>
            </a:r>
            <a:r>
              <a:rPr lang="ar-MA" b="1" dirty="0" smtClean="0">
                <a:solidFill>
                  <a:schemeClr val="bg1"/>
                </a:solidFill>
              </a:rPr>
              <a:t> بقوانين داخلية،تحكمها </a:t>
            </a:r>
            <a:r>
              <a:rPr lang="ar-MA" b="1" dirty="0" err="1" smtClean="0">
                <a:solidFill>
                  <a:schemeClr val="bg1"/>
                </a:solidFill>
              </a:rPr>
              <a:t>دينامية</a:t>
            </a:r>
            <a:r>
              <a:rPr lang="ar-MA" b="1" dirty="0" smtClean="0">
                <a:solidFill>
                  <a:schemeClr val="bg1"/>
                </a:solidFill>
              </a:rPr>
              <a:t> ووظيفية.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7" name="Rectangle à coins arrondis 26"/>
          <p:cNvSpPr/>
          <p:nvPr/>
        </p:nvSpPr>
        <p:spPr>
          <a:xfrm>
            <a:off x="2285984" y="1000108"/>
            <a:ext cx="2214578" cy="157163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b="1" u="sng" dirty="0" smtClean="0">
                <a:solidFill>
                  <a:srgbClr val="C00000"/>
                </a:solidFill>
              </a:rPr>
              <a:t>الاستبصار</a:t>
            </a:r>
            <a:r>
              <a:rPr lang="ar-MA" b="1" dirty="0" smtClean="0">
                <a:solidFill>
                  <a:schemeClr val="bg1"/>
                </a:solidFill>
              </a:rPr>
              <a:t>:الفهم الدقيق     لعناصر البنية من خلال إدراك العلاقات القائمة بين أجزائها وإعادة تركيبها.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8" name="Rectangle à coins arrondis 27"/>
          <p:cNvSpPr/>
          <p:nvPr/>
        </p:nvSpPr>
        <p:spPr>
          <a:xfrm>
            <a:off x="428596" y="928670"/>
            <a:ext cx="1571636" cy="250033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b="1" u="sng" dirty="0" smtClean="0">
                <a:solidFill>
                  <a:srgbClr val="C00000"/>
                </a:solidFill>
              </a:rPr>
              <a:t>التنظيم</a:t>
            </a:r>
            <a:r>
              <a:rPr lang="ar-MA" b="1" dirty="0" smtClean="0">
                <a:solidFill>
                  <a:schemeClr val="bg1"/>
                </a:solidFill>
              </a:rPr>
              <a:t>:هو العملية التي بواسطتها يتم الكشف عن العلاقة بين أجزاء </a:t>
            </a:r>
            <a:r>
              <a:rPr lang="ar-MA" b="1" dirty="0" err="1" smtClean="0">
                <a:solidFill>
                  <a:schemeClr val="bg1"/>
                </a:solidFill>
              </a:rPr>
              <a:t>الجشطلت.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2143108" y="5072074"/>
            <a:ext cx="2214578" cy="178592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التعميم(الانتقال)</a:t>
            </a:r>
            <a:r>
              <a:rPr lang="ar-MA" dirty="0" smtClean="0">
                <a:solidFill>
                  <a:schemeClr val="bg1"/>
                </a:solidFill>
              </a:rPr>
              <a:t>:</a:t>
            </a:r>
            <a:endParaRPr lang="ar-MA" b="1" dirty="0" smtClean="0">
              <a:solidFill>
                <a:schemeClr val="bg1"/>
              </a:solidFill>
            </a:endParaRP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أن يكون المتعلم قادرا على نقل فهمه للبنية الأصل إلى بنيات متشابهة وقريبة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5000628" y="5072074"/>
            <a:ext cx="2071702" cy="178592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الدافعية الأصلية</a:t>
            </a:r>
            <a:r>
              <a:rPr lang="ar-MA" dirty="0" smtClean="0">
                <a:solidFill>
                  <a:schemeClr val="bg1"/>
                </a:solidFill>
              </a:rPr>
              <a:t>: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الأسباب الداخلية المرتبطة بذات المتعلم وهي أكثر ديمومة  وأكثر قوة من 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المثيرات الخارجية</a:t>
            </a:r>
            <a:r>
              <a:rPr lang="ar-MA" dirty="0" smtClean="0"/>
              <a:t> </a:t>
            </a:r>
            <a:endParaRPr lang="fr-FR" dirty="0"/>
          </a:p>
        </p:txBody>
      </p:sp>
      <p:sp>
        <p:nvSpPr>
          <p:cNvPr id="31" name="Rectangle à coins arrondis 30"/>
          <p:cNvSpPr/>
          <p:nvPr/>
        </p:nvSpPr>
        <p:spPr>
          <a:xfrm>
            <a:off x="7215206" y="4500570"/>
            <a:ext cx="1785918" cy="235743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الفهم والمعنى</a:t>
            </a:r>
            <a:r>
              <a:rPr lang="ar-MA" dirty="0" smtClean="0">
                <a:solidFill>
                  <a:schemeClr val="bg1"/>
                </a:solidFill>
              </a:rPr>
              <a:t>:</a:t>
            </a:r>
            <a:endParaRPr lang="ar-MA" b="1" dirty="0" smtClean="0">
              <a:solidFill>
                <a:schemeClr val="bg1"/>
              </a:solidFill>
            </a:endParaRP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يتحقق التعلم عندما تستطيع الذات عن طريق الاستبصار فهم معاني البنية والانتقال من الغموض إلى الوضوح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142844" y="4572008"/>
            <a:ext cx="1643042" cy="228599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err="1" smtClean="0">
                <a:solidFill>
                  <a:srgbClr val="C00000"/>
                </a:solidFill>
              </a:rPr>
              <a:t>إعادةالتنظيم</a:t>
            </a:r>
            <a:r>
              <a:rPr lang="ar-MA" b="1" u="sng" dirty="0" smtClean="0">
                <a:solidFill>
                  <a:srgbClr val="C00000"/>
                </a:solidFill>
              </a:rPr>
              <a:t>:</a:t>
            </a: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يحيل على فعل الذات في البنية من خلال إعادة تنظيم مكونات البنية حسب خصائص الذات</a:t>
            </a:r>
            <a:endParaRPr lang="fr-FR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à coins arrondis 14"/>
          <p:cNvSpPr/>
          <p:nvPr/>
        </p:nvSpPr>
        <p:spPr>
          <a:xfrm>
            <a:off x="2071670" y="3000372"/>
            <a:ext cx="4857784" cy="11430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bg1"/>
                </a:solidFill>
              </a:rPr>
              <a:t>التطبيقات التربوية للنظرية الجشطلتية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29" name="Rectangle à coins arrondis 28"/>
          <p:cNvSpPr/>
          <p:nvPr/>
        </p:nvSpPr>
        <p:spPr>
          <a:xfrm>
            <a:off x="6643702" y="0"/>
            <a:ext cx="1857388" cy="24288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bg1"/>
                </a:solidFill>
              </a:rPr>
              <a:t>التركيز على الإطار العام قبل التحدث عن العناصر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30" name="Rectangle à coins arrondis 29"/>
          <p:cNvSpPr/>
          <p:nvPr/>
        </p:nvSpPr>
        <p:spPr>
          <a:xfrm>
            <a:off x="285720" y="4429132"/>
            <a:ext cx="1857388" cy="24288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bg1"/>
                </a:solidFill>
              </a:rPr>
              <a:t>الأستاذ موجه </a:t>
            </a:r>
          </a:p>
          <a:p>
            <a:pPr algn="ctr"/>
            <a:r>
              <a:rPr lang="ar-MA" sz="2400" b="1" dirty="0" smtClean="0">
                <a:solidFill>
                  <a:schemeClr val="bg1"/>
                </a:solidFill>
              </a:rPr>
              <a:t>والمعرفة وسيلة لتحقيق المهارات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3786182" y="4572008"/>
            <a:ext cx="1857388" cy="24288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bg1"/>
                </a:solidFill>
              </a:rPr>
              <a:t>التركيز على التعلم بدل التعليم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32" name="Rectangle à coins arrondis 31"/>
          <p:cNvSpPr/>
          <p:nvPr/>
        </p:nvSpPr>
        <p:spPr>
          <a:xfrm>
            <a:off x="7143768" y="4429132"/>
            <a:ext cx="1857388" cy="24288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bg1"/>
                </a:solidFill>
              </a:rPr>
              <a:t>التركيز على الخطاطة</a:t>
            </a:r>
            <a:endParaRPr lang="fr-FR" sz="2400" b="1" dirty="0">
              <a:solidFill>
                <a:schemeClr val="bg1"/>
              </a:solidFill>
            </a:endParaRPr>
          </a:p>
        </p:txBody>
      </p:sp>
      <p:sp>
        <p:nvSpPr>
          <p:cNvPr id="33" name="Rectangle à coins arrondis 32"/>
          <p:cNvSpPr/>
          <p:nvPr/>
        </p:nvSpPr>
        <p:spPr>
          <a:xfrm>
            <a:off x="3428992" y="0"/>
            <a:ext cx="1857388" cy="24288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chemeClr val="bg1"/>
                </a:solidFill>
              </a:rPr>
              <a:t>قراءة الكتاب المدرسي من خلال ثلاث شبكات: </a:t>
            </a:r>
          </a:p>
          <a:p>
            <a:pPr algn="ctr"/>
            <a:r>
              <a:rPr lang="ar-MA" sz="2000" b="1" dirty="0" smtClean="0">
                <a:solidFill>
                  <a:schemeClr val="bg1"/>
                </a:solidFill>
              </a:rPr>
              <a:t>الشبكة المفهومية </a:t>
            </a:r>
          </a:p>
          <a:p>
            <a:pPr algn="ctr"/>
            <a:r>
              <a:rPr lang="ar-MA" sz="2000" b="1" dirty="0" smtClean="0">
                <a:solidFill>
                  <a:schemeClr val="bg1"/>
                </a:solidFill>
              </a:rPr>
              <a:t>الشبكة القيمية</a:t>
            </a:r>
          </a:p>
          <a:p>
            <a:pPr algn="ctr"/>
            <a:r>
              <a:rPr lang="ar-MA" sz="2000" b="1" dirty="0" smtClean="0">
                <a:solidFill>
                  <a:schemeClr val="bg1"/>
                </a:solidFill>
              </a:rPr>
              <a:t>الشبكة المهارية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4" name="Rectangle à coins arrondis 33"/>
          <p:cNvSpPr/>
          <p:nvPr/>
        </p:nvSpPr>
        <p:spPr>
          <a:xfrm>
            <a:off x="357158" y="0"/>
            <a:ext cx="1857388" cy="24288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 smtClean="0">
                <a:solidFill>
                  <a:schemeClr val="bg1"/>
                </a:solidFill>
              </a:rPr>
              <a:t>التركيز على العلاقة بين الأجزاء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000232" y="1142984"/>
            <a:ext cx="5357850" cy="142876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400" b="1" u="sng" dirty="0" smtClean="0"/>
              <a:t>النظرية البنائية</a:t>
            </a:r>
            <a:endParaRPr lang="fr-FR" sz="4400" b="1" u="sng" dirty="0"/>
          </a:p>
        </p:txBody>
      </p:sp>
      <p:sp>
        <p:nvSpPr>
          <p:cNvPr id="5" name="Rectangle à coins arrondis 4"/>
          <p:cNvSpPr/>
          <p:nvPr/>
        </p:nvSpPr>
        <p:spPr>
          <a:xfrm>
            <a:off x="6429388" y="3143248"/>
            <a:ext cx="2428892" cy="350046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مؤسسها هو: جون </a:t>
            </a:r>
            <a:r>
              <a:rPr lang="ar-MA" b="1" u="sng" dirty="0" err="1" smtClean="0">
                <a:solidFill>
                  <a:srgbClr val="C00000"/>
                </a:solidFill>
              </a:rPr>
              <a:t>بياجي</a:t>
            </a:r>
            <a:r>
              <a:rPr lang="ar-MA" b="1" u="sng" dirty="0" smtClean="0">
                <a:solidFill>
                  <a:srgbClr val="C00000"/>
                </a:solidFill>
              </a:rPr>
              <a:t> </a:t>
            </a:r>
            <a:r>
              <a:rPr lang="ar-MA" b="1" u="sng" dirty="0" smtClean="0">
                <a:solidFill>
                  <a:schemeClr val="bg1"/>
                </a:solidFill>
              </a:rPr>
              <a:t>(</a:t>
            </a:r>
            <a:r>
              <a:rPr lang="ar-MA" dirty="0" smtClean="0">
                <a:solidFill>
                  <a:schemeClr val="bg1"/>
                </a:solidFill>
              </a:rPr>
              <a:t>ت1980)</a:t>
            </a:r>
          </a:p>
          <a:p>
            <a:pPr algn="ctr"/>
            <a:r>
              <a:rPr lang="ar-MA" dirty="0" smtClean="0">
                <a:solidFill>
                  <a:schemeClr val="bg1"/>
                </a:solidFill>
              </a:rPr>
              <a:t> </a:t>
            </a:r>
            <a:r>
              <a:rPr lang="ar-MA" b="1" dirty="0" smtClean="0">
                <a:solidFill>
                  <a:schemeClr val="bg1"/>
                </a:solidFill>
              </a:rPr>
              <a:t>أعادت الاعتبار للذات المتعلمة من خلال ما يقع في الدماغ الذي هو</a:t>
            </a: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 آلة  للتفكير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 و </a:t>
            </a:r>
            <a:r>
              <a:rPr lang="ar-MA" b="1" dirty="0" err="1" smtClean="0">
                <a:solidFill>
                  <a:schemeClr val="bg1"/>
                </a:solidFill>
              </a:rPr>
              <a:t>السيرورات</a:t>
            </a:r>
            <a:r>
              <a:rPr lang="ar-MA" b="1" dirty="0" smtClean="0">
                <a:solidFill>
                  <a:schemeClr val="bg1"/>
                </a:solidFill>
              </a:rPr>
              <a:t> العليا.</a:t>
            </a:r>
          </a:p>
          <a:p>
            <a:pPr algn="ctr" rtl="1"/>
            <a:endParaRPr lang="ar-MA" b="1" dirty="0" smtClean="0">
              <a:solidFill>
                <a:schemeClr val="bg1"/>
              </a:solidFill>
            </a:endParaRPr>
          </a:p>
          <a:p>
            <a:pPr algn="ctr" rtl="1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214678" y="3143248"/>
            <a:ext cx="2428892" cy="350046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b="1" u="sng" dirty="0" smtClean="0">
                <a:solidFill>
                  <a:srgbClr val="C00000"/>
                </a:solidFill>
              </a:rPr>
              <a:t>التعلم في النظرية البنائية 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يبنى من خلال تكيف الذات مع موضوع التعلم وذلك عبر: 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الاستيعاب والتلاؤم المؤديين إلى التوازن الحاصل في الدماغ بين المعطيات السابقة والمعطيات الجديدة.</a:t>
            </a:r>
          </a:p>
          <a:p>
            <a:pPr algn="ctr" rtl="1"/>
            <a:endParaRPr lang="ar-MA" b="1" dirty="0" smtClean="0">
              <a:solidFill>
                <a:schemeClr val="bg1"/>
              </a:solidFill>
            </a:endParaRPr>
          </a:p>
          <a:p>
            <a:pPr algn="ctr" rtl="1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214282" y="3071810"/>
            <a:ext cx="2428892" cy="350046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مبادئ التعلم في النظرية البنائية</a:t>
            </a:r>
            <a:r>
              <a:rPr lang="ar-MA" dirty="0" smtClean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ar-MA" sz="20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التعلم لا ينفصل عن التطور النمائي</a:t>
            </a:r>
          </a:p>
          <a:p>
            <a:pPr algn="ctr"/>
            <a:r>
              <a:rPr lang="ar-MA" sz="20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التعلم يقترن باشتغال الذات على الموضوع</a:t>
            </a:r>
          </a:p>
          <a:p>
            <a:pPr algn="ctr"/>
            <a:r>
              <a:rPr lang="ar-MA" sz="20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التمثلات هي </a:t>
            </a:r>
            <a:r>
              <a:rPr lang="ar-MA" b="1" dirty="0" err="1" smtClean="0">
                <a:solidFill>
                  <a:schemeClr val="bg1"/>
                </a:solidFill>
              </a:rPr>
              <a:t>الاستراتيجية</a:t>
            </a:r>
            <a:r>
              <a:rPr lang="ar-MA" b="1" dirty="0" smtClean="0">
                <a:solidFill>
                  <a:schemeClr val="bg1"/>
                </a:solidFill>
              </a:rPr>
              <a:t> الأساسية التي يتعلم بها 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المتعلم</a:t>
            </a:r>
          </a:p>
          <a:p>
            <a:pPr algn="ctr" rtl="1"/>
            <a:r>
              <a:rPr lang="ar-MA" sz="2000" b="1" dirty="0" smtClean="0">
                <a:solidFill>
                  <a:srgbClr val="C00000"/>
                </a:solidFill>
              </a:rPr>
              <a:t>*</a:t>
            </a:r>
            <a:r>
              <a:rPr lang="ar-MA" b="1" dirty="0" smtClean="0">
                <a:solidFill>
                  <a:schemeClr val="bg1"/>
                </a:solidFill>
              </a:rPr>
              <a:t>المثير الواحد قد يؤدي إلى استجابات مختلفة</a:t>
            </a:r>
          </a:p>
          <a:p>
            <a:pPr algn="ctr"/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MA" dirty="0" smtClean="0"/>
              <a:t> 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928794" y="3143248"/>
            <a:ext cx="5000660" cy="7858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dirty="0" smtClean="0">
                <a:solidFill>
                  <a:schemeClr val="bg1"/>
                </a:solidFill>
              </a:rPr>
              <a:t>النسق المفاهيمي للنظرية البنائية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6643702" y="0"/>
            <a:ext cx="2286016" cy="307181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الاستيعاب</a:t>
            </a:r>
          </a:p>
          <a:p>
            <a:pPr algn="ctr"/>
            <a:r>
              <a:rPr lang="fr-FR" b="1" u="sng" dirty="0" smtClean="0">
                <a:solidFill>
                  <a:srgbClr val="C00000"/>
                </a:solidFill>
              </a:rPr>
              <a:t>Assimilation</a:t>
            </a:r>
            <a:endParaRPr lang="ar-MA" b="1" u="sng" dirty="0" smtClean="0">
              <a:solidFill>
                <a:srgbClr val="C00000"/>
              </a:solidFill>
            </a:endParaRP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آلية سيكولوجية تسمح للفرد بإدماج المعطيات والمعلومات الصادرة عن الموضوع أو المحيط الخارجي عن طريق الفهم والتنظيم والتشفير</a:t>
            </a: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والتخزين ثم التوظيف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4857752" y="4143380"/>
            <a:ext cx="1785950" cy="271462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C00000"/>
                </a:solidFill>
              </a:rPr>
              <a:t>خطاطات الفعل</a:t>
            </a:r>
          </a:p>
          <a:p>
            <a:pPr algn="ctr"/>
            <a:r>
              <a:rPr lang="fr-FR" sz="2000" b="1" u="sng" dirty="0" smtClean="0">
                <a:solidFill>
                  <a:srgbClr val="C00000"/>
                </a:solidFill>
              </a:rPr>
              <a:t>Shémas</a:t>
            </a:r>
            <a:r>
              <a:rPr lang="fr-FR" b="1" dirty="0" smtClean="0"/>
              <a:t> </a:t>
            </a:r>
            <a:r>
              <a:rPr lang="fr-FR" sz="2000" b="1" u="sng" dirty="0" smtClean="0">
                <a:solidFill>
                  <a:srgbClr val="C00000"/>
                </a:solidFill>
              </a:rPr>
              <a:t>d’action</a:t>
            </a: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يقصد بها البنية الداخلية التي ينظم بها سلوك ما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2643174" y="4214794"/>
            <a:ext cx="2000264" cy="264320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err="1" smtClean="0">
                <a:solidFill>
                  <a:srgbClr val="C00000"/>
                </a:solidFill>
              </a:rPr>
              <a:t>السيرورات</a:t>
            </a:r>
            <a:r>
              <a:rPr lang="ar-MA" sz="2000" b="1" u="sng" dirty="0" smtClean="0">
                <a:solidFill>
                  <a:srgbClr val="C00000"/>
                </a:solidFill>
              </a:rPr>
              <a:t> الإجرائية</a:t>
            </a:r>
          </a:p>
          <a:p>
            <a:pPr algn="ctr"/>
            <a:r>
              <a:rPr lang="fr-FR" sz="2000" b="1" u="sng" dirty="0" smtClean="0">
                <a:solidFill>
                  <a:srgbClr val="C00000"/>
                </a:solidFill>
              </a:rPr>
              <a:t>Processus</a:t>
            </a:r>
            <a:r>
              <a:rPr lang="fr-FR" b="1" u="sng" dirty="0" smtClean="0">
                <a:solidFill>
                  <a:srgbClr val="C00000"/>
                </a:solidFill>
              </a:rPr>
              <a:t> </a:t>
            </a:r>
            <a:r>
              <a:rPr lang="fr-FR" sz="2000" b="1" u="sng" dirty="0" smtClean="0">
                <a:solidFill>
                  <a:srgbClr val="C00000"/>
                </a:solidFill>
              </a:rPr>
              <a:t>opératoire</a:t>
            </a: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هي الطريقة التي </a:t>
            </a:r>
            <a:r>
              <a:rPr lang="ar-MA" b="1" dirty="0" err="1" smtClean="0">
                <a:solidFill>
                  <a:schemeClr val="bg1"/>
                </a:solidFill>
              </a:rPr>
              <a:t>ينهجها</a:t>
            </a:r>
            <a:r>
              <a:rPr lang="ar-MA" b="1" dirty="0" smtClean="0">
                <a:solidFill>
                  <a:schemeClr val="bg1"/>
                </a:solidFill>
              </a:rPr>
              <a:t> المتعلم في التفكير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142844" y="4071918"/>
            <a:ext cx="2071702" cy="278608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C00000"/>
                </a:solidFill>
              </a:rPr>
              <a:t>التكيف</a:t>
            </a:r>
          </a:p>
          <a:p>
            <a:pPr algn="ctr"/>
            <a:r>
              <a:rPr lang="fr-FR" sz="2000" b="1" u="sng" dirty="0" smtClean="0">
                <a:solidFill>
                  <a:srgbClr val="C00000"/>
                </a:solidFill>
              </a:rPr>
              <a:t>L’adaptation</a:t>
            </a: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غاية عملية الموازنة بين الجهاز العصبي العضوي ومختلف حالات الاضطراب الموجودة في الواقع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6858016" y="4000504"/>
            <a:ext cx="2143108" cy="285749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C00000"/>
                </a:solidFill>
              </a:rPr>
              <a:t>التمثلات</a:t>
            </a:r>
          </a:p>
          <a:p>
            <a:pPr algn="ctr"/>
            <a:r>
              <a:rPr lang="fr-FR" sz="2000" b="1" u="sng" dirty="0" smtClean="0">
                <a:solidFill>
                  <a:srgbClr val="C00000"/>
                </a:solidFill>
              </a:rPr>
              <a:t>Représentations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هو المصطلح المفتاح في النظرية البنائية ويقصد </a:t>
            </a:r>
            <a:r>
              <a:rPr lang="ar-MA" b="1" dirty="0" err="1" smtClean="0">
                <a:solidFill>
                  <a:schemeClr val="bg1"/>
                </a:solidFill>
              </a:rPr>
              <a:t>به</a:t>
            </a:r>
            <a:r>
              <a:rPr lang="ar-MA" b="1" dirty="0" smtClean="0">
                <a:solidFill>
                  <a:schemeClr val="bg1"/>
                </a:solidFill>
              </a:rPr>
              <a:t> المعتقدات والتصورات التي تكون </a:t>
            </a:r>
            <a:r>
              <a:rPr lang="ar-MA" b="1" dirty="0" err="1" smtClean="0">
                <a:solidFill>
                  <a:schemeClr val="bg1"/>
                </a:solidFill>
              </a:rPr>
              <a:t>استراتيجية</a:t>
            </a:r>
            <a:r>
              <a:rPr lang="ar-MA" b="1" dirty="0" smtClean="0">
                <a:solidFill>
                  <a:schemeClr val="bg1"/>
                </a:solidFill>
              </a:rPr>
              <a:t> المتعلم، وتحيل على خصائص شخصيته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3357554" y="0"/>
            <a:ext cx="2000264" cy="278605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C00000"/>
                </a:solidFill>
              </a:rPr>
              <a:t>التلاؤم</a:t>
            </a:r>
          </a:p>
          <a:p>
            <a:pPr algn="ctr"/>
            <a:r>
              <a:rPr lang="fr-FR" sz="2000" b="1" u="sng" dirty="0" smtClean="0">
                <a:solidFill>
                  <a:srgbClr val="C00000"/>
                </a:solidFill>
              </a:rPr>
              <a:t>Accomodation</a:t>
            </a: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تغيير في استجابات الذات بعد استيعابها لمعطيات الموقف أو الموضوع باتجاه تحقيق التوازن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142844" y="0"/>
            <a:ext cx="1928826" cy="300037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C00000"/>
                </a:solidFill>
              </a:rPr>
              <a:t>التوازن</a:t>
            </a:r>
          </a:p>
          <a:p>
            <a:pPr algn="ctr"/>
            <a:r>
              <a:rPr lang="fr-FR" sz="2000" b="1" u="sng" dirty="0" smtClean="0">
                <a:solidFill>
                  <a:srgbClr val="C00000"/>
                </a:solidFill>
              </a:rPr>
              <a:t>Equilibration</a:t>
            </a:r>
          </a:p>
          <a:p>
            <a:pPr algn="ctr"/>
            <a:r>
              <a:rPr lang="ar-MA" b="1" dirty="0" smtClean="0">
                <a:solidFill>
                  <a:schemeClr val="bg1"/>
                </a:solidFill>
              </a:rPr>
              <a:t>وضعية التناغم والانسجام التفاعلي مع الوسط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9" name="Flèche vers le bas 28"/>
          <p:cNvSpPr/>
          <p:nvPr/>
        </p:nvSpPr>
        <p:spPr>
          <a:xfrm>
            <a:off x="3500430" y="3929066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 vers le bas 29"/>
          <p:cNvSpPr/>
          <p:nvPr/>
        </p:nvSpPr>
        <p:spPr>
          <a:xfrm>
            <a:off x="5500694" y="3929066"/>
            <a:ext cx="285752" cy="35719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 vers le bas 30"/>
          <p:cNvSpPr/>
          <p:nvPr/>
        </p:nvSpPr>
        <p:spPr>
          <a:xfrm rot="18247282">
            <a:off x="7068219" y="3432646"/>
            <a:ext cx="354470" cy="6517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 vers le bas 31"/>
          <p:cNvSpPr/>
          <p:nvPr/>
        </p:nvSpPr>
        <p:spPr>
          <a:xfrm rot="10800000">
            <a:off x="4227870" y="2643182"/>
            <a:ext cx="344130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 vers le bas 32"/>
          <p:cNvSpPr/>
          <p:nvPr/>
        </p:nvSpPr>
        <p:spPr>
          <a:xfrm rot="7910468">
            <a:off x="2195081" y="2519709"/>
            <a:ext cx="357190" cy="68271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Flèche vers le bas 37"/>
          <p:cNvSpPr/>
          <p:nvPr/>
        </p:nvSpPr>
        <p:spPr>
          <a:xfrm rot="13817454">
            <a:off x="6155578" y="2514893"/>
            <a:ext cx="357190" cy="6801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Flèche vers le bas 38"/>
          <p:cNvSpPr/>
          <p:nvPr/>
        </p:nvSpPr>
        <p:spPr>
          <a:xfrm rot="2569385">
            <a:off x="1496507" y="3539091"/>
            <a:ext cx="357190" cy="6251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2428860" y="714356"/>
            <a:ext cx="4071966" cy="7858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2800" b="1" u="sng" dirty="0" smtClean="0">
                <a:solidFill>
                  <a:schemeClr val="bg1"/>
                </a:solidFill>
              </a:rPr>
              <a:t>مفهوم التعلم في النظريات الثلاث</a:t>
            </a:r>
            <a:endParaRPr lang="fr-FR" sz="2800" b="1" u="sng" dirty="0">
              <a:solidFill>
                <a:schemeClr val="bg1"/>
              </a:solidFill>
            </a:endParaRPr>
          </a:p>
        </p:txBody>
      </p:sp>
      <p:sp>
        <p:nvSpPr>
          <p:cNvPr id="5" name="Triangle isocèle 4"/>
          <p:cNvSpPr/>
          <p:nvPr/>
        </p:nvSpPr>
        <p:spPr>
          <a:xfrm>
            <a:off x="5286380" y="1142984"/>
            <a:ext cx="3714776" cy="2714644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FF0000"/>
                </a:solidFill>
              </a:rPr>
              <a:t>النظرية السلوكية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سلوك يحصل للمتعلم بسبب مثير، </a:t>
            </a:r>
            <a:r>
              <a:rPr lang="ar-MA" b="1" dirty="0" err="1" smtClean="0">
                <a:solidFill>
                  <a:schemeClr val="bg1"/>
                </a:solidFill>
              </a:rPr>
              <a:t>أوتحفيز</a:t>
            </a:r>
            <a:r>
              <a:rPr lang="ar-MA" b="1" dirty="0" smtClean="0">
                <a:solidFill>
                  <a:schemeClr val="bg1"/>
                </a:solidFill>
              </a:rPr>
              <a:t>، أو ممارسة وتدريب.</a:t>
            </a:r>
          </a:p>
          <a:p>
            <a:pPr algn="ctr" rtl="1"/>
            <a:endParaRPr lang="ar-MA" b="1" dirty="0" smtClean="0">
              <a:solidFill>
                <a:schemeClr val="bg1"/>
              </a:solidFill>
            </a:endParaRPr>
          </a:p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Triangle isocèle 5"/>
          <p:cNvSpPr/>
          <p:nvPr/>
        </p:nvSpPr>
        <p:spPr>
          <a:xfrm>
            <a:off x="2571736" y="2571744"/>
            <a:ext cx="3929090" cy="3929090"/>
          </a:xfrm>
          <a:prstGeom prst="triangl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smtClean="0">
                <a:solidFill>
                  <a:srgbClr val="FF0000"/>
                </a:solidFill>
              </a:rPr>
              <a:t>النظرية البنائية</a:t>
            </a:r>
            <a:endParaRPr lang="ar-MA" sz="2000" b="1" u="sng" dirty="0" smtClean="0">
              <a:solidFill>
                <a:srgbClr val="FF0000"/>
              </a:solidFill>
            </a:endParaRP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التعلم سلوك يحصل للمتعلم من خلال توظيفه </a:t>
            </a:r>
            <a:r>
              <a:rPr lang="ar-MA" b="1" dirty="0" err="1" smtClean="0">
                <a:solidFill>
                  <a:schemeClr val="bg1"/>
                </a:solidFill>
              </a:rPr>
              <a:t>لتمثلاته</a:t>
            </a:r>
            <a:r>
              <a:rPr lang="ar-MA" b="1" dirty="0" smtClean="0">
                <a:solidFill>
                  <a:schemeClr val="bg1"/>
                </a:solidFill>
              </a:rPr>
              <a:t>، من أجل حصول التوازن والتكيف بين المعارف السابقة والمعارف اللاحقة</a:t>
            </a:r>
            <a:r>
              <a:rPr lang="ar-MA" dirty="0" smtClean="0">
                <a:solidFill>
                  <a:schemeClr val="bg1"/>
                </a:solidFill>
              </a:rPr>
              <a:t>.</a:t>
            </a:r>
          </a:p>
          <a:p>
            <a:pPr algn="ctr" rtl="1"/>
            <a:endParaRPr lang="ar-MA" dirty="0" smtClean="0">
              <a:solidFill>
                <a:schemeClr val="bg1"/>
              </a:solidFill>
            </a:endParaRPr>
          </a:p>
          <a:p>
            <a:pPr algn="ctr" rtl="1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7" name="Triangle isocèle 6"/>
          <p:cNvSpPr/>
          <p:nvPr/>
        </p:nvSpPr>
        <p:spPr>
          <a:xfrm>
            <a:off x="0" y="1142984"/>
            <a:ext cx="3786182" cy="2857520"/>
          </a:xfrm>
          <a:prstGeom prst="triangle">
            <a:avLst>
              <a:gd name="adj" fmla="val 5000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FF0000"/>
                </a:solidFill>
              </a:rPr>
              <a:t>النظرية </a:t>
            </a:r>
            <a:r>
              <a:rPr lang="ar-MA" sz="2000" b="1" u="sng" dirty="0" err="1" smtClean="0">
                <a:solidFill>
                  <a:srgbClr val="FF0000"/>
                </a:solidFill>
              </a:rPr>
              <a:t>الجشطلتية</a:t>
            </a:r>
            <a:endParaRPr lang="ar-MA" sz="2000" b="1" u="sng" dirty="0" smtClean="0">
              <a:solidFill>
                <a:srgbClr val="FF0000"/>
              </a:solidFill>
            </a:endParaRP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التعلم هو الإدراك الكلي للمعنى عن طريق الاستبصار</a:t>
            </a:r>
            <a:r>
              <a:rPr lang="ar-MA" dirty="0" smtClean="0">
                <a:solidFill>
                  <a:schemeClr val="bg1"/>
                </a:solidFill>
              </a:rPr>
              <a:t>.</a:t>
            </a:r>
          </a:p>
          <a:p>
            <a:pPr algn="ctr" rtl="1"/>
            <a:endParaRPr lang="fr-FR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928794" y="1214422"/>
            <a:ext cx="4714908" cy="114300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200" b="1" u="sng" dirty="0" smtClean="0">
                <a:solidFill>
                  <a:schemeClr val="bg1"/>
                </a:solidFill>
              </a:rPr>
              <a:t>النظرية الاجتماعية</a:t>
            </a:r>
            <a:endParaRPr lang="fr-FR" sz="3200" b="1" u="sng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6500826" y="2928934"/>
            <a:ext cx="1857388" cy="2571768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u="sng" dirty="0" smtClean="0">
                <a:solidFill>
                  <a:srgbClr val="C00000"/>
                </a:solidFill>
              </a:rPr>
              <a:t>مؤسسها:العلامة ابن خلدون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( ت 808ه) وتنسب اليوم إما جهلا أو تجاهلا  </a:t>
            </a:r>
            <a:r>
              <a:rPr lang="ar-MA" b="1" dirty="0" err="1" smtClean="0">
                <a:solidFill>
                  <a:schemeClr val="bg1"/>
                </a:solidFill>
              </a:rPr>
              <a:t>لألبيرت</a:t>
            </a:r>
            <a:r>
              <a:rPr lang="ar-MA" b="1" dirty="0" smtClean="0">
                <a:solidFill>
                  <a:schemeClr val="bg1"/>
                </a:solidFill>
              </a:rPr>
              <a:t> </a:t>
            </a:r>
            <a:r>
              <a:rPr lang="ar-MA" b="1" dirty="0" err="1" smtClean="0">
                <a:solidFill>
                  <a:schemeClr val="bg1"/>
                </a:solidFill>
              </a:rPr>
              <a:t>باندورا.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3500430" y="2928934"/>
            <a:ext cx="2000264" cy="264320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تقوم على أن التعلم يتحقق </a:t>
            </a:r>
            <a:r>
              <a:rPr lang="ar-MA" b="1" dirty="0" smtClean="0">
                <a:solidFill>
                  <a:schemeClr val="bg1"/>
                </a:solidFill>
              </a:rPr>
              <a:t>من خلال المشاهدة والتقليد </a:t>
            </a:r>
            <a:r>
              <a:rPr lang="ar-MA" b="1" dirty="0" err="1" smtClean="0">
                <a:solidFill>
                  <a:schemeClr val="bg1"/>
                </a:solidFill>
              </a:rPr>
              <a:t>والمحاكاة.</a:t>
            </a:r>
            <a:r>
              <a:rPr lang="ar-MA" b="1" dirty="0" smtClean="0">
                <a:solidFill>
                  <a:schemeClr val="bg1"/>
                </a:solidFill>
              </a:rPr>
              <a:t>  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والتقليد يكون عن طريق خصائص الذات.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 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500034" y="2928934"/>
            <a:ext cx="1857388" cy="2643206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b="1" u="sng" dirty="0" smtClean="0">
                <a:solidFill>
                  <a:srgbClr val="C00000"/>
                </a:solidFill>
              </a:rPr>
              <a:t>استعمل العلامة ابن خلدون في نظريته مصطلحات </a:t>
            </a:r>
          </a:p>
          <a:p>
            <a:pPr algn="ctr" rtl="1"/>
            <a:r>
              <a:rPr lang="ar-MA" b="1" u="sng" dirty="0" smtClean="0">
                <a:solidFill>
                  <a:srgbClr val="C00000"/>
                </a:solidFill>
              </a:rPr>
              <a:t>خاصة</a:t>
            </a:r>
            <a:r>
              <a:rPr lang="ar-MA" dirty="0" smtClean="0"/>
              <a:t> </a:t>
            </a:r>
            <a:r>
              <a:rPr lang="ar-MA" b="1" dirty="0" smtClean="0">
                <a:solidFill>
                  <a:schemeClr val="bg1"/>
                </a:solidFill>
              </a:rPr>
              <a:t>هي: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العقل التجريبي 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العقل النظري</a:t>
            </a:r>
          </a:p>
          <a:p>
            <a:pPr algn="ctr" rtl="1"/>
            <a:r>
              <a:rPr lang="ar-MA" b="1" dirty="0" smtClean="0">
                <a:solidFill>
                  <a:schemeClr val="bg1"/>
                </a:solidFill>
              </a:rPr>
              <a:t>العقل الفطري</a:t>
            </a:r>
            <a:endParaRPr lang="fr-F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928794" y="1071546"/>
            <a:ext cx="4857784" cy="785818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000" b="1" u="sng" dirty="0" smtClean="0">
                <a:solidFill>
                  <a:schemeClr val="bg1"/>
                </a:solidFill>
              </a:rPr>
              <a:t>نظرية الملكات</a:t>
            </a:r>
            <a:endParaRPr lang="fr-FR" sz="4000" b="1" u="sng" dirty="0">
              <a:solidFill>
                <a:schemeClr val="bg1"/>
              </a:solidFill>
            </a:endParaRPr>
          </a:p>
        </p:txBody>
      </p:sp>
      <p:sp>
        <p:nvSpPr>
          <p:cNvPr id="5" name="Rectangle à coins arrondis 4"/>
          <p:cNvSpPr/>
          <p:nvPr/>
        </p:nvSpPr>
        <p:spPr>
          <a:xfrm>
            <a:off x="6643702" y="2214554"/>
            <a:ext cx="1785950" cy="285752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000" b="1" dirty="0" smtClean="0">
                <a:solidFill>
                  <a:schemeClr val="bg1"/>
                </a:solidFill>
              </a:rPr>
              <a:t>مؤسسها هو: العلامة</a:t>
            </a:r>
          </a:p>
          <a:p>
            <a:pPr algn="ctr" rtl="1"/>
            <a:r>
              <a:rPr lang="ar-MA" sz="2000" b="1" dirty="0" smtClean="0">
                <a:solidFill>
                  <a:schemeClr val="bg1"/>
                </a:solidFill>
              </a:rPr>
              <a:t> </a:t>
            </a:r>
            <a:r>
              <a:rPr lang="ar-MA" sz="2000" b="1" u="sng" dirty="0" smtClean="0">
                <a:solidFill>
                  <a:srgbClr val="C00000"/>
                </a:solidFill>
              </a:rPr>
              <a:t>ابن خلدون</a:t>
            </a:r>
            <a:r>
              <a:rPr lang="ar-MA" sz="2000" b="1" dirty="0" smtClean="0">
                <a:solidFill>
                  <a:schemeClr val="bg1"/>
                </a:solidFill>
              </a:rPr>
              <a:t> (ت808ه)</a:t>
            </a:r>
          </a:p>
          <a:p>
            <a:pPr algn="ctr" rtl="1"/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6" name="Rectangle à coins arrondis 5"/>
          <p:cNvSpPr/>
          <p:nvPr/>
        </p:nvSpPr>
        <p:spPr>
          <a:xfrm>
            <a:off x="642910" y="2214554"/>
            <a:ext cx="1928826" cy="285752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000" b="1" dirty="0" smtClean="0">
                <a:solidFill>
                  <a:schemeClr val="bg1"/>
                </a:solidFill>
              </a:rPr>
              <a:t>تعتمد على أن أساس التعليم </a:t>
            </a:r>
          </a:p>
          <a:p>
            <a:pPr algn="ctr" rtl="1"/>
            <a:r>
              <a:rPr lang="ar-MA" sz="2000" b="1" dirty="0" smtClean="0">
                <a:solidFill>
                  <a:schemeClr val="bg1"/>
                </a:solidFill>
              </a:rPr>
              <a:t>هو:</a:t>
            </a:r>
            <a:r>
              <a:rPr lang="ar-MA" sz="2000" b="1" dirty="0" smtClean="0">
                <a:solidFill>
                  <a:srgbClr val="C00000"/>
                </a:solidFill>
              </a:rPr>
              <a:t>الممارسة</a:t>
            </a:r>
          </a:p>
          <a:p>
            <a:pPr algn="ctr" rtl="1"/>
            <a:r>
              <a:rPr lang="ar-MA" sz="2000" b="1" dirty="0" smtClean="0">
                <a:solidFill>
                  <a:srgbClr val="C00000"/>
                </a:solidFill>
              </a:rPr>
              <a:t>والتدريب</a:t>
            </a:r>
            <a:r>
              <a:rPr lang="ar-MA" sz="2000" b="1" dirty="0" smtClean="0">
                <a:solidFill>
                  <a:schemeClr val="bg1"/>
                </a:solidFill>
              </a:rPr>
              <a:t>. </a:t>
            </a:r>
          </a:p>
          <a:p>
            <a:pPr algn="ctr" rtl="1"/>
            <a:r>
              <a:rPr lang="ar-MA" sz="2000" b="1" dirty="0" smtClean="0">
                <a:solidFill>
                  <a:schemeClr val="bg1"/>
                </a:solidFill>
              </a:rPr>
              <a:t>أظهرت </a:t>
            </a:r>
            <a:r>
              <a:rPr lang="ar-MA" sz="2000" b="1" dirty="0" smtClean="0">
                <a:solidFill>
                  <a:srgbClr val="C00000"/>
                </a:solidFill>
              </a:rPr>
              <a:t>دور العقل </a:t>
            </a:r>
            <a:r>
              <a:rPr lang="ar-MA" sz="2000" b="1" dirty="0" smtClean="0">
                <a:solidFill>
                  <a:schemeClr val="bg1"/>
                </a:solidFill>
              </a:rPr>
              <a:t>وما ينتج عنه من </a:t>
            </a:r>
            <a:r>
              <a:rPr lang="ar-MA" sz="2000" b="1" dirty="0" err="1" smtClean="0">
                <a:solidFill>
                  <a:schemeClr val="bg1"/>
                </a:solidFill>
              </a:rPr>
              <a:t>سيرورات</a:t>
            </a:r>
            <a:r>
              <a:rPr lang="ar-MA" sz="2000" b="1" dirty="0" smtClean="0">
                <a:solidFill>
                  <a:schemeClr val="bg1"/>
                </a:solidFill>
              </a:rPr>
              <a:t> عليا في اكتساب </a:t>
            </a:r>
            <a:r>
              <a:rPr lang="ar-MA" sz="2000" b="1" dirty="0" err="1" smtClean="0">
                <a:solidFill>
                  <a:schemeClr val="bg1"/>
                </a:solidFill>
              </a:rPr>
              <a:t>التعلمات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9" name="Triangle isocèle 8"/>
          <p:cNvSpPr/>
          <p:nvPr/>
        </p:nvSpPr>
        <p:spPr>
          <a:xfrm>
            <a:off x="2714612" y="2786058"/>
            <a:ext cx="3857652" cy="2857520"/>
          </a:xfrm>
          <a:prstGeom prst="triangle">
            <a:avLst>
              <a:gd name="adj" fmla="val 50303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b="1" dirty="0" smtClean="0">
                <a:solidFill>
                  <a:schemeClr val="bg1"/>
                </a:solidFill>
              </a:rPr>
              <a:t>5-الحذق</a:t>
            </a:r>
          </a:p>
          <a:p>
            <a:pPr algn="ctr" rtl="1"/>
            <a:r>
              <a:rPr lang="ar-MA" sz="2400" b="1" dirty="0" smtClean="0">
                <a:solidFill>
                  <a:schemeClr val="bg1"/>
                </a:solidFill>
              </a:rPr>
              <a:t>4-الملكة</a:t>
            </a:r>
          </a:p>
          <a:p>
            <a:pPr algn="ctr" rtl="1"/>
            <a:r>
              <a:rPr lang="ar-MA" sz="2400" b="1" dirty="0" smtClean="0">
                <a:solidFill>
                  <a:schemeClr val="bg1"/>
                </a:solidFill>
              </a:rPr>
              <a:t>3-الحال</a:t>
            </a:r>
          </a:p>
          <a:p>
            <a:pPr algn="ctr" rtl="1"/>
            <a:r>
              <a:rPr lang="ar-MA" sz="2400" b="1" dirty="0" smtClean="0">
                <a:solidFill>
                  <a:schemeClr val="bg1"/>
                </a:solidFill>
              </a:rPr>
              <a:t>2-الصفة</a:t>
            </a:r>
          </a:p>
          <a:p>
            <a:pPr algn="ctr" rtl="1"/>
            <a:r>
              <a:rPr lang="ar-MA" sz="2400" b="1" dirty="0" smtClean="0">
                <a:solidFill>
                  <a:schemeClr val="bg1"/>
                </a:solidFill>
              </a:rPr>
              <a:t>1-الفعل</a:t>
            </a:r>
          </a:p>
          <a:p>
            <a:pPr algn="ctr" rtl="1"/>
            <a:endParaRPr lang="ar-MA" sz="2400" b="1" dirty="0" smtClean="0">
              <a:solidFill>
                <a:schemeClr val="bg1"/>
              </a:solidFill>
            </a:endParaRPr>
          </a:p>
          <a:p>
            <a:pPr algn="ctr" rtl="1"/>
            <a:endParaRPr lang="ar-MA" sz="2400" b="1" dirty="0" smtClean="0">
              <a:solidFill>
                <a:schemeClr val="bg1"/>
              </a:solidFill>
            </a:endParaRPr>
          </a:p>
          <a:p>
            <a:pPr algn="ctr" rtl="1"/>
            <a:endParaRPr lang="ar-MA" sz="2400" b="1" dirty="0" smtClean="0">
              <a:solidFill>
                <a:schemeClr val="bg1"/>
              </a:solidFill>
            </a:endParaRPr>
          </a:p>
        </p:txBody>
      </p:sp>
      <p:cxnSp>
        <p:nvCxnSpPr>
          <p:cNvPr id="11" name="Connecteur droit 10"/>
          <p:cNvCxnSpPr/>
          <p:nvPr/>
        </p:nvCxnSpPr>
        <p:spPr>
          <a:xfrm>
            <a:off x="3929058" y="3857628"/>
            <a:ext cx="1500198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Connecteur droit 16"/>
          <p:cNvCxnSpPr/>
          <p:nvPr/>
        </p:nvCxnSpPr>
        <p:spPr>
          <a:xfrm>
            <a:off x="3500430" y="4572008"/>
            <a:ext cx="2357454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rot="10800000" flipH="1">
            <a:off x="3714744" y="4214818"/>
            <a:ext cx="1928826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Connecteur droit 18"/>
          <p:cNvCxnSpPr/>
          <p:nvPr/>
        </p:nvCxnSpPr>
        <p:spPr>
          <a:xfrm>
            <a:off x="3214678" y="4929198"/>
            <a:ext cx="2857520" cy="1588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7" name="Rectangle à coins arrondis 46"/>
          <p:cNvSpPr/>
          <p:nvPr/>
        </p:nvSpPr>
        <p:spPr>
          <a:xfrm>
            <a:off x="2928926" y="2357430"/>
            <a:ext cx="3214710" cy="35719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err="1" smtClean="0">
                <a:solidFill>
                  <a:schemeClr val="bg1"/>
                </a:solidFill>
              </a:rPr>
              <a:t>صنافة</a:t>
            </a:r>
            <a:r>
              <a:rPr lang="ar-MA" sz="2800" b="1" dirty="0" smtClean="0">
                <a:solidFill>
                  <a:schemeClr val="bg1"/>
                </a:solidFill>
              </a:rPr>
              <a:t> ابن خلدون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3" name="Rectangle à coins arrondis 12"/>
          <p:cNvSpPr/>
          <p:nvPr/>
        </p:nvSpPr>
        <p:spPr>
          <a:xfrm rot="18302765">
            <a:off x="1950621" y="4121253"/>
            <a:ext cx="2778585" cy="267665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smtClean="0">
                <a:solidFill>
                  <a:schemeClr val="bg1"/>
                </a:solidFill>
              </a:rPr>
              <a:t>الممارسة والتدريب</a:t>
            </a:r>
            <a:endParaRPr lang="fr-FR" sz="2800" b="1" dirty="0">
              <a:solidFill>
                <a:schemeClr val="bg1"/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 rot="3417772">
            <a:off x="4593596" y="3965892"/>
            <a:ext cx="2766993" cy="359701"/>
          </a:xfrm>
          <a:prstGeom prst="roundRect">
            <a:avLst>
              <a:gd name="adj" fmla="val 0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000" b="1" dirty="0" err="1" smtClean="0">
                <a:solidFill>
                  <a:schemeClr val="bg1"/>
                </a:solidFill>
              </a:rPr>
              <a:t>استحضارالمعارف</a:t>
            </a:r>
            <a:r>
              <a:rPr lang="ar-MA" sz="2000" b="1" dirty="0" smtClean="0">
                <a:solidFill>
                  <a:schemeClr val="bg1"/>
                </a:solidFill>
              </a:rPr>
              <a:t> (وظيفية)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>
          <a:xfrm>
            <a:off x="2928926" y="5786454"/>
            <a:ext cx="3429024" cy="357190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b="1" dirty="0" err="1" smtClean="0">
                <a:solidFill>
                  <a:schemeClr val="bg1"/>
                </a:solidFill>
              </a:rPr>
              <a:t>لا</a:t>
            </a:r>
            <a:r>
              <a:rPr lang="ar-MA" sz="2400" b="1" dirty="0" err="1" smtClean="0">
                <a:solidFill>
                  <a:schemeClr val="bg1"/>
                </a:solidFill>
              </a:rPr>
              <a:t>يتم</a:t>
            </a:r>
            <a:r>
              <a:rPr lang="ar-MA" sz="2400" b="1" dirty="0" smtClean="0">
                <a:solidFill>
                  <a:schemeClr val="bg1"/>
                </a:solidFill>
              </a:rPr>
              <a:t> الفهم إلا بممارسة الفعل</a:t>
            </a:r>
            <a:endParaRPr lang="fr-FR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47" grpId="0" animBg="1"/>
      <p:bldP spid="13" grpId="0" animBg="1"/>
      <p:bldP spid="12" grpId="0" animBg="1"/>
      <p:bldP spid="14" grpId="0" animBg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</TotalTime>
  <Words>827</Words>
  <Application>Microsoft Office PowerPoint</Application>
  <PresentationFormat>Affichage à l'écran (4:3)</PresentationFormat>
  <Paragraphs>154</Paragraphs>
  <Slides>13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 </vt:lpstr>
      <vt:lpstr>Diapositive 7</vt:lpstr>
      <vt:lpstr>Diapositive 8</vt:lpstr>
      <vt:lpstr>Diapositive 9</vt:lpstr>
      <vt:lpstr>Diapositive 10</vt:lpstr>
      <vt:lpstr>Diapositive 11</vt:lpstr>
      <vt:lpstr>Diapositive 12</vt:lpstr>
      <vt:lpstr>شكرا على حسن استماعكم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nadia</dc:creator>
  <cp:lastModifiedBy>medkari</cp:lastModifiedBy>
  <cp:revision>136</cp:revision>
  <dcterms:created xsi:type="dcterms:W3CDTF">2013-06-22T12:04:34Z</dcterms:created>
  <dcterms:modified xsi:type="dcterms:W3CDTF">2015-05-29T16:59:25Z</dcterms:modified>
</cp:coreProperties>
</file>