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1" r:id="rId2"/>
    <p:sldId id="256" r:id="rId3"/>
    <p:sldId id="287" r:id="rId4"/>
    <p:sldId id="331" r:id="rId5"/>
    <p:sldId id="330" r:id="rId6"/>
    <p:sldId id="329" r:id="rId7"/>
    <p:sldId id="304" r:id="rId8"/>
    <p:sldId id="305" r:id="rId9"/>
    <p:sldId id="288" r:id="rId10"/>
    <p:sldId id="257" r:id="rId11"/>
    <p:sldId id="258" r:id="rId12"/>
    <p:sldId id="271" r:id="rId13"/>
    <p:sldId id="272" r:id="rId14"/>
    <p:sldId id="259" r:id="rId15"/>
    <p:sldId id="260" r:id="rId16"/>
    <p:sldId id="261" r:id="rId17"/>
    <p:sldId id="263" r:id="rId18"/>
    <p:sldId id="264" r:id="rId19"/>
    <p:sldId id="265" r:id="rId20"/>
    <p:sldId id="266" r:id="rId21"/>
    <p:sldId id="267" r:id="rId22"/>
    <p:sldId id="268" r:id="rId23"/>
    <p:sldId id="269" r:id="rId24"/>
    <p:sldId id="332" r:id="rId25"/>
    <p:sldId id="270" r:id="rId26"/>
    <p:sldId id="273" r:id="rId27"/>
    <p:sldId id="274" r:id="rId28"/>
    <p:sldId id="275" r:id="rId29"/>
    <p:sldId id="276" r:id="rId30"/>
    <p:sldId id="278" r:id="rId31"/>
    <p:sldId id="279" r:id="rId32"/>
    <p:sldId id="280" r:id="rId33"/>
    <p:sldId id="281" r:id="rId34"/>
    <p:sldId id="282" r:id="rId35"/>
    <p:sldId id="283" r:id="rId36"/>
    <p:sldId id="284" r:id="rId37"/>
    <p:sldId id="285" r:id="rId38"/>
    <p:sldId id="286" r:id="rId39"/>
    <p:sldId id="291" r:id="rId40"/>
    <p:sldId id="302" r:id="rId41"/>
    <p:sldId id="303" r:id="rId42"/>
    <p:sldId id="292" r:id="rId43"/>
    <p:sldId id="307" r:id="rId44"/>
    <p:sldId id="308" r:id="rId45"/>
    <p:sldId id="309" r:id="rId46"/>
    <p:sldId id="310" r:id="rId47"/>
    <p:sldId id="311" r:id="rId48"/>
    <p:sldId id="312" r:id="rId49"/>
    <p:sldId id="313" r:id="rId50"/>
    <p:sldId id="314" r:id="rId51"/>
    <p:sldId id="316" r:id="rId52"/>
    <p:sldId id="317" r:id="rId53"/>
    <p:sldId id="318" r:id="rId54"/>
    <p:sldId id="293" r:id="rId55"/>
    <p:sldId id="294" r:id="rId56"/>
    <p:sldId id="295" r:id="rId57"/>
    <p:sldId id="296" r:id="rId58"/>
    <p:sldId id="298" r:id="rId59"/>
    <p:sldId id="299" r:id="rId60"/>
    <p:sldId id="300" r:id="rId61"/>
    <p:sldId id="320" r:id="rId62"/>
    <p:sldId id="321" r:id="rId63"/>
    <p:sldId id="322" r:id="rId64"/>
    <p:sldId id="323" r:id="rId65"/>
    <p:sldId id="324" r:id="rId66"/>
    <p:sldId id="325" r:id="rId67"/>
    <p:sldId id="326" r:id="rId68"/>
    <p:sldId id="327" r:id="rId69"/>
    <p:sldId id="328" r:id="rId7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27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4CA3841-AAF7-4EDE-8DDB-6C3BE12BB98F}" type="datetimeFigureOut">
              <a:rPr lang="fr-FR" smtClean="0"/>
              <a:pPr/>
              <a:t>09/01/2017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1728791-3D2B-401E-ABF9-86CC8AB56B7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CA3841-AAF7-4EDE-8DDB-6C3BE12BB98F}" type="datetimeFigureOut">
              <a:rPr lang="fr-FR" smtClean="0"/>
              <a:pPr/>
              <a:t>09/01/2017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728791-3D2B-401E-ABF9-86CC8AB56B7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image" Target="../media/image4.w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fsf.org/licensing/essays/free-sw.html"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fr.wikihow.com/cr%C3%A9er-une-animation-en-Flash"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fr.wikihow.com/cr%C3%A9er-une-animation-en-Flash"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fr.wikipedia.org/wiki/Multim%C3%A9dia" TargetMode="External"/><Relationship Id="rId3" Type="http://schemas.openxmlformats.org/officeDocument/2006/relationships/image" Target="../media/image14.jpeg"/><Relationship Id="rId7" Type="http://schemas.openxmlformats.org/officeDocument/2006/relationships/hyperlink" Target="https://fr.wikipedia.org/wiki/Image_vectorielle" TargetMode="External"/><Relationship Id="rId2" Type="http://schemas.openxmlformats.org/officeDocument/2006/relationships/image" Target="../media/image13.gif"/><Relationship Id="rId1" Type="http://schemas.openxmlformats.org/officeDocument/2006/relationships/slideLayout" Target="../slideLayouts/slideLayout2.xml"/><Relationship Id="rId6" Type="http://schemas.openxmlformats.org/officeDocument/2006/relationships/hyperlink" Target="https://fr.wikipedia.org/wiki/Rich_Internet_Application" TargetMode="External"/><Relationship Id="rId5" Type="http://schemas.openxmlformats.org/officeDocument/2006/relationships/hyperlink" Target="https://fr.wikipedia.org/wiki/Internet" TargetMode="External"/><Relationship Id="rId4" Type="http://schemas.openxmlformats.org/officeDocument/2006/relationships/hyperlink" Target="https://fr.wikipedia.org/wiki/Page_web"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fr.wikipedia.org/wiki/Suite" TargetMode="External"/><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fr.wikipedia.org/wiki/Diagramme" TargetMode="External"/><Relationship Id="rId7" Type="http://schemas.openxmlformats.org/officeDocument/2006/relationships/hyperlink" Target="https://fr.wikipedia.org/wiki/Licence_publique_g%C3%A9n%C3%A9rale_GNU" TargetMode="External"/><Relationship Id="rId2" Type="http://schemas.openxmlformats.org/officeDocument/2006/relationships/hyperlink" Target="https://fr.wikipedia.org/wiki/Logiciel_libre" TargetMode="External"/><Relationship Id="rId1" Type="http://schemas.openxmlformats.org/officeDocument/2006/relationships/slideLayout" Target="../slideLayouts/slideLayout7.xml"/><Relationship Id="rId6" Type="http://schemas.openxmlformats.org/officeDocument/2006/relationships/hyperlink" Target="https://fr.wikipedia.org/wiki/Projet_GNU" TargetMode="External"/><Relationship Id="rId5" Type="http://schemas.openxmlformats.org/officeDocument/2006/relationships/hyperlink" Target="https://fr.wikipedia.org/wiki/Microsoft_Visio" TargetMode="External"/><Relationship Id="rId4" Type="http://schemas.openxmlformats.org/officeDocument/2006/relationships/hyperlink" Target="https://fr.wikipedia.org/wiki/GNOME"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iki.univ-paris5.fr/wiki/Plateforme_d%E2%80%99enseignement" TargetMode="External"/><Relationship Id="rId2" Type="http://schemas.openxmlformats.org/officeDocument/2006/relationships/hyperlink" Target="http://wiki.univ-paris5.fr/wiki/Apprentissage"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iki.univ-paris5.fr/wiki/Paradigme_d'apprentissage"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iki.univ-paris5.fr/wiki/Comp%C3%A9tenc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iki.univ-paris5.fr/wiki/Granularit%C3%A9_d'une_formation"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wiki.univ-paris5.fr/wiki/Communaut%C3%A9_d'apprentissage"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hyperlink" Target="http://www.google.co.ma/url?sa=t&amp;source=web&amp;cd=1&amp;ved=0CBYQFjAA&amp;url=http://www.framasoft.net/article4209.html&amp;ei=pcmLTdarN8qHhQeE7PGbCw&amp;usg=AFQjCNFwuYo540ukyP9cjc9vQ4u32BcjWQ"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hyperlink" Target="https://fr.wikipedia.org/wiki/Sites_web" TargetMode="External"/><Relationship Id="rId2" Type="http://schemas.openxmlformats.org/officeDocument/2006/relationships/hyperlink" Target="https://fr.wikipedia.org/wiki/Microsoft_Windows" TargetMode="External"/><Relationship Id="rId1" Type="http://schemas.openxmlformats.org/officeDocument/2006/relationships/slideLayout" Target="../slideLayouts/slideLayout7.xml"/><Relationship Id="rId4" Type="http://schemas.openxmlformats.org/officeDocument/2006/relationships/hyperlink" Target="https://fr.wikipedia.org/wiki/Adobe_Flash" TargetMode="External"/></Relationships>
</file>

<file path=ppt/slides/_rels/slide64.xml.rels><?xml version="1.0" encoding="UTF-8" standalone="yes"?>
<Relationships xmlns="http://schemas.openxmlformats.org/package/2006/relationships"><Relationship Id="rId2" Type="http://schemas.openxmlformats.org/officeDocument/2006/relationships/hyperlink" Target="https://fr.wikipedia.org/wiki/Variables"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fr.wikipedia.org/wiki/PHP" TargetMode="External"/><Relationship Id="rId2" Type="http://schemas.openxmlformats.org/officeDocument/2006/relationships/hyperlink" Target="https://fr.wikipedia.org/wiki/SCORM" TargetMode="External"/><Relationship Id="rId1" Type="http://schemas.openxmlformats.org/officeDocument/2006/relationships/slideLayout" Target="../slideLayouts/slideLayout7.xml"/><Relationship Id="rId4" Type="http://schemas.openxmlformats.org/officeDocument/2006/relationships/hyperlink" Target="https://fr.wikipedia.org/wiki/ASP"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IBNTOFA"/>
          <p:cNvPicPr>
            <a:picLocks noChangeAspect="1" noChangeArrowheads="1"/>
          </p:cNvPicPr>
          <p:nvPr/>
        </p:nvPicPr>
        <p:blipFill>
          <a:blip r:embed="rId2" cstate="print"/>
          <a:srcRect/>
          <a:stretch>
            <a:fillRect/>
          </a:stretch>
        </p:blipFill>
        <p:spPr bwMode="auto">
          <a:xfrm>
            <a:off x="3779912" y="188640"/>
            <a:ext cx="1907704" cy="1866712"/>
          </a:xfrm>
          <a:prstGeom prst="rect">
            <a:avLst/>
          </a:prstGeom>
          <a:noFill/>
          <a:ln w="9525">
            <a:noFill/>
            <a:miter lim="800000"/>
            <a:headEnd/>
            <a:tailEnd/>
          </a:ln>
        </p:spPr>
      </p:pic>
      <p:sp>
        <p:nvSpPr>
          <p:cNvPr id="5" name="Rectangle 4"/>
          <p:cNvSpPr/>
          <p:nvPr/>
        </p:nvSpPr>
        <p:spPr>
          <a:xfrm>
            <a:off x="683568" y="2708920"/>
            <a:ext cx="8064896" cy="3108543"/>
          </a:xfrm>
          <a:prstGeom prst="rect">
            <a:avLst/>
          </a:prstGeom>
        </p:spPr>
        <p:txBody>
          <a:bodyPr wrap="square">
            <a:spAutoFit/>
          </a:bodyPr>
          <a:lstStyle/>
          <a:p>
            <a:pPr marL="430725" indent="-430725" algn="ctr" defTabSz="1146761">
              <a:lnSpc>
                <a:spcPct val="150000"/>
              </a:lnSpc>
              <a:spcBef>
                <a:spcPct val="50000"/>
              </a:spcBef>
              <a:defRPr/>
            </a:pPr>
            <a:r>
              <a:rPr lang="fr-FR" sz="4000" b="1" dirty="0" smtClean="0">
                <a:solidFill>
                  <a:srgbClr val="FF0000"/>
                </a:solidFill>
                <a:latin typeface="Myriad Pro" pitchFamily="34" charset="0"/>
                <a:cs typeface="Times New Roman" pitchFamily="18" charset="0"/>
              </a:rPr>
              <a:t>Conception pédagogique </a:t>
            </a:r>
          </a:p>
          <a:p>
            <a:pPr marL="430725" indent="-430725" algn="ctr" defTabSz="1146761">
              <a:lnSpc>
                <a:spcPct val="150000"/>
              </a:lnSpc>
              <a:spcBef>
                <a:spcPct val="50000"/>
              </a:spcBef>
              <a:defRPr/>
            </a:pPr>
            <a:r>
              <a:rPr lang="fr-FR" sz="4000" b="1" dirty="0" smtClean="0">
                <a:solidFill>
                  <a:srgbClr val="FF0000"/>
                </a:solidFill>
                <a:latin typeface="Myriad Pro" pitchFamily="34" charset="0"/>
                <a:cs typeface="Times New Roman" pitchFamily="18" charset="0"/>
              </a:rPr>
              <a:t>et Outils de création une REAN </a:t>
            </a:r>
          </a:p>
          <a:p>
            <a:pPr marL="430725" indent="-430725" algn="ctr" defTabSz="1146761">
              <a:lnSpc>
                <a:spcPct val="150000"/>
              </a:lnSpc>
              <a:spcBef>
                <a:spcPct val="50000"/>
              </a:spcBef>
              <a:defRPr/>
            </a:pPr>
            <a:r>
              <a:rPr lang="fr-FR" sz="2400" b="1" dirty="0" smtClean="0">
                <a:solidFill>
                  <a:schemeClr val="accent4">
                    <a:lumMod val="10000"/>
                  </a:schemeClr>
                </a:solidFill>
                <a:latin typeface="Myriad Pro" pitchFamily="34" charset="0"/>
                <a:cs typeface="Times New Roman" pitchFamily="18" charset="0"/>
              </a:rPr>
              <a:t>présenté par:  </a:t>
            </a:r>
            <a:r>
              <a:rPr lang="fr-FR" sz="2800" b="1" dirty="0" smtClean="0">
                <a:solidFill>
                  <a:schemeClr val="tx2">
                    <a:lumMod val="50000"/>
                  </a:schemeClr>
                </a:solidFill>
                <a:latin typeface="Myriad Pro" pitchFamily="34" charset="0"/>
                <a:cs typeface="Times New Roman" pitchFamily="18" charset="0"/>
              </a:rPr>
              <a:t>Pr.  LABIOUI HICHAM</a:t>
            </a:r>
          </a:p>
        </p:txBody>
      </p:sp>
      <p:sp>
        <p:nvSpPr>
          <p:cNvPr id="6" name="ZoneTexte 5"/>
          <p:cNvSpPr txBox="1"/>
          <p:nvPr/>
        </p:nvSpPr>
        <p:spPr>
          <a:xfrm>
            <a:off x="539552" y="2204864"/>
            <a:ext cx="8208912" cy="461665"/>
          </a:xfrm>
          <a:prstGeom prst="rect">
            <a:avLst/>
          </a:prstGeom>
          <a:noFill/>
          <a:ln>
            <a:solidFill>
              <a:srgbClr val="FF0000"/>
            </a:solidFill>
          </a:ln>
        </p:spPr>
        <p:txBody>
          <a:bodyPr wrap="square" rtlCol="0">
            <a:spAutoFit/>
          </a:bodyPr>
          <a:lstStyle/>
          <a:p>
            <a:pPr algn="ctr"/>
            <a:r>
              <a:rPr lang="fr-FR" sz="2400" b="1" dirty="0" smtClean="0"/>
              <a:t> INTEGRATION DE TICE  DANS LE SYSTÈME EDUCATIF</a:t>
            </a:r>
            <a:endParaRPr lang="fr-FR"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188640"/>
            <a:ext cx="8640960" cy="461665"/>
          </a:xfrm>
          <a:prstGeom prst="rect">
            <a:avLst/>
          </a:prstGeom>
          <a:solidFill>
            <a:schemeClr val="accent3"/>
          </a:solidFill>
        </p:spPr>
        <p:txBody>
          <a:bodyPr wrap="square" rtlCol="0">
            <a:spAutoFit/>
          </a:bodyPr>
          <a:lstStyle/>
          <a:p>
            <a:r>
              <a:rPr lang="fr-FR" sz="2400" b="1" dirty="0" smtClean="0">
                <a:solidFill>
                  <a:srgbClr val="C00000"/>
                </a:solidFill>
              </a:rPr>
              <a:t>Partie I: Approches et modèles relatifs à la conception d'une REAN </a:t>
            </a:r>
          </a:p>
        </p:txBody>
      </p:sp>
      <p:pic>
        <p:nvPicPr>
          <p:cNvPr id="2" name="Picture 2"/>
          <p:cNvPicPr>
            <a:picLocks noChangeAspect="1" noChangeArrowheads="1"/>
          </p:cNvPicPr>
          <p:nvPr/>
        </p:nvPicPr>
        <p:blipFill>
          <a:blip r:embed="rId2" cstate="print"/>
          <a:srcRect/>
          <a:stretch>
            <a:fillRect/>
          </a:stretch>
        </p:blipFill>
        <p:spPr bwMode="auto">
          <a:xfrm>
            <a:off x="611560" y="1787649"/>
            <a:ext cx="7612865" cy="4233639"/>
          </a:xfrm>
          <a:prstGeom prst="rect">
            <a:avLst/>
          </a:prstGeom>
          <a:noFill/>
          <a:ln w="9525">
            <a:noFill/>
            <a:miter lim="800000"/>
            <a:headEnd/>
            <a:tailEnd/>
          </a:ln>
        </p:spPr>
      </p:pic>
      <p:sp>
        <p:nvSpPr>
          <p:cNvPr id="5" name="ZoneTexte 4"/>
          <p:cNvSpPr txBox="1"/>
          <p:nvPr/>
        </p:nvSpPr>
        <p:spPr>
          <a:xfrm>
            <a:off x="1619672" y="836712"/>
            <a:ext cx="6336704" cy="400110"/>
          </a:xfrm>
          <a:prstGeom prst="rect">
            <a:avLst/>
          </a:prstGeom>
          <a:noFill/>
        </p:spPr>
        <p:txBody>
          <a:bodyPr wrap="square" rtlCol="0">
            <a:spAutoFit/>
          </a:bodyPr>
          <a:lstStyle/>
          <a:p>
            <a:r>
              <a:rPr lang="fr-FR" sz="2000" b="1" dirty="0" smtClean="0">
                <a:solidFill>
                  <a:schemeClr val="tx2">
                    <a:lumMod val="75000"/>
                  </a:schemeClr>
                </a:solidFill>
              </a:rPr>
              <a:t>Atelier 1</a:t>
            </a:r>
            <a:r>
              <a:rPr lang="fr-FR" sz="2000" b="1" dirty="0" smtClean="0"/>
              <a:t>: Modèle de conception d'une REA (ADDIE)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907704" y="15007"/>
            <a:ext cx="5832648" cy="461665"/>
          </a:xfrm>
          <a:prstGeom prst="rect">
            <a:avLst/>
          </a:prstGeom>
          <a:solidFill>
            <a:schemeClr val="accent3"/>
          </a:solidFill>
        </p:spPr>
        <p:txBody>
          <a:bodyPr wrap="square" rtlCol="0">
            <a:spAutoFit/>
          </a:bodyPr>
          <a:lstStyle/>
          <a:p>
            <a:r>
              <a:rPr lang="fr-FR" sz="2400" b="1" u="sng" dirty="0" smtClean="0">
                <a:solidFill>
                  <a:srgbClr val="C00000"/>
                </a:solidFill>
              </a:rPr>
              <a:t>Modèle générique « ADDIE » (</a:t>
            </a:r>
            <a:r>
              <a:rPr lang="fr-FR" sz="2400" b="1" u="sng" dirty="0" err="1" smtClean="0">
                <a:solidFill>
                  <a:srgbClr val="C00000"/>
                </a:solidFill>
              </a:rPr>
              <a:t>lebrun</a:t>
            </a:r>
            <a:r>
              <a:rPr lang="fr-FR" sz="2400" b="1" u="sng" dirty="0" smtClean="0">
                <a:solidFill>
                  <a:srgbClr val="C00000"/>
                </a:solidFill>
              </a:rPr>
              <a:t> ,2007)</a:t>
            </a:r>
            <a:endParaRPr lang="fr-FR" sz="2400" b="1" u="sng" dirty="0">
              <a:solidFill>
                <a:srgbClr val="C00000"/>
              </a:solidFill>
            </a:endParaRPr>
          </a:p>
        </p:txBody>
      </p:sp>
      <p:sp>
        <p:nvSpPr>
          <p:cNvPr id="6" name="ZoneTexte 5"/>
          <p:cNvSpPr txBox="1"/>
          <p:nvPr/>
        </p:nvSpPr>
        <p:spPr>
          <a:xfrm>
            <a:off x="251520" y="476672"/>
            <a:ext cx="8136904" cy="707886"/>
          </a:xfrm>
          <a:prstGeom prst="rect">
            <a:avLst/>
          </a:prstGeom>
          <a:noFill/>
        </p:spPr>
        <p:txBody>
          <a:bodyPr wrap="square" rtlCol="0">
            <a:spAutoFit/>
          </a:bodyPr>
          <a:lstStyle/>
          <a:p>
            <a:r>
              <a:rPr lang="fr-FR" sz="2000" b="1" dirty="0"/>
              <a:t>En général il y a cinq phases pour conduire un projet pédagogique (basées sur le modèle ADDIE). </a:t>
            </a:r>
          </a:p>
        </p:txBody>
      </p:sp>
      <p:sp>
        <p:nvSpPr>
          <p:cNvPr id="7" name="ZoneTexte 6"/>
          <p:cNvSpPr txBox="1"/>
          <p:nvPr/>
        </p:nvSpPr>
        <p:spPr>
          <a:xfrm>
            <a:off x="611560" y="1196752"/>
            <a:ext cx="2880320" cy="400110"/>
          </a:xfrm>
          <a:prstGeom prst="rect">
            <a:avLst/>
          </a:prstGeom>
          <a:noFill/>
        </p:spPr>
        <p:txBody>
          <a:bodyPr wrap="square" rtlCol="0">
            <a:spAutoFit/>
          </a:bodyPr>
          <a:lstStyle/>
          <a:p>
            <a:r>
              <a:rPr lang="fr-FR" sz="2000" b="1" dirty="0" smtClean="0">
                <a:solidFill>
                  <a:schemeClr val="tx2">
                    <a:lumMod val="75000"/>
                  </a:schemeClr>
                </a:solidFill>
              </a:rPr>
              <a:t>1-- Phase </a:t>
            </a:r>
            <a:r>
              <a:rPr lang="fr-FR" sz="2000" b="1" dirty="0">
                <a:solidFill>
                  <a:schemeClr val="tx2">
                    <a:lumMod val="75000"/>
                  </a:schemeClr>
                </a:solidFill>
              </a:rPr>
              <a:t>d'analyse </a:t>
            </a:r>
          </a:p>
        </p:txBody>
      </p:sp>
      <p:sp>
        <p:nvSpPr>
          <p:cNvPr id="10" name="ZoneTexte 9"/>
          <p:cNvSpPr txBox="1"/>
          <p:nvPr/>
        </p:nvSpPr>
        <p:spPr>
          <a:xfrm>
            <a:off x="251520" y="1772816"/>
            <a:ext cx="8568952" cy="4524315"/>
          </a:xfrm>
          <a:prstGeom prst="rect">
            <a:avLst/>
          </a:prstGeom>
          <a:noFill/>
        </p:spPr>
        <p:txBody>
          <a:bodyPr wrap="square" rtlCol="0">
            <a:spAutoFit/>
          </a:bodyPr>
          <a:lstStyle/>
          <a:p>
            <a:r>
              <a:rPr lang="fr-FR" b="1" dirty="0" smtClean="0">
                <a:solidFill>
                  <a:schemeClr val="tx2">
                    <a:lumMod val="50000"/>
                  </a:schemeClr>
                </a:solidFill>
                <a:latin typeface="Arial Rounded MT Bold" pitchFamily="34" charset="0"/>
              </a:rPr>
              <a:t>1. </a:t>
            </a:r>
            <a:r>
              <a:rPr lang="fr-FR" b="1" dirty="0" smtClean="0">
                <a:solidFill>
                  <a:schemeClr val="accent3">
                    <a:lumMod val="50000"/>
                  </a:schemeClr>
                </a:solidFill>
                <a:latin typeface="Arial Rounded MT Bold" pitchFamily="34" charset="0"/>
              </a:rPr>
              <a:t>Analyser les besoins</a:t>
            </a:r>
          </a:p>
          <a:p>
            <a:r>
              <a:rPr lang="fr-FR" dirty="0" smtClean="0">
                <a:solidFill>
                  <a:schemeClr val="tx2">
                    <a:lumMod val="50000"/>
                  </a:schemeClr>
                </a:solidFill>
                <a:latin typeface="Arial Rounded MT Bold" pitchFamily="34" charset="0"/>
              </a:rPr>
              <a:t>● Quels sont les objectifs généraux ?</a:t>
            </a:r>
          </a:p>
          <a:p>
            <a:r>
              <a:rPr lang="fr-FR" dirty="0" smtClean="0">
                <a:solidFill>
                  <a:schemeClr val="tx2">
                    <a:lumMod val="50000"/>
                  </a:schemeClr>
                </a:solidFill>
                <a:latin typeface="Arial Rounded MT Bold" pitchFamily="34" charset="0"/>
              </a:rPr>
              <a:t>● Quels sont les contenus pédagogiques ?</a:t>
            </a:r>
          </a:p>
          <a:p>
            <a:r>
              <a:rPr lang="fr-FR" dirty="0" smtClean="0">
                <a:solidFill>
                  <a:schemeClr val="tx2">
                    <a:lumMod val="50000"/>
                  </a:schemeClr>
                </a:solidFill>
                <a:latin typeface="Arial Rounded MT Bold" pitchFamily="34" charset="0"/>
              </a:rPr>
              <a:t>● Quelles sont les modalités pédagogiques ?</a:t>
            </a:r>
          </a:p>
          <a:p>
            <a:r>
              <a:rPr lang="fr-FR" dirty="0" smtClean="0">
                <a:solidFill>
                  <a:schemeClr val="tx2">
                    <a:lumMod val="50000"/>
                  </a:schemeClr>
                </a:solidFill>
                <a:latin typeface="Arial Rounded MT Bold" pitchFamily="34" charset="0"/>
              </a:rPr>
              <a:t>● Quel est le public cible et quelles sont ses caractéristiques (niveau, compétences…) ?</a:t>
            </a:r>
          </a:p>
          <a:p>
            <a:r>
              <a:rPr lang="fr-FR" b="1" dirty="0" smtClean="0">
                <a:solidFill>
                  <a:schemeClr val="tx2">
                    <a:lumMod val="50000"/>
                  </a:schemeClr>
                </a:solidFill>
                <a:latin typeface="Arial Rounded MT Bold" pitchFamily="34" charset="0"/>
              </a:rPr>
              <a:t>2. </a:t>
            </a:r>
            <a:r>
              <a:rPr lang="fr-FR" b="1" dirty="0" smtClean="0">
                <a:solidFill>
                  <a:schemeClr val="accent3">
                    <a:lumMod val="50000"/>
                  </a:schemeClr>
                </a:solidFill>
                <a:latin typeface="Arial Rounded MT Bold" pitchFamily="34" charset="0"/>
              </a:rPr>
              <a:t>Analyser l’existant et les moyens</a:t>
            </a:r>
          </a:p>
          <a:p>
            <a:r>
              <a:rPr lang="fr-FR" dirty="0" smtClean="0">
                <a:solidFill>
                  <a:schemeClr val="tx2">
                    <a:lumMod val="50000"/>
                  </a:schemeClr>
                </a:solidFill>
                <a:latin typeface="Arial Rounded MT Bold" pitchFamily="34" charset="0"/>
              </a:rPr>
              <a:t>● Quels sont les moyens disponibles pour le projet ?</a:t>
            </a:r>
          </a:p>
          <a:p>
            <a:r>
              <a:rPr lang="fr-FR" dirty="0" smtClean="0">
                <a:solidFill>
                  <a:schemeClr val="tx2">
                    <a:lumMod val="50000"/>
                  </a:schemeClr>
                </a:solidFill>
                <a:latin typeface="Arial Rounded MT Bold" pitchFamily="34" charset="0"/>
              </a:rPr>
              <a:t>● Quel est le budget disponible ?</a:t>
            </a:r>
          </a:p>
          <a:p>
            <a:r>
              <a:rPr lang="fr-FR" dirty="0" smtClean="0">
                <a:solidFill>
                  <a:schemeClr val="tx2">
                    <a:lumMod val="50000"/>
                  </a:schemeClr>
                </a:solidFill>
                <a:latin typeface="Arial Rounded MT Bold" pitchFamily="34" charset="0"/>
              </a:rPr>
              <a:t>● Recenser le matériel et les ressources existantes</a:t>
            </a:r>
          </a:p>
          <a:p>
            <a:r>
              <a:rPr lang="fr-FR" dirty="0" smtClean="0">
                <a:solidFill>
                  <a:schemeClr val="tx2">
                    <a:lumMod val="50000"/>
                  </a:schemeClr>
                </a:solidFill>
                <a:latin typeface="Arial Rounded MT Bold" pitchFamily="34" charset="0"/>
              </a:rPr>
              <a:t>● De quel délai dispose-t-on ?</a:t>
            </a:r>
          </a:p>
          <a:p>
            <a:r>
              <a:rPr lang="fr-FR" dirty="0" smtClean="0">
                <a:solidFill>
                  <a:schemeClr val="tx2">
                    <a:lumMod val="50000"/>
                  </a:schemeClr>
                </a:solidFill>
                <a:latin typeface="Arial Rounded MT Bold" pitchFamily="34" charset="0"/>
              </a:rPr>
              <a:t>● Existe-t-il des normes à respecter ?</a:t>
            </a:r>
          </a:p>
          <a:p>
            <a:r>
              <a:rPr lang="fr-FR" b="1" dirty="0" smtClean="0">
                <a:solidFill>
                  <a:schemeClr val="tx2">
                    <a:lumMod val="50000"/>
                  </a:schemeClr>
                </a:solidFill>
                <a:latin typeface="Arial Rounded MT Bold" pitchFamily="34" charset="0"/>
              </a:rPr>
              <a:t>3. </a:t>
            </a:r>
            <a:r>
              <a:rPr lang="fr-FR" b="1" dirty="0" smtClean="0">
                <a:solidFill>
                  <a:schemeClr val="accent3">
                    <a:lumMod val="50000"/>
                  </a:schemeClr>
                </a:solidFill>
                <a:latin typeface="Arial Rounded MT Bold" pitchFamily="34" charset="0"/>
              </a:rPr>
              <a:t>Questionner la pertinence d’un produit multimédia</a:t>
            </a:r>
          </a:p>
          <a:p>
            <a:r>
              <a:rPr lang="fr-FR" dirty="0" smtClean="0">
                <a:solidFill>
                  <a:schemeClr val="tx2">
                    <a:lumMod val="50000"/>
                  </a:schemeClr>
                </a:solidFill>
                <a:latin typeface="Arial Rounded MT Bold" pitchFamily="34" charset="0"/>
              </a:rPr>
              <a:t>● Quelle sera sa valeur ajoutée ?</a:t>
            </a:r>
          </a:p>
          <a:p>
            <a:r>
              <a:rPr lang="fr-FR" dirty="0" smtClean="0">
                <a:solidFill>
                  <a:schemeClr val="tx2">
                    <a:lumMod val="50000"/>
                  </a:schemeClr>
                </a:solidFill>
                <a:latin typeface="Arial Rounded MT Bold" pitchFamily="34" charset="0"/>
              </a:rPr>
              <a:t>● Est-il adapté au mode de diffusion de la formation ? aux compétences et aux besoins des apprenants ?</a:t>
            </a:r>
            <a:endParaRPr lang="fr-FR" dirty="0">
              <a:solidFill>
                <a:schemeClr val="tx2">
                  <a:lumMod val="50000"/>
                </a:schemeClr>
              </a:solidFill>
              <a:latin typeface="Arial Rounded MT Bold"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67544" y="332656"/>
            <a:ext cx="8424936" cy="4524315"/>
          </a:xfrm>
          <a:prstGeom prst="rect">
            <a:avLst/>
          </a:prstGeom>
          <a:noFill/>
        </p:spPr>
        <p:txBody>
          <a:bodyPr wrap="square" rtlCol="0">
            <a:spAutoFit/>
          </a:bodyPr>
          <a:lstStyle/>
          <a:p>
            <a:r>
              <a:rPr lang="fr-FR" dirty="0" smtClean="0">
                <a:solidFill>
                  <a:srgbClr val="C00000"/>
                </a:solidFill>
                <a:latin typeface="Arial Rounded MT Bold" pitchFamily="34" charset="0"/>
              </a:rPr>
              <a:t>Dans cette phase préliminaire, la conception pédagogique sert à :</a:t>
            </a:r>
          </a:p>
          <a:p>
            <a:r>
              <a:rPr lang="fr-FR" dirty="0" smtClean="0">
                <a:solidFill>
                  <a:schemeClr val="tx2">
                    <a:lumMod val="50000"/>
                  </a:schemeClr>
                </a:solidFill>
                <a:latin typeface="Arial Rounded MT Bold" pitchFamily="34" charset="0"/>
              </a:rPr>
              <a:t>·</a:t>
            </a:r>
          </a:p>
          <a:p>
            <a:r>
              <a:rPr lang="fr-FR" dirty="0" smtClean="0">
                <a:solidFill>
                  <a:schemeClr val="tx2">
                    <a:lumMod val="50000"/>
                  </a:schemeClr>
                </a:solidFill>
                <a:latin typeface="Arial Rounded MT Bold" pitchFamily="34" charset="0"/>
              </a:rPr>
              <a:t> * préciser l’approche pédagogique générale (constructivisme, cognitivisme, béhaviorisme) et les stratégies pédagogiques (exemple : simulation, jeu, projet, exposé, etc.) les plus adéquates;</a:t>
            </a:r>
          </a:p>
          <a:p>
            <a:endParaRPr lang="fr-FR" dirty="0" smtClean="0">
              <a:solidFill>
                <a:schemeClr val="tx2">
                  <a:lumMod val="50000"/>
                </a:schemeClr>
              </a:solidFill>
              <a:latin typeface="Arial Rounded MT Bold" pitchFamily="34" charset="0"/>
            </a:endParaRPr>
          </a:p>
          <a:p>
            <a:endParaRPr lang="fr-FR" dirty="0" smtClean="0">
              <a:solidFill>
                <a:schemeClr val="tx2">
                  <a:lumMod val="50000"/>
                </a:schemeClr>
              </a:solidFill>
              <a:latin typeface="Arial Rounded MT Bold" pitchFamily="34" charset="0"/>
            </a:endParaRPr>
          </a:p>
          <a:p>
            <a:r>
              <a:rPr lang="fr-FR" dirty="0" smtClean="0">
                <a:solidFill>
                  <a:schemeClr val="tx2">
                    <a:lumMod val="50000"/>
                  </a:schemeClr>
                </a:solidFill>
                <a:latin typeface="Arial Rounded MT Bold" pitchFamily="34" charset="0"/>
              </a:rPr>
              <a:t>· * esquisser la fréquence et la nature des évaluations;</a:t>
            </a:r>
          </a:p>
          <a:p>
            <a:endParaRPr lang="fr-FR" dirty="0" smtClean="0">
              <a:solidFill>
                <a:schemeClr val="tx2">
                  <a:lumMod val="50000"/>
                </a:schemeClr>
              </a:solidFill>
              <a:latin typeface="Arial Rounded MT Bold" pitchFamily="34" charset="0"/>
            </a:endParaRPr>
          </a:p>
          <a:p>
            <a:endParaRPr lang="fr-FR" dirty="0" smtClean="0">
              <a:solidFill>
                <a:schemeClr val="tx2">
                  <a:lumMod val="50000"/>
                </a:schemeClr>
              </a:solidFill>
              <a:latin typeface="Arial Rounded MT Bold" pitchFamily="34" charset="0"/>
            </a:endParaRPr>
          </a:p>
          <a:p>
            <a:r>
              <a:rPr lang="fr-FR" dirty="0" smtClean="0">
                <a:solidFill>
                  <a:schemeClr val="tx2">
                    <a:lumMod val="50000"/>
                  </a:schemeClr>
                </a:solidFill>
                <a:latin typeface="Arial Rounded MT Bold" pitchFamily="34" charset="0"/>
              </a:rPr>
              <a:t>· * préciser le mode de formation (autoformation, formation à distance, formation en présence);</a:t>
            </a:r>
          </a:p>
          <a:p>
            <a:endParaRPr lang="fr-FR" dirty="0" smtClean="0">
              <a:solidFill>
                <a:schemeClr val="tx2">
                  <a:lumMod val="50000"/>
                </a:schemeClr>
              </a:solidFill>
              <a:latin typeface="Arial Rounded MT Bold" pitchFamily="34" charset="0"/>
            </a:endParaRPr>
          </a:p>
          <a:p>
            <a:endParaRPr lang="fr-FR" dirty="0" smtClean="0">
              <a:solidFill>
                <a:schemeClr val="tx2">
                  <a:lumMod val="50000"/>
                </a:schemeClr>
              </a:solidFill>
              <a:latin typeface="Arial Rounded MT Bold" pitchFamily="34" charset="0"/>
            </a:endParaRPr>
          </a:p>
          <a:p>
            <a:r>
              <a:rPr lang="fr-FR" dirty="0" smtClean="0">
                <a:solidFill>
                  <a:schemeClr val="tx2">
                    <a:lumMod val="50000"/>
                  </a:schemeClr>
                </a:solidFill>
                <a:latin typeface="Arial Rounded MT Bold" pitchFamily="34" charset="0"/>
              </a:rPr>
              <a:t>·*  identifier la démarche d’apprentissage privilégiée (libre, semi-dirigée ou fortement dirigée).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ox(in)">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nodeType="clickEffect">
                                  <p:stCondLst>
                                    <p:cond delay="0"/>
                                  </p:stCondLst>
                                  <p:childTnLst>
                                    <p:set>
                                      <p:cBhvr>
                                        <p:cTn id="11" dur="1" fill="hold">
                                          <p:stCondLst>
                                            <p:cond delay="0"/>
                                          </p:stCondLst>
                                        </p:cTn>
                                        <p:tgtEl>
                                          <p:spTgt spid="4">
                                            <p:txEl>
                                              <p:pRg st="5" end="5"/>
                                            </p:txEl>
                                          </p:spTgt>
                                        </p:tgtEl>
                                        <p:attrNameLst>
                                          <p:attrName>style.visibility</p:attrName>
                                        </p:attrNameLst>
                                      </p:cBhvr>
                                      <p:to>
                                        <p:strVal val="visible"/>
                                      </p:to>
                                    </p:set>
                                    <p:anim calcmode="lin" valueType="num">
                                      <p:cBhvr>
                                        <p:cTn id="12" dur="500" decel="50000" fill="hold">
                                          <p:stCondLst>
                                            <p:cond delay="0"/>
                                          </p:stCondLst>
                                        </p:cTn>
                                        <p:tgtEl>
                                          <p:spTgt spid="4">
                                            <p:txEl>
                                              <p:pRg st="5" end="5"/>
                                            </p:txEl>
                                          </p:spTgt>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4">
                                            <p:txEl>
                                              <p:pRg st="5" end="5"/>
                                            </p:txEl>
                                          </p:spTgt>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4">
                                            <p:txEl>
                                              <p:pRg st="5" end="5"/>
                                            </p:txEl>
                                          </p:spTgt>
                                        </p:tgtEl>
                                        <p:attrNameLst>
                                          <p:attrName>ppt_w</p:attrName>
                                        </p:attrNameLst>
                                      </p:cBhvr>
                                      <p:tavLst>
                                        <p:tav tm="0">
                                          <p:val>
                                            <p:strVal val="#ppt_w*.05"/>
                                          </p:val>
                                        </p:tav>
                                        <p:tav tm="100000">
                                          <p:val>
                                            <p:strVal val="#ppt_w"/>
                                          </p:val>
                                        </p:tav>
                                      </p:tavLst>
                                    </p:anim>
                                    <p:anim calcmode="lin" valueType="num">
                                      <p:cBhvr>
                                        <p:cTn id="15" dur="1000" fill="hold"/>
                                        <p:tgtEl>
                                          <p:spTgt spid="4">
                                            <p:txEl>
                                              <p:pRg st="5" end="5"/>
                                            </p:txEl>
                                          </p:spTgt>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4">
                                            <p:txEl>
                                              <p:pRg st="5" end="5"/>
                                            </p:txEl>
                                          </p:spTgt>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4">
                                            <p:txEl>
                                              <p:pRg st="5" end="5"/>
                                            </p:txEl>
                                          </p:spTgt>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4">
                                            <p:txEl>
                                              <p:pRg st="5" end="5"/>
                                            </p:txEl>
                                          </p:spTgt>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4">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5" presetClass="entr" presetSubtype="0" fill="hold" nodeType="clickEffect">
                                  <p:stCondLst>
                                    <p:cond delay="0"/>
                                  </p:stCondLst>
                                  <p:childTnLst>
                                    <p:set>
                                      <p:cBhvr>
                                        <p:cTn id="23" dur="1" fill="hold">
                                          <p:stCondLst>
                                            <p:cond delay="0"/>
                                          </p:stCondLst>
                                        </p:cTn>
                                        <p:tgtEl>
                                          <p:spTgt spid="4">
                                            <p:txEl>
                                              <p:pRg st="8" end="8"/>
                                            </p:txEl>
                                          </p:spTgt>
                                        </p:tgtEl>
                                        <p:attrNameLst>
                                          <p:attrName>style.visibility</p:attrName>
                                        </p:attrNameLst>
                                      </p:cBhvr>
                                      <p:to>
                                        <p:strVal val="visible"/>
                                      </p:to>
                                    </p:set>
                                    <p:anim calcmode="lin" valueType="num">
                                      <p:cBhvr>
                                        <p:cTn id="24" dur="500" decel="50000" fill="hold">
                                          <p:stCondLst>
                                            <p:cond delay="0"/>
                                          </p:stCondLst>
                                        </p:cTn>
                                        <p:tgtEl>
                                          <p:spTgt spid="4">
                                            <p:txEl>
                                              <p:pRg st="8" end="8"/>
                                            </p:txEl>
                                          </p:spTgt>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4">
                                            <p:txEl>
                                              <p:pRg st="8" end="8"/>
                                            </p:txEl>
                                          </p:spTgt>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4">
                                            <p:txEl>
                                              <p:pRg st="8" end="8"/>
                                            </p:txEl>
                                          </p:spTgt>
                                        </p:tgtEl>
                                        <p:attrNameLst>
                                          <p:attrName>ppt_w</p:attrName>
                                        </p:attrNameLst>
                                      </p:cBhvr>
                                      <p:tavLst>
                                        <p:tav tm="0">
                                          <p:val>
                                            <p:strVal val="#ppt_w*.05"/>
                                          </p:val>
                                        </p:tav>
                                        <p:tav tm="100000">
                                          <p:val>
                                            <p:strVal val="#ppt_w"/>
                                          </p:val>
                                        </p:tav>
                                      </p:tavLst>
                                    </p:anim>
                                    <p:anim calcmode="lin" valueType="num">
                                      <p:cBhvr>
                                        <p:cTn id="27" dur="1000" fill="hold"/>
                                        <p:tgtEl>
                                          <p:spTgt spid="4">
                                            <p:txEl>
                                              <p:pRg st="8" end="8"/>
                                            </p:txEl>
                                          </p:spTgt>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4">
                                            <p:txEl>
                                              <p:pRg st="8" end="8"/>
                                            </p:txEl>
                                          </p:spTgt>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4">
                                            <p:txEl>
                                              <p:pRg st="8" end="8"/>
                                            </p:txEl>
                                          </p:spTgt>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4">
                                            <p:txEl>
                                              <p:pRg st="8" end="8"/>
                                            </p:txEl>
                                          </p:spTgt>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4">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5" presetClass="entr" presetSubtype="0" fill="hold" nodeType="clickEffect">
                                  <p:stCondLst>
                                    <p:cond delay="0"/>
                                  </p:stCondLst>
                                  <p:childTnLst>
                                    <p:set>
                                      <p:cBhvr>
                                        <p:cTn id="35" dur="1" fill="hold">
                                          <p:stCondLst>
                                            <p:cond delay="0"/>
                                          </p:stCondLst>
                                        </p:cTn>
                                        <p:tgtEl>
                                          <p:spTgt spid="4">
                                            <p:txEl>
                                              <p:pRg st="11" end="11"/>
                                            </p:txEl>
                                          </p:spTgt>
                                        </p:tgtEl>
                                        <p:attrNameLst>
                                          <p:attrName>style.visibility</p:attrName>
                                        </p:attrNameLst>
                                      </p:cBhvr>
                                      <p:to>
                                        <p:strVal val="visible"/>
                                      </p:to>
                                    </p:set>
                                    <p:anim calcmode="lin" valueType="num">
                                      <p:cBhvr>
                                        <p:cTn id="36" dur="500" decel="50000" fill="hold">
                                          <p:stCondLst>
                                            <p:cond delay="0"/>
                                          </p:stCondLst>
                                        </p:cTn>
                                        <p:tgtEl>
                                          <p:spTgt spid="4">
                                            <p:txEl>
                                              <p:pRg st="11" end="11"/>
                                            </p:txEl>
                                          </p:spTgt>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4">
                                            <p:txEl>
                                              <p:pRg st="11" end="11"/>
                                            </p:txEl>
                                          </p:spTgt>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4">
                                            <p:txEl>
                                              <p:pRg st="11" end="11"/>
                                            </p:txEl>
                                          </p:spTgt>
                                        </p:tgtEl>
                                        <p:attrNameLst>
                                          <p:attrName>ppt_w</p:attrName>
                                        </p:attrNameLst>
                                      </p:cBhvr>
                                      <p:tavLst>
                                        <p:tav tm="0">
                                          <p:val>
                                            <p:strVal val="#ppt_w*.05"/>
                                          </p:val>
                                        </p:tav>
                                        <p:tav tm="100000">
                                          <p:val>
                                            <p:strVal val="#ppt_w"/>
                                          </p:val>
                                        </p:tav>
                                      </p:tavLst>
                                    </p:anim>
                                    <p:anim calcmode="lin" valueType="num">
                                      <p:cBhvr>
                                        <p:cTn id="39" dur="1000" fill="hold"/>
                                        <p:tgtEl>
                                          <p:spTgt spid="4">
                                            <p:txEl>
                                              <p:pRg st="11" end="11"/>
                                            </p:txEl>
                                          </p:spTgt>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4">
                                            <p:txEl>
                                              <p:pRg st="11" end="11"/>
                                            </p:txEl>
                                          </p:spTgt>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4">
                                            <p:txEl>
                                              <p:pRg st="11" end="11"/>
                                            </p:txEl>
                                          </p:spTgt>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4">
                                            <p:txEl>
                                              <p:pRg st="11" end="11"/>
                                            </p:txEl>
                                          </p:spTgt>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67544" y="116632"/>
            <a:ext cx="8208912" cy="67150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0"/>
            <a:ext cx="2592288" cy="400110"/>
          </a:xfrm>
          <a:prstGeom prst="rect">
            <a:avLst/>
          </a:prstGeom>
          <a:noFill/>
        </p:spPr>
        <p:txBody>
          <a:bodyPr wrap="square" rtlCol="0">
            <a:spAutoFit/>
          </a:bodyPr>
          <a:lstStyle/>
          <a:p>
            <a:r>
              <a:rPr lang="fr-FR" sz="2000" b="1" dirty="0" smtClean="0">
                <a:solidFill>
                  <a:srgbClr val="C00000"/>
                </a:solidFill>
              </a:rPr>
              <a:t>2– Phase de </a:t>
            </a:r>
            <a:r>
              <a:rPr lang="fr-FR" sz="2000" b="1" dirty="0">
                <a:solidFill>
                  <a:srgbClr val="C00000"/>
                </a:solidFill>
              </a:rPr>
              <a:t>design </a:t>
            </a:r>
          </a:p>
        </p:txBody>
      </p:sp>
      <p:sp>
        <p:nvSpPr>
          <p:cNvPr id="5" name="ZoneTexte 4"/>
          <p:cNvSpPr txBox="1"/>
          <p:nvPr/>
        </p:nvSpPr>
        <p:spPr>
          <a:xfrm>
            <a:off x="251520" y="620688"/>
            <a:ext cx="8676456" cy="4093428"/>
          </a:xfrm>
          <a:prstGeom prst="rect">
            <a:avLst/>
          </a:prstGeom>
          <a:noFill/>
        </p:spPr>
        <p:txBody>
          <a:bodyPr wrap="square" rtlCol="0">
            <a:spAutoFit/>
          </a:bodyPr>
          <a:lstStyle/>
          <a:p>
            <a:r>
              <a:rPr lang="fr-FR" sz="2000" b="1" dirty="0" smtClean="0">
                <a:solidFill>
                  <a:schemeClr val="tx2">
                    <a:lumMod val="75000"/>
                  </a:schemeClr>
                </a:solidFill>
              </a:rPr>
              <a:t>Cette phase vise essentiellement à :</a:t>
            </a:r>
          </a:p>
          <a:p>
            <a:endParaRPr lang="fr-FR" sz="2000" b="1" dirty="0" smtClean="0">
              <a:solidFill>
                <a:schemeClr val="tx2">
                  <a:lumMod val="75000"/>
                </a:schemeClr>
              </a:solidFill>
            </a:endParaRPr>
          </a:p>
          <a:p>
            <a:r>
              <a:rPr lang="fr-FR" sz="2000" b="1" dirty="0" smtClean="0">
                <a:solidFill>
                  <a:schemeClr val="tx2">
                    <a:lumMod val="75000"/>
                  </a:schemeClr>
                </a:solidFill>
              </a:rPr>
              <a:t>● spécifier les objectifs d’apprentissage et les éléments de contenu qui seront</a:t>
            </a:r>
          </a:p>
          <a:p>
            <a:r>
              <a:rPr lang="fr-FR" sz="2000" b="1" dirty="0" smtClean="0">
                <a:solidFill>
                  <a:schemeClr val="tx2">
                    <a:lumMod val="75000"/>
                  </a:schemeClr>
                </a:solidFill>
              </a:rPr>
              <a:t>abordés dans la formation,</a:t>
            </a:r>
          </a:p>
          <a:p>
            <a:endParaRPr lang="fr-FR" sz="2000" b="1" dirty="0" smtClean="0">
              <a:solidFill>
                <a:schemeClr val="tx2">
                  <a:lumMod val="75000"/>
                </a:schemeClr>
              </a:solidFill>
            </a:endParaRPr>
          </a:p>
          <a:p>
            <a:r>
              <a:rPr lang="fr-FR" sz="2000" b="1" dirty="0" smtClean="0">
                <a:solidFill>
                  <a:schemeClr val="tx2">
                    <a:lumMod val="75000"/>
                  </a:schemeClr>
                </a:solidFill>
              </a:rPr>
              <a:t>● définir la structure générale (scénario ou parcours d'apprentissage) et le</a:t>
            </a:r>
          </a:p>
          <a:p>
            <a:r>
              <a:rPr lang="fr-FR" sz="2000" b="1" dirty="0" smtClean="0">
                <a:solidFill>
                  <a:schemeClr val="tx2">
                    <a:lumMod val="75000"/>
                  </a:schemeClr>
                </a:solidFill>
              </a:rPr>
              <a:t>découpage (modules, séquences, activités)</a:t>
            </a:r>
          </a:p>
          <a:p>
            <a:endParaRPr lang="fr-FR" sz="2000" b="1" dirty="0" smtClean="0">
              <a:solidFill>
                <a:schemeClr val="tx2">
                  <a:lumMod val="75000"/>
                </a:schemeClr>
              </a:solidFill>
            </a:endParaRPr>
          </a:p>
          <a:p>
            <a:r>
              <a:rPr lang="fr-FR" sz="2000" b="1" dirty="0" smtClean="0">
                <a:solidFill>
                  <a:schemeClr val="tx2">
                    <a:lumMod val="75000"/>
                  </a:schemeClr>
                </a:solidFill>
              </a:rPr>
              <a:t>● mettre au point la stratégie pédagogique,</a:t>
            </a:r>
          </a:p>
          <a:p>
            <a:endParaRPr lang="fr-FR" sz="2000" b="1" dirty="0" smtClean="0">
              <a:solidFill>
                <a:schemeClr val="tx2">
                  <a:lumMod val="75000"/>
                </a:schemeClr>
              </a:solidFill>
            </a:endParaRPr>
          </a:p>
          <a:p>
            <a:r>
              <a:rPr lang="fr-FR" sz="2000" b="1" dirty="0" smtClean="0">
                <a:solidFill>
                  <a:schemeClr val="tx2">
                    <a:lumMod val="75000"/>
                  </a:schemeClr>
                </a:solidFill>
              </a:rPr>
              <a:t>● sélectionner les médias d’apprentissage,</a:t>
            </a:r>
          </a:p>
          <a:p>
            <a:endParaRPr lang="fr-FR" sz="2000" b="1" dirty="0" smtClean="0">
              <a:solidFill>
                <a:schemeClr val="tx2">
                  <a:lumMod val="75000"/>
                </a:schemeClr>
              </a:solidFill>
            </a:endParaRPr>
          </a:p>
          <a:p>
            <a:r>
              <a:rPr lang="fr-FR" sz="2000" b="1" dirty="0" smtClean="0">
                <a:solidFill>
                  <a:schemeClr val="tx2">
                    <a:lumMod val="75000"/>
                  </a:schemeClr>
                </a:solidFill>
              </a:rPr>
              <a:t>● faire des choix pédagogiques et techniques adéquats en fonction de l’analyse.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764704"/>
            <a:ext cx="8604448" cy="4093428"/>
          </a:xfrm>
          <a:prstGeom prst="rect">
            <a:avLst/>
          </a:prstGeom>
        </p:spPr>
        <p:txBody>
          <a:bodyPr wrap="square">
            <a:spAutoFit/>
          </a:bodyPr>
          <a:lstStyle/>
          <a:p>
            <a:r>
              <a:rPr lang="fr-FR" sz="2000" b="1" dirty="0" smtClean="0">
                <a:solidFill>
                  <a:schemeClr val="accent3">
                    <a:lumMod val="50000"/>
                  </a:schemeClr>
                </a:solidFill>
              </a:rPr>
              <a:t>Cette phase de scénarisation et de scénario pédagogique comprend 3 parties</a:t>
            </a:r>
          </a:p>
          <a:p>
            <a:r>
              <a:rPr lang="fr-FR" sz="2000" b="1" dirty="0" smtClean="0">
                <a:solidFill>
                  <a:schemeClr val="accent3">
                    <a:lumMod val="50000"/>
                  </a:schemeClr>
                </a:solidFill>
              </a:rPr>
              <a:t>successives :</a:t>
            </a:r>
          </a:p>
          <a:p>
            <a:endParaRPr lang="fr-FR" sz="2000" b="1" dirty="0" smtClean="0">
              <a:solidFill>
                <a:schemeClr val="tx2">
                  <a:lumMod val="75000"/>
                </a:schemeClr>
              </a:solidFill>
            </a:endParaRPr>
          </a:p>
          <a:p>
            <a:pPr marL="342900" indent="-342900">
              <a:buAutoNum type="arabicPeriod"/>
            </a:pPr>
            <a:r>
              <a:rPr lang="fr-FR" sz="2000" b="1" dirty="0" smtClean="0">
                <a:solidFill>
                  <a:schemeClr val="tx2">
                    <a:lumMod val="75000"/>
                  </a:schemeClr>
                </a:solidFill>
              </a:rPr>
              <a:t>la conception pédagogique : détailler les objectifs et sous-objectifs pédagogiques, structurer les contenus, les découper en modules ou grains, définir les stratégies  pédagogiques</a:t>
            </a:r>
          </a:p>
          <a:p>
            <a:pPr marL="342900" indent="-342900"/>
            <a:endParaRPr lang="fr-FR" sz="2000" b="1" dirty="0" smtClean="0">
              <a:solidFill>
                <a:schemeClr val="tx2">
                  <a:lumMod val="75000"/>
                </a:schemeClr>
              </a:solidFill>
            </a:endParaRPr>
          </a:p>
          <a:p>
            <a:r>
              <a:rPr lang="fr-FR" sz="2000" b="1" dirty="0" smtClean="0">
                <a:solidFill>
                  <a:schemeClr val="tx2">
                    <a:lumMod val="75000"/>
                  </a:schemeClr>
                </a:solidFill>
              </a:rPr>
              <a:t>2. la conception graphique et ergonomique : définir les modes de navigation dans le cours, concevoir les modèles de pages, définir une charte graphique</a:t>
            </a:r>
          </a:p>
          <a:p>
            <a:endParaRPr lang="fr-FR" sz="2000" b="1" dirty="0" smtClean="0">
              <a:solidFill>
                <a:schemeClr val="tx2">
                  <a:lumMod val="75000"/>
                </a:schemeClr>
              </a:solidFill>
            </a:endParaRPr>
          </a:p>
          <a:p>
            <a:r>
              <a:rPr lang="fr-FR" sz="2000" b="1" dirty="0" smtClean="0">
                <a:solidFill>
                  <a:schemeClr val="tx2">
                    <a:lumMod val="75000"/>
                  </a:schemeClr>
                </a:solidFill>
              </a:rPr>
              <a:t>3. la conception détaillée : définir les activités des apprenants pour chaque objectif pédagogique, définir les outils et supports de ces activités (ressources</a:t>
            </a:r>
          </a:p>
          <a:p>
            <a:r>
              <a:rPr lang="fr-FR" sz="2000" b="1" dirty="0" smtClean="0">
                <a:solidFill>
                  <a:schemeClr val="tx2">
                    <a:lumMod val="75000"/>
                  </a:schemeClr>
                </a:solidFill>
              </a:rPr>
              <a:t>pédagogiques)(storyboard)</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27584" y="260648"/>
            <a:ext cx="4248472" cy="461665"/>
          </a:xfrm>
          <a:prstGeom prst="rect">
            <a:avLst/>
          </a:prstGeom>
          <a:noFill/>
        </p:spPr>
        <p:txBody>
          <a:bodyPr wrap="square" rtlCol="0">
            <a:spAutoFit/>
          </a:bodyPr>
          <a:lstStyle/>
          <a:p>
            <a:r>
              <a:rPr lang="fr-FR" sz="2400" b="1" u="sng" dirty="0" smtClean="0">
                <a:solidFill>
                  <a:schemeClr val="accent3">
                    <a:lumMod val="50000"/>
                  </a:schemeClr>
                </a:solidFill>
              </a:rPr>
              <a:t>Description des </a:t>
            </a:r>
            <a:r>
              <a:rPr lang="fr-FR" sz="2400" b="1" u="sng" dirty="0" err="1" smtClean="0">
                <a:solidFill>
                  <a:schemeClr val="accent3">
                    <a:lumMod val="50000"/>
                  </a:schemeClr>
                </a:solidFill>
              </a:rPr>
              <a:t>storyboards</a:t>
            </a:r>
            <a:r>
              <a:rPr lang="fr-FR" sz="2400" b="1" u="sng" dirty="0" smtClean="0">
                <a:solidFill>
                  <a:schemeClr val="accent3">
                    <a:lumMod val="50000"/>
                  </a:schemeClr>
                </a:solidFill>
              </a:rPr>
              <a:t> </a:t>
            </a:r>
            <a:endParaRPr lang="fr-FR" sz="2400" b="1" u="sng" dirty="0">
              <a:solidFill>
                <a:schemeClr val="accent3">
                  <a:lumMod val="50000"/>
                </a:schemeClr>
              </a:solidFill>
            </a:endParaRPr>
          </a:p>
        </p:txBody>
      </p:sp>
      <p:sp>
        <p:nvSpPr>
          <p:cNvPr id="3" name="ZoneTexte 2"/>
          <p:cNvSpPr txBox="1"/>
          <p:nvPr/>
        </p:nvSpPr>
        <p:spPr>
          <a:xfrm>
            <a:off x="251520" y="3429000"/>
            <a:ext cx="8676456" cy="2800767"/>
          </a:xfrm>
          <a:prstGeom prst="rect">
            <a:avLst/>
          </a:prstGeom>
          <a:noFill/>
        </p:spPr>
        <p:txBody>
          <a:bodyPr wrap="square" rtlCol="0">
            <a:spAutoFit/>
          </a:bodyPr>
          <a:lstStyle/>
          <a:p>
            <a:endParaRPr lang="fr-FR" dirty="0" smtClean="0">
              <a:solidFill>
                <a:schemeClr val="tx1">
                  <a:lumMod val="95000"/>
                  <a:lumOff val="5000"/>
                </a:schemeClr>
              </a:solidFill>
            </a:endParaRPr>
          </a:p>
          <a:p>
            <a:r>
              <a:rPr lang="fr-FR" sz="2000" b="1" dirty="0" smtClean="0">
                <a:solidFill>
                  <a:srgbClr val="FF0000"/>
                </a:solidFill>
              </a:rPr>
              <a:t>Au cours de cette phase, on distingue deux niveaux d’intervention :</a:t>
            </a:r>
          </a:p>
          <a:p>
            <a:endParaRPr lang="fr-FR" sz="2000" b="1" dirty="0" smtClean="0">
              <a:solidFill>
                <a:srgbClr val="FF0000"/>
              </a:solidFill>
            </a:endParaRPr>
          </a:p>
          <a:p>
            <a:r>
              <a:rPr lang="fr-FR" sz="2000" b="1" dirty="0" smtClean="0">
                <a:solidFill>
                  <a:schemeClr val="tx1">
                    <a:lumMod val="95000"/>
                    <a:lumOff val="5000"/>
                  </a:schemeClr>
                </a:solidFill>
              </a:rPr>
              <a:t>** d’une part</a:t>
            </a:r>
            <a:r>
              <a:rPr lang="fr-FR" sz="2000" b="1" dirty="0" smtClean="0">
                <a:solidFill>
                  <a:srgbClr val="C00000"/>
                </a:solidFill>
              </a:rPr>
              <a:t>, le macro-design</a:t>
            </a:r>
            <a:r>
              <a:rPr lang="fr-FR" sz="2000" b="1" dirty="0" smtClean="0">
                <a:solidFill>
                  <a:schemeClr val="tx1">
                    <a:lumMod val="95000"/>
                    <a:lumOff val="5000"/>
                  </a:schemeClr>
                </a:solidFill>
              </a:rPr>
              <a:t>, qui consiste à faire le design de l’architecture globale du système d’apprentissage.</a:t>
            </a:r>
          </a:p>
          <a:p>
            <a:r>
              <a:rPr lang="fr-FR" sz="2000" b="1" dirty="0" smtClean="0">
                <a:solidFill>
                  <a:schemeClr val="tx1">
                    <a:lumMod val="95000"/>
                    <a:lumOff val="5000"/>
                  </a:schemeClr>
                </a:solidFill>
              </a:rPr>
              <a:t> </a:t>
            </a:r>
          </a:p>
          <a:p>
            <a:r>
              <a:rPr lang="fr-FR" sz="2000" b="1" dirty="0" smtClean="0">
                <a:solidFill>
                  <a:schemeClr val="tx1">
                    <a:lumMod val="95000"/>
                    <a:lumOff val="5000"/>
                  </a:schemeClr>
                </a:solidFill>
              </a:rPr>
              <a:t>** </a:t>
            </a:r>
            <a:r>
              <a:rPr lang="fr-FR" sz="2000" b="1" dirty="0" smtClean="0">
                <a:solidFill>
                  <a:srgbClr val="C00000"/>
                </a:solidFill>
              </a:rPr>
              <a:t>le micro-design</a:t>
            </a:r>
            <a:r>
              <a:rPr lang="fr-FR" sz="2000" b="1" dirty="0" smtClean="0">
                <a:solidFill>
                  <a:schemeClr val="tx1">
                    <a:lumMod val="95000"/>
                    <a:lumOff val="5000"/>
                  </a:schemeClr>
                </a:solidFill>
              </a:rPr>
              <a:t>, qui consiste à faire le design de chacune des différentes composantes du système d’apprentissage. </a:t>
            </a:r>
          </a:p>
          <a:p>
            <a:endParaRPr lang="fr-FR" dirty="0">
              <a:solidFill>
                <a:schemeClr val="tx1">
                  <a:lumMod val="95000"/>
                  <a:lumOff val="5000"/>
                </a:schemeClr>
              </a:solidFill>
            </a:endParaRPr>
          </a:p>
        </p:txBody>
      </p:sp>
      <p:sp>
        <p:nvSpPr>
          <p:cNvPr id="5" name="ZoneTexte 4"/>
          <p:cNvSpPr txBox="1"/>
          <p:nvPr/>
        </p:nvSpPr>
        <p:spPr>
          <a:xfrm>
            <a:off x="683568" y="836712"/>
            <a:ext cx="7992888" cy="2246769"/>
          </a:xfrm>
          <a:prstGeom prst="rect">
            <a:avLst/>
          </a:prstGeom>
          <a:noFill/>
        </p:spPr>
        <p:txBody>
          <a:bodyPr wrap="square" rtlCol="0">
            <a:spAutoFit/>
          </a:bodyPr>
          <a:lstStyle/>
          <a:p>
            <a:r>
              <a:rPr lang="fr-FR" sz="2000" b="1" dirty="0" smtClean="0">
                <a:solidFill>
                  <a:schemeClr val="tx1">
                    <a:lumMod val="95000"/>
                    <a:lumOff val="5000"/>
                  </a:schemeClr>
                </a:solidFill>
              </a:rPr>
              <a:t>** Le storyboard est un outil qui sert de lien entre le scénario (c’est-à-dire l’écrit) et le film (la succession d’images mobiles)</a:t>
            </a:r>
          </a:p>
          <a:p>
            <a:endParaRPr lang="fr-FR" sz="2000" b="1" dirty="0" smtClean="0">
              <a:solidFill>
                <a:schemeClr val="tx1">
                  <a:lumMod val="95000"/>
                  <a:lumOff val="5000"/>
                </a:schemeClr>
              </a:solidFill>
            </a:endParaRPr>
          </a:p>
          <a:p>
            <a:endParaRPr lang="fr-FR" sz="2000" b="1" dirty="0" smtClean="0">
              <a:solidFill>
                <a:schemeClr val="tx1">
                  <a:lumMod val="95000"/>
                  <a:lumOff val="5000"/>
                </a:schemeClr>
              </a:solidFill>
            </a:endParaRPr>
          </a:p>
          <a:p>
            <a:r>
              <a:rPr lang="fr-FR" sz="2000" b="1" dirty="0" smtClean="0">
                <a:solidFill>
                  <a:schemeClr val="tx1">
                    <a:lumMod val="95000"/>
                    <a:lumOff val="5000"/>
                  </a:schemeClr>
                </a:solidFill>
              </a:rPr>
              <a:t>** Le storyboard est constitué de dessins de chaque plan, d’une indication de la nature de ce plan, du mouvement de la caméra, de la description de l’action et d’indications sonores (dialogues, voix off, musique, bruitages..)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03648" y="44624"/>
            <a:ext cx="5760640" cy="830997"/>
          </a:xfrm>
          <a:prstGeom prst="rect">
            <a:avLst/>
          </a:prstGeom>
          <a:noFill/>
        </p:spPr>
        <p:txBody>
          <a:bodyPr wrap="square" rtlCol="0">
            <a:spAutoFit/>
          </a:bodyPr>
          <a:lstStyle/>
          <a:p>
            <a:pPr algn="ctr"/>
            <a:r>
              <a:rPr lang="fr-FR" sz="2400" b="1" u="sng" dirty="0" smtClean="0">
                <a:solidFill>
                  <a:srgbClr val="FF0000"/>
                </a:solidFill>
              </a:rPr>
              <a:t>Réalisation du storyboard ou Scénario d’interactivité de modèle </a:t>
            </a:r>
          </a:p>
        </p:txBody>
      </p:sp>
      <p:sp>
        <p:nvSpPr>
          <p:cNvPr id="3" name="Rectangle 2"/>
          <p:cNvSpPr/>
          <p:nvPr/>
        </p:nvSpPr>
        <p:spPr>
          <a:xfrm>
            <a:off x="611560" y="1052736"/>
            <a:ext cx="7920880" cy="646331"/>
          </a:xfrm>
          <a:prstGeom prst="rect">
            <a:avLst/>
          </a:prstGeom>
        </p:spPr>
        <p:txBody>
          <a:bodyPr wrap="square">
            <a:spAutoFit/>
          </a:bodyPr>
          <a:lstStyle/>
          <a:p>
            <a:r>
              <a:rPr lang="fr-FR" b="1" dirty="0" smtClean="0"/>
              <a:t>Ce scénario propose la réalisation d’un projet pédagogique se déroulant sur plusieurs séances de travaux pratiques ou dans une situation d’apprentissage</a:t>
            </a:r>
            <a:endParaRPr lang="fr-FR" b="1" dirty="0"/>
          </a:p>
        </p:txBody>
      </p:sp>
      <p:sp>
        <p:nvSpPr>
          <p:cNvPr id="5" name="Rectangle 4"/>
          <p:cNvSpPr/>
          <p:nvPr/>
        </p:nvSpPr>
        <p:spPr>
          <a:xfrm>
            <a:off x="971600" y="1772816"/>
            <a:ext cx="7056784" cy="923330"/>
          </a:xfrm>
          <a:prstGeom prst="rect">
            <a:avLst/>
          </a:prstGeom>
          <a:solidFill>
            <a:schemeClr val="bg1"/>
          </a:solidFill>
          <a:ln>
            <a:solidFill>
              <a:schemeClr val="accent1"/>
            </a:solidFill>
          </a:ln>
        </p:spPr>
        <p:txBody>
          <a:bodyPr wrap="square">
            <a:spAutoFit/>
          </a:bodyPr>
          <a:lstStyle/>
          <a:p>
            <a:r>
              <a:rPr lang="fr-FR" b="1" dirty="0" smtClean="0"/>
              <a:t>Théorie d’enseignement : </a:t>
            </a:r>
            <a:r>
              <a:rPr lang="fr-FR" b="1" dirty="0" smtClean="0">
                <a:solidFill>
                  <a:srgbClr val="002060"/>
                </a:solidFill>
              </a:rPr>
              <a:t>Psychoculturelle, sociocognitif </a:t>
            </a:r>
          </a:p>
          <a:p>
            <a:r>
              <a:rPr lang="fr-FR" b="1" dirty="0" smtClean="0"/>
              <a:t>Activité : </a:t>
            </a:r>
            <a:r>
              <a:rPr lang="fr-FR" b="1" dirty="0" smtClean="0">
                <a:solidFill>
                  <a:srgbClr val="002060"/>
                </a:solidFill>
              </a:rPr>
              <a:t>travaux pratiques en groupe</a:t>
            </a:r>
          </a:p>
          <a:p>
            <a:r>
              <a:rPr lang="fr-FR" b="1" dirty="0" smtClean="0"/>
              <a:t>Domaine : </a:t>
            </a:r>
            <a:r>
              <a:rPr lang="fr-FR" b="1" dirty="0" smtClean="0">
                <a:solidFill>
                  <a:srgbClr val="002060"/>
                </a:solidFill>
              </a:rPr>
              <a:t>sciences expérimentales (Chimie, Physique, Biologie…)</a:t>
            </a:r>
            <a:endParaRPr lang="fr-FR" b="1" dirty="0">
              <a:solidFill>
                <a:srgbClr val="002060"/>
              </a:solidFill>
            </a:endParaRPr>
          </a:p>
        </p:txBody>
      </p:sp>
      <p:graphicFrame>
        <p:nvGraphicFramePr>
          <p:cNvPr id="6" name="Tableau 5"/>
          <p:cNvGraphicFramePr>
            <a:graphicFrameLocks noGrp="1"/>
          </p:cNvGraphicFramePr>
          <p:nvPr/>
        </p:nvGraphicFramePr>
        <p:xfrm>
          <a:off x="611560" y="3212976"/>
          <a:ext cx="8136904" cy="3413760"/>
        </p:xfrm>
        <a:graphic>
          <a:graphicData uri="http://schemas.openxmlformats.org/drawingml/2006/table">
            <a:tbl>
              <a:tblPr/>
              <a:tblGrid>
                <a:gridCol w="4068452"/>
                <a:gridCol w="4068452"/>
              </a:tblGrid>
              <a:tr h="213741">
                <a:tc>
                  <a:txBody>
                    <a:bodyPr/>
                    <a:lstStyle/>
                    <a:p>
                      <a:pPr>
                        <a:spcAft>
                          <a:spcPts val="0"/>
                        </a:spcAft>
                      </a:pPr>
                      <a:r>
                        <a:rPr lang="fr-FR" sz="1600" b="1" dirty="0">
                          <a:solidFill>
                            <a:srgbClr val="002060"/>
                          </a:solidFill>
                          <a:latin typeface="Times New Roman"/>
                          <a:ea typeface="Times New Roman"/>
                          <a:cs typeface="Arial"/>
                        </a:rPr>
                        <a:t>Type d’activité</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b="1" dirty="0">
                          <a:solidFill>
                            <a:srgbClr val="002060"/>
                          </a:solidFill>
                          <a:latin typeface="Times New Roman"/>
                          <a:ea typeface="Times New Roman"/>
                          <a:cs typeface="Arial"/>
                        </a:rPr>
                        <a:t>Forme sémantique</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481">
                <a:tc>
                  <a:txBody>
                    <a:bodyPr/>
                    <a:lstStyle/>
                    <a:p>
                      <a:pPr algn="just">
                        <a:spcAft>
                          <a:spcPts val="0"/>
                        </a:spcAft>
                      </a:pPr>
                      <a:r>
                        <a:rPr lang="fr-FR" sz="1600" b="1">
                          <a:solidFill>
                            <a:srgbClr val="000000"/>
                          </a:solidFill>
                          <a:latin typeface="Times New Roman"/>
                          <a:ea typeface="Times New Roman"/>
                          <a:cs typeface="Arial"/>
                        </a:rPr>
                        <a:t>Attending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dirty="0">
                          <a:solidFill>
                            <a:srgbClr val="000000"/>
                          </a:solidFill>
                          <a:latin typeface="Times New Roman"/>
                          <a:ea typeface="Times New Roman"/>
                          <a:cs typeface="Arial"/>
                        </a:rPr>
                        <a:t>Présentation du sujet, des consignes à suivre…</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1222">
                <a:tc>
                  <a:txBody>
                    <a:bodyPr/>
                    <a:lstStyle/>
                    <a:p>
                      <a:pPr algn="just">
                        <a:spcAft>
                          <a:spcPts val="0"/>
                        </a:spcAft>
                      </a:pPr>
                      <a:r>
                        <a:rPr lang="fr-FR" sz="1600" b="1">
                          <a:solidFill>
                            <a:srgbClr val="000000"/>
                          </a:solidFill>
                          <a:latin typeface="Times New Roman"/>
                          <a:ea typeface="Times New Roman"/>
                          <a:cs typeface="Arial"/>
                        </a:rPr>
                        <a:t>Recherche d’informations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dirty="0">
                          <a:solidFill>
                            <a:srgbClr val="000000"/>
                          </a:solidFill>
                          <a:latin typeface="Times New Roman"/>
                          <a:ea typeface="Times New Roman"/>
                          <a:cs typeface="Arial"/>
                        </a:rPr>
                        <a:t>Les apprenants recherchent des informations qui pourraient leur être utile pour la réalisation du projet</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1222">
                <a:tc>
                  <a:txBody>
                    <a:bodyPr/>
                    <a:lstStyle/>
                    <a:p>
                      <a:pPr algn="just">
                        <a:spcAft>
                          <a:spcPts val="0"/>
                        </a:spcAft>
                      </a:pPr>
                      <a:r>
                        <a:rPr lang="fr-FR" sz="1600" b="1">
                          <a:solidFill>
                            <a:srgbClr val="000000"/>
                          </a:solidFill>
                          <a:latin typeface="Times New Roman"/>
                          <a:ea typeface="Times New Roman"/>
                          <a:cs typeface="Arial"/>
                        </a:rPr>
                        <a:t>Synthèse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dirty="0">
                          <a:solidFill>
                            <a:srgbClr val="000000"/>
                          </a:solidFill>
                          <a:latin typeface="Times New Roman"/>
                          <a:ea typeface="Times New Roman"/>
                          <a:cs typeface="Arial"/>
                        </a:rPr>
                        <a:t>Une fois les informations recensées elles seront analysées et synthétisées individuellement</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4962">
                <a:tc>
                  <a:txBody>
                    <a:bodyPr/>
                    <a:lstStyle/>
                    <a:p>
                      <a:pPr algn="just">
                        <a:spcAft>
                          <a:spcPts val="0"/>
                        </a:spcAft>
                      </a:pPr>
                      <a:r>
                        <a:rPr lang="fr-FR" sz="1600" b="1">
                          <a:solidFill>
                            <a:srgbClr val="000000"/>
                          </a:solidFill>
                          <a:latin typeface="Times New Roman"/>
                          <a:ea typeface="Times New Roman"/>
                          <a:cs typeface="Arial"/>
                        </a:rPr>
                        <a:t>Réalisation et rédaction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dirty="0">
                          <a:solidFill>
                            <a:srgbClr val="000000"/>
                          </a:solidFill>
                          <a:latin typeface="Times New Roman"/>
                          <a:ea typeface="Times New Roman"/>
                          <a:cs typeface="Arial"/>
                        </a:rPr>
                        <a:t>En s’appuyant sur le travail d’analyse et de synthèse les apprenants réalisent l’expérimentation puis ils rédigent un rapport par groupe.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741">
                <a:tc>
                  <a:txBody>
                    <a:bodyPr/>
                    <a:lstStyle/>
                    <a:p>
                      <a:pPr algn="just">
                        <a:spcAft>
                          <a:spcPts val="0"/>
                        </a:spcAft>
                      </a:pPr>
                      <a:r>
                        <a:rPr lang="fr-FR" sz="1600" b="1" dirty="0">
                          <a:solidFill>
                            <a:srgbClr val="000000"/>
                          </a:solidFill>
                          <a:latin typeface="Times New Roman"/>
                          <a:ea typeface="Times New Roman"/>
                          <a:cs typeface="Arial"/>
                        </a:rPr>
                        <a:t>Evaluation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dirty="0">
                          <a:solidFill>
                            <a:srgbClr val="000000"/>
                          </a:solidFill>
                          <a:latin typeface="Times New Roman"/>
                          <a:ea typeface="Times New Roman"/>
                          <a:cs typeface="Arial"/>
                        </a:rPr>
                        <a:t>Evaluation du rapport </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619672" y="332656"/>
            <a:ext cx="5688632" cy="400110"/>
          </a:xfrm>
          <a:prstGeom prst="rect">
            <a:avLst/>
          </a:prstGeom>
          <a:noFill/>
        </p:spPr>
        <p:txBody>
          <a:bodyPr wrap="square" rtlCol="0">
            <a:spAutoFit/>
          </a:bodyPr>
          <a:lstStyle/>
          <a:p>
            <a:r>
              <a:rPr lang="fr-FR" sz="2000" b="1" u="sng" dirty="0" smtClean="0">
                <a:solidFill>
                  <a:srgbClr val="FF0000"/>
                </a:solidFill>
              </a:rPr>
              <a:t>Outils de Scenario d’objet d’apprentissage</a:t>
            </a:r>
            <a:endParaRPr lang="fr-FR" sz="2000" b="1" u="sng" dirty="0">
              <a:solidFill>
                <a:srgbClr val="FF0000"/>
              </a:solidFill>
            </a:endParaRPr>
          </a:p>
        </p:txBody>
      </p:sp>
      <p:sp>
        <p:nvSpPr>
          <p:cNvPr id="22" name="ZoneTexte 21"/>
          <p:cNvSpPr txBox="1"/>
          <p:nvPr/>
        </p:nvSpPr>
        <p:spPr>
          <a:xfrm>
            <a:off x="611560" y="1412776"/>
            <a:ext cx="7272808" cy="4062651"/>
          </a:xfrm>
          <a:prstGeom prst="rect">
            <a:avLst/>
          </a:prstGeom>
          <a:noFill/>
        </p:spPr>
        <p:txBody>
          <a:bodyPr wrap="square" rtlCol="0">
            <a:spAutoFit/>
          </a:bodyPr>
          <a:lstStyle/>
          <a:p>
            <a:pPr lvl="0" fontAlgn="base">
              <a:spcBef>
                <a:spcPct val="0"/>
              </a:spcBef>
              <a:spcAft>
                <a:spcPct val="0"/>
              </a:spcAft>
              <a:buFontTx/>
              <a:buChar char="•"/>
            </a:pPr>
            <a:r>
              <a:rPr lang="fr-FR" sz="2000" b="1" dirty="0" smtClean="0">
                <a:solidFill>
                  <a:schemeClr val="tx2">
                    <a:lumMod val="75000"/>
                  </a:schemeClr>
                </a:solidFill>
              </a:rPr>
              <a:t>Document  ( Programme  scolaire, Parascolaire) ;</a:t>
            </a:r>
          </a:p>
          <a:p>
            <a:pPr lvl="0" fontAlgn="base">
              <a:spcBef>
                <a:spcPct val="0"/>
              </a:spcBef>
              <a:spcAft>
                <a:spcPct val="0"/>
              </a:spcAft>
            </a:pPr>
            <a:endParaRPr lang="fr-FR" sz="2000" b="1" dirty="0" smtClean="0">
              <a:solidFill>
                <a:schemeClr val="tx2">
                  <a:lumMod val="75000"/>
                </a:schemeClr>
              </a:solidFill>
            </a:endParaRPr>
          </a:p>
          <a:p>
            <a:pPr lvl="0" eaLnBrk="0" fontAlgn="base" hangingPunct="0">
              <a:spcBef>
                <a:spcPct val="0"/>
              </a:spcBef>
              <a:spcAft>
                <a:spcPct val="0"/>
              </a:spcAft>
              <a:buFontTx/>
              <a:buChar char="•"/>
            </a:pPr>
            <a:r>
              <a:rPr lang="fr-FR" sz="2000" b="1" dirty="0" smtClean="0">
                <a:solidFill>
                  <a:schemeClr val="tx2">
                    <a:lumMod val="75000"/>
                  </a:schemeClr>
                </a:solidFill>
              </a:rPr>
              <a:t>  Matériels  pour les </a:t>
            </a:r>
            <a:r>
              <a:rPr lang="fr-FR" sz="2000" b="1" dirty="0" err="1" smtClean="0">
                <a:solidFill>
                  <a:schemeClr val="tx2">
                    <a:lumMod val="75000"/>
                  </a:schemeClr>
                </a:solidFill>
              </a:rPr>
              <a:t>experiences</a:t>
            </a:r>
            <a:r>
              <a:rPr lang="fr-FR" sz="2000" b="1" dirty="0" smtClean="0">
                <a:solidFill>
                  <a:schemeClr val="tx2">
                    <a:lumMod val="75000"/>
                  </a:schemeClr>
                </a:solidFill>
              </a:rPr>
              <a:t> au niveau  de l’établissement ;</a:t>
            </a:r>
          </a:p>
          <a:p>
            <a:pPr lvl="0" eaLnBrk="0" fontAlgn="base" hangingPunct="0">
              <a:spcBef>
                <a:spcPct val="0"/>
              </a:spcBef>
              <a:spcAft>
                <a:spcPct val="0"/>
              </a:spcAft>
            </a:pPr>
            <a:endParaRPr lang="fr-FR" sz="2000" b="1" dirty="0" smtClean="0">
              <a:solidFill>
                <a:schemeClr val="tx2">
                  <a:lumMod val="75000"/>
                </a:schemeClr>
              </a:solidFill>
            </a:endParaRPr>
          </a:p>
          <a:p>
            <a:pPr lvl="0" eaLnBrk="0" fontAlgn="base" hangingPunct="0">
              <a:spcBef>
                <a:spcPct val="0"/>
              </a:spcBef>
              <a:spcAft>
                <a:spcPct val="0"/>
              </a:spcAft>
              <a:buFontTx/>
              <a:buChar char="•"/>
            </a:pPr>
            <a:r>
              <a:rPr lang="fr-FR" sz="2000" b="1" dirty="0" smtClean="0">
                <a:solidFill>
                  <a:schemeClr val="tx2">
                    <a:lumMod val="75000"/>
                  </a:schemeClr>
                </a:solidFill>
              </a:rPr>
              <a:t>Les supports informatiques (PC- CD-Projecteur)</a:t>
            </a:r>
            <a:r>
              <a:rPr lang="en-US" sz="2000" b="1" dirty="0" smtClean="0">
                <a:solidFill>
                  <a:schemeClr val="tx2">
                    <a:lumMod val="75000"/>
                  </a:schemeClr>
                </a:solidFill>
              </a:rPr>
              <a:t> ; </a:t>
            </a:r>
            <a:r>
              <a:rPr lang="en-US" sz="2000" b="1" dirty="0" err="1" smtClean="0">
                <a:solidFill>
                  <a:schemeClr val="tx2">
                    <a:lumMod val="75000"/>
                  </a:schemeClr>
                </a:solidFill>
              </a:rPr>
              <a:t>plateforme</a:t>
            </a:r>
            <a:r>
              <a:rPr lang="en-US" sz="2000" b="1" dirty="0" smtClean="0">
                <a:solidFill>
                  <a:schemeClr val="tx2">
                    <a:lumMod val="75000"/>
                  </a:schemeClr>
                </a:solidFill>
              </a:rPr>
              <a:t> </a:t>
            </a:r>
            <a:r>
              <a:rPr lang="en-US" sz="2000" b="1" dirty="0" err="1" smtClean="0">
                <a:solidFill>
                  <a:schemeClr val="tx2">
                    <a:lumMod val="75000"/>
                  </a:schemeClr>
                </a:solidFill>
              </a:rPr>
              <a:t>pédagogique</a:t>
            </a:r>
            <a:endParaRPr lang="en-US" sz="2000" b="1" dirty="0" smtClean="0">
              <a:solidFill>
                <a:schemeClr val="tx2">
                  <a:lumMod val="75000"/>
                </a:schemeClr>
              </a:solidFill>
            </a:endParaRPr>
          </a:p>
          <a:p>
            <a:pPr lvl="0" eaLnBrk="0" fontAlgn="base" hangingPunct="0">
              <a:spcBef>
                <a:spcPct val="0"/>
              </a:spcBef>
              <a:spcAft>
                <a:spcPct val="0"/>
              </a:spcAft>
            </a:pPr>
            <a:endParaRPr lang="fr-FR" sz="2000" b="1" dirty="0" smtClean="0">
              <a:solidFill>
                <a:schemeClr val="tx2">
                  <a:lumMod val="75000"/>
                </a:schemeClr>
              </a:solidFill>
            </a:endParaRPr>
          </a:p>
          <a:p>
            <a:pPr lvl="0" eaLnBrk="0" fontAlgn="base" hangingPunct="0">
              <a:spcBef>
                <a:spcPct val="0"/>
              </a:spcBef>
              <a:spcAft>
                <a:spcPct val="0"/>
              </a:spcAft>
              <a:buFontTx/>
              <a:buChar char="•"/>
            </a:pPr>
            <a:r>
              <a:rPr lang="fr-FR" sz="2000" b="1" dirty="0" smtClean="0">
                <a:solidFill>
                  <a:schemeClr val="tx2">
                    <a:lumMod val="75000"/>
                  </a:schemeClr>
                </a:solidFill>
              </a:rPr>
              <a:t>Camera video, Mp3. images 3D, photos, textes,</a:t>
            </a:r>
          </a:p>
          <a:p>
            <a:pPr lvl="0" eaLnBrk="0" fontAlgn="base" hangingPunct="0">
              <a:spcBef>
                <a:spcPct val="0"/>
              </a:spcBef>
              <a:spcAft>
                <a:spcPct val="0"/>
              </a:spcAft>
            </a:pPr>
            <a:endParaRPr lang="fr-FR" sz="2000" b="1" dirty="0" smtClean="0">
              <a:solidFill>
                <a:schemeClr val="tx2">
                  <a:lumMod val="75000"/>
                </a:schemeClr>
              </a:solidFill>
            </a:endParaRPr>
          </a:p>
          <a:p>
            <a:pPr lvl="0" eaLnBrk="0" fontAlgn="base" hangingPunct="0">
              <a:spcBef>
                <a:spcPct val="0"/>
              </a:spcBef>
              <a:spcAft>
                <a:spcPct val="0"/>
              </a:spcAft>
              <a:buFontTx/>
              <a:buChar char="•"/>
            </a:pPr>
            <a:r>
              <a:rPr lang="fr-FR" sz="2000" b="1" dirty="0" smtClean="0">
                <a:solidFill>
                  <a:schemeClr val="tx2">
                    <a:lumMod val="75000"/>
                  </a:schemeClr>
                </a:solidFill>
              </a:rPr>
              <a:t>Equipement pour certain expériences</a:t>
            </a:r>
            <a:r>
              <a:rPr lang="en-US" sz="2000" b="1" dirty="0" smtClean="0">
                <a:solidFill>
                  <a:schemeClr val="tx2">
                    <a:lumMod val="75000"/>
                  </a:schemeClr>
                </a:solidFill>
              </a:rPr>
              <a:t>,</a:t>
            </a:r>
          </a:p>
          <a:p>
            <a:pPr lvl="0" eaLnBrk="0" fontAlgn="base" hangingPunct="0">
              <a:spcBef>
                <a:spcPct val="0"/>
              </a:spcBef>
              <a:spcAft>
                <a:spcPct val="0"/>
              </a:spcAft>
            </a:pPr>
            <a:endParaRPr lang="en-US" sz="2000" b="1" dirty="0" smtClean="0">
              <a:solidFill>
                <a:schemeClr val="tx2">
                  <a:lumMod val="75000"/>
                </a:schemeClr>
              </a:solidFill>
            </a:endParaRPr>
          </a:p>
          <a:p>
            <a:pPr lvl="0" eaLnBrk="0" fontAlgn="base" hangingPunct="0">
              <a:spcBef>
                <a:spcPct val="0"/>
              </a:spcBef>
              <a:spcAft>
                <a:spcPct val="0"/>
              </a:spcAft>
              <a:buFontTx/>
              <a:buChar char="•"/>
            </a:pPr>
            <a:r>
              <a:rPr lang="en-US" sz="2000" b="1" dirty="0" smtClean="0">
                <a:solidFill>
                  <a:schemeClr val="tx2">
                    <a:lumMod val="75000"/>
                  </a:schemeClr>
                </a:solidFill>
              </a:rPr>
              <a:t>Logiciels, didactitiels, </a:t>
            </a:r>
          </a:p>
          <a:p>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116632"/>
            <a:ext cx="8820472" cy="2000548"/>
          </a:xfrm>
          <a:prstGeom prst="rect">
            <a:avLst/>
          </a:prstGeom>
          <a:noFill/>
        </p:spPr>
        <p:txBody>
          <a:bodyPr wrap="square" rtlCol="0">
            <a:spAutoFit/>
          </a:bodyPr>
          <a:lstStyle/>
          <a:p>
            <a:r>
              <a:rPr lang="fr-FR" sz="2400" b="1" u="sng" dirty="0" smtClean="0">
                <a:solidFill>
                  <a:srgbClr val="C00000"/>
                </a:solidFill>
              </a:rPr>
              <a:t>3- phase de Développement </a:t>
            </a:r>
          </a:p>
          <a:p>
            <a:endParaRPr lang="fr-FR" sz="2000" b="1" dirty="0" smtClean="0"/>
          </a:p>
          <a:p>
            <a:r>
              <a:rPr lang="fr-FR" sz="2000" b="1" dirty="0" smtClean="0"/>
              <a:t>il s’agit de mettre en place la formation, cette phase consiste à créer les contenus et les activités, à mettre en forme le système d’apprentissage, à l’aide de divers outils (papier, crayon, appareil photographique, traitement de texte, éditeur graphique, logiciel de programmation, etc.).</a:t>
            </a:r>
          </a:p>
        </p:txBody>
      </p:sp>
      <p:sp>
        <p:nvSpPr>
          <p:cNvPr id="5" name="Rectangle 4"/>
          <p:cNvSpPr/>
          <p:nvPr/>
        </p:nvSpPr>
        <p:spPr>
          <a:xfrm>
            <a:off x="143000" y="2392427"/>
            <a:ext cx="9001000" cy="3785652"/>
          </a:xfrm>
          <a:prstGeom prst="rect">
            <a:avLst/>
          </a:prstGeom>
        </p:spPr>
        <p:txBody>
          <a:bodyPr wrap="square">
            <a:spAutoFit/>
          </a:bodyPr>
          <a:lstStyle/>
          <a:p>
            <a:r>
              <a:rPr lang="fr-FR" sz="2000" b="1" dirty="0" smtClean="0">
                <a:solidFill>
                  <a:schemeClr val="tx2">
                    <a:lumMod val="75000"/>
                  </a:schemeClr>
                </a:solidFill>
              </a:rPr>
              <a:t>C’est ainsi que : </a:t>
            </a:r>
            <a:endParaRPr lang="fr-FR" sz="2000" b="1" dirty="0" smtClean="0"/>
          </a:p>
          <a:p>
            <a:r>
              <a:rPr lang="fr-FR" sz="2000" b="1" dirty="0" smtClean="0"/>
              <a:t>. Générer des stratégies d'enseignement</a:t>
            </a:r>
          </a:p>
          <a:p>
            <a:r>
              <a:rPr lang="fr-FR" sz="2000" b="1" dirty="0" smtClean="0"/>
              <a:t/>
            </a:r>
            <a:br>
              <a:rPr lang="fr-FR" sz="2000" b="1" dirty="0" smtClean="0"/>
            </a:br>
            <a:r>
              <a:rPr lang="fr-FR" sz="2000" b="1" dirty="0" smtClean="0"/>
              <a:t>. Sélectionner ou développer des médias</a:t>
            </a:r>
          </a:p>
          <a:p>
            <a:r>
              <a:rPr lang="fr-FR" sz="2000" b="1" dirty="0" smtClean="0"/>
              <a:t/>
            </a:r>
            <a:br>
              <a:rPr lang="fr-FR" sz="2000" b="1" dirty="0" smtClean="0"/>
            </a:br>
            <a:r>
              <a:rPr lang="fr-FR" sz="2000" b="1" dirty="0" smtClean="0"/>
              <a:t>. Développer des guides pour l‘apprenant </a:t>
            </a:r>
          </a:p>
          <a:p>
            <a:r>
              <a:rPr lang="fr-FR" sz="2000" b="1" dirty="0" smtClean="0"/>
              <a:t/>
            </a:r>
            <a:br>
              <a:rPr lang="fr-FR" sz="2000" b="1" dirty="0" smtClean="0"/>
            </a:br>
            <a:r>
              <a:rPr lang="fr-FR" sz="2000" b="1" dirty="0" smtClean="0"/>
              <a:t>. Développer des guides pour l'enseignant</a:t>
            </a:r>
          </a:p>
          <a:p>
            <a:r>
              <a:rPr lang="fr-FR" sz="2000" b="1" dirty="0" smtClean="0"/>
              <a:t/>
            </a:r>
            <a:br>
              <a:rPr lang="fr-FR" sz="2000" b="1" dirty="0" smtClean="0"/>
            </a:br>
            <a:r>
              <a:rPr lang="fr-FR" sz="2000" b="1" dirty="0" smtClean="0"/>
              <a:t>. révisions conduite formative</a:t>
            </a:r>
          </a:p>
          <a:p>
            <a:r>
              <a:rPr lang="fr-FR" sz="2000" b="1" dirty="0" smtClean="0"/>
              <a:t/>
            </a:r>
            <a:br>
              <a:rPr lang="fr-FR" sz="2000" b="1" dirty="0" smtClean="0"/>
            </a:br>
            <a:r>
              <a:rPr lang="fr-FR" sz="2000" b="1" dirty="0" smtClean="0"/>
              <a:t>. Effectuer un essai pilote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873288"/>
            <a:ext cx="7884368" cy="5940088"/>
          </a:xfrm>
          <a:prstGeom prst="rect">
            <a:avLst/>
          </a:prstGeom>
          <a:noFill/>
        </p:spPr>
        <p:txBody>
          <a:bodyPr wrap="square" rtlCol="0">
            <a:spAutoFit/>
          </a:bodyPr>
          <a:lstStyle/>
          <a:p>
            <a:r>
              <a:rPr lang="fr-FR" sz="2000" dirty="0"/>
              <a:t> </a:t>
            </a:r>
            <a:r>
              <a:rPr lang="fr-FR" sz="2000" b="1" dirty="0" smtClean="0">
                <a:solidFill>
                  <a:srgbClr val="002060"/>
                </a:solidFill>
              </a:rPr>
              <a:t>Partie I-Approches </a:t>
            </a:r>
            <a:r>
              <a:rPr lang="fr-FR" sz="2000" b="1" dirty="0">
                <a:solidFill>
                  <a:srgbClr val="002060"/>
                </a:solidFill>
              </a:rPr>
              <a:t>et modèles relatifs à la conception d'une </a:t>
            </a:r>
            <a:r>
              <a:rPr lang="fr-FR" sz="2000" b="1" dirty="0" smtClean="0">
                <a:solidFill>
                  <a:srgbClr val="002060"/>
                </a:solidFill>
              </a:rPr>
              <a:t>REAN</a:t>
            </a:r>
          </a:p>
          <a:p>
            <a:r>
              <a:rPr lang="fr-FR" sz="2000" b="1" dirty="0" smtClean="0">
                <a:solidFill>
                  <a:srgbClr val="002060"/>
                </a:solidFill>
              </a:rPr>
              <a:t> </a:t>
            </a:r>
            <a:endParaRPr lang="fr-FR" sz="2000" b="1" dirty="0">
              <a:solidFill>
                <a:srgbClr val="002060"/>
              </a:solidFill>
            </a:endParaRPr>
          </a:p>
          <a:p>
            <a:r>
              <a:rPr lang="fr-FR" sz="2000" b="1" dirty="0">
                <a:solidFill>
                  <a:srgbClr val="FF0000"/>
                </a:solidFill>
              </a:rPr>
              <a:t>Atelier 1</a:t>
            </a:r>
            <a:r>
              <a:rPr lang="fr-FR" sz="2000" dirty="0"/>
              <a:t>: </a:t>
            </a:r>
            <a:r>
              <a:rPr lang="fr-FR" sz="2000" b="1" dirty="0"/>
              <a:t>Modèles de conception d'une REA (ADDIE) </a:t>
            </a:r>
            <a:endParaRPr lang="fr-FR" sz="2000" dirty="0"/>
          </a:p>
          <a:p>
            <a:r>
              <a:rPr lang="fr-FR" sz="2000" b="1" dirty="0">
                <a:solidFill>
                  <a:srgbClr val="FF0000"/>
                </a:solidFill>
              </a:rPr>
              <a:t>Atelier 2</a:t>
            </a:r>
            <a:r>
              <a:rPr lang="fr-FR" sz="2000" b="1" dirty="0">
                <a:solidFill>
                  <a:schemeClr val="tx2">
                    <a:lumMod val="75000"/>
                  </a:schemeClr>
                </a:solidFill>
              </a:rPr>
              <a:t>:</a:t>
            </a:r>
            <a:r>
              <a:rPr lang="fr-FR" sz="2000" dirty="0"/>
              <a:t> </a:t>
            </a:r>
            <a:r>
              <a:rPr lang="fr-FR" sz="2000" b="1" dirty="0"/>
              <a:t>Critères de qualité &amp; typologie </a:t>
            </a:r>
            <a:endParaRPr lang="fr-FR" sz="2000" dirty="0"/>
          </a:p>
          <a:p>
            <a:r>
              <a:rPr lang="fr-FR" sz="2000" b="1" dirty="0" smtClean="0"/>
              <a:t>Normes </a:t>
            </a:r>
            <a:r>
              <a:rPr lang="fr-FR" sz="2000" b="1" dirty="0"/>
              <a:t>&amp; Standard : indexation avec LOM </a:t>
            </a:r>
            <a:endParaRPr lang="fr-FR" sz="2000" dirty="0"/>
          </a:p>
          <a:p>
            <a:r>
              <a:rPr lang="fr-FR" sz="2000" b="1" dirty="0" smtClean="0">
                <a:solidFill>
                  <a:srgbClr val="FF0000"/>
                </a:solidFill>
              </a:rPr>
              <a:t>Atelier </a:t>
            </a:r>
            <a:r>
              <a:rPr lang="fr-FR" sz="2000" b="1" dirty="0">
                <a:solidFill>
                  <a:srgbClr val="FF0000"/>
                </a:solidFill>
              </a:rPr>
              <a:t>3</a:t>
            </a:r>
            <a:r>
              <a:rPr lang="fr-FR" sz="2000" b="1" dirty="0">
                <a:solidFill>
                  <a:schemeClr val="tx2">
                    <a:lumMod val="75000"/>
                  </a:schemeClr>
                </a:solidFill>
              </a:rPr>
              <a:t>:</a:t>
            </a:r>
            <a:r>
              <a:rPr lang="fr-FR" sz="2000" dirty="0"/>
              <a:t> </a:t>
            </a:r>
            <a:r>
              <a:rPr lang="fr-FR" sz="2000" b="1" dirty="0"/>
              <a:t>Éthiques et droits des </a:t>
            </a:r>
            <a:r>
              <a:rPr lang="fr-FR" sz="2000" b="1" dirty="0" smtClean="0"/>
              <a:t>TICE </a:t>
            </a:r>
            <a:endParaRPr lang="fr-FR" sz="2000" dirty="0"/>
          </a:p>
          <a:p>
            <a:r>
              <a:rPr lang="fr-FR" sz="2000" dirty="0" smtClean="0"/>
              <a:t>**</a:t>
            </a:r>
            <a:r>
              <a:rPr lang="fr-FR" sz="2000" dirty="0"/>
              <a:t>Droits d'auteurs : </a:t>
            </a:r>
          </a:p>
          <a:p>
            <a:r>
              <a:rPr lang="fr-FR" sz="2000" dirty="0"/>
              <a:t>**Licence : </a:t>
            </a:r>
          </a:p>
          <a:p>
            <a:r>
              <a:rPr lang="fr-FR" sz="2000" dirty="0"/>
              <a:t> </a:t>
            </a:r>
            <a:endParaRPr lang="fr-FR" sz="2000" dirty="0">
              <a:solidFill>
                <a:srgbClr val="002060"/>
              </a:solidFill>
            </a:endParaRPr>
          </a:p>
          <a:p>
            <a:r>
              <a:rPr lang="fr-FR" sz="2000" b="1" dirty="0" smtClean="0">
                <a:solidFill>
                  <a:srgbClr val="002060"/>
                </a:solidFill>
              </a:rPr>
              <a:t>Partie II- </a:t>
            </a:r>
            <a:r>
              <a:rPr lang="fr-FR" sz="2000" b="1" dirty="0">
                <a:solidFill>
                  <a:srgbClr val="002060"/>
                </a:solidFill>
              </a:rPr>
              <a:t>Outils pour développer ou créer une REAN </a:t>
            </a:r>
            <a:endParaRPr lang="fr-FR" sz="2000" b="1" dirty="0" smtClean="0">
              <a:solidFill>
                <a:srgbClr val="002060"/>
              </a:solidFill>
            </a:endParaRPr>
          </a:p>
          <a:p>
            <a:endParaRPr lang="fr-FR" sz="2000" b="1" dirty="0">
              <a:solidFill>
                <a:srgbClr val="002060"/>
              </a:solidFill>
            </a:endParaRPr>
          </a:p>
          <a:p>
            <a:r>
              <a:rPr lang="fr-FR" sz="2000" b="1" dirty="0" smtClean="0">
                <a:solidFill>
                  <a:srgbClr val="FF0000"/>
                </a:solidFill>
              </a:rPr>
              <a:t>Atelier4</a:t>
            </a:r>
            <a:r>
              <a:rPr lang="fr-FR" sz="2000" b="1" dirty="0" smtClean="0">
                <a:solidFill>
                  <a:schemeClr val="tx2">
                    <a:lumMod val="75000"/>
                  </a:schemeClr>
                </a:solidFill>
              </a:rPr>
              <a:t> :  ** </a:t>
            </a:r>
            <a:r>
              <a:rPr lang="fr-FR" sz="2000" b="1" dirty="0" smtClean="0"/>
              <a:t>Flash  (CS4, CS5)</a:t>
            </a:r>
          </a:p>
          <a:p>
            <a:r>
              <a:rPr lang="fr-FR" sz="2000" b="1" dirty="0" smtClean="0"/>
              <a:t>	   ** DIA</a:t>
            </a:r>
          </a:p>
          <a:p>
            <a:r>
              <a:rPr lang="fr-FR" sz="2000" b="1" dirty="0" smtClean="0"/>
              <a:t>	   ** Crocodile</a:t>
            </a:r>
            <a:endParaRPr lang="fr-FR" sz="2000" b="1" dirty="0"/>
          </a:p>
          <a:p>
            <a:r>
              <a:rPr lang="fr-FR" sz="2000" b="1" dirty="0">
                <a:solidFill>
                  <a:schemeClr val="tx2">
                    <a:lumMod val="75000"/>
                  </a:schemeClr>
                </a:solidFill>
              </a:rPr>
              <a:t> </a:t>
            </a:r>
          </a:p>
          <a:p>
            <a:r>
              <a:rPr lang="fr-FR" sz="2000" dirty="0"/>
              <a:t> </a:t>
            </a:r>
            <a:r>
              <a:rPr lang="fr-FR" sz="2000" b="1" dirty="0" smtClean="0">
                <a:solidFill>
                  <a:srgbClr val="002060"/>
                </a:solidFill>
              </a:rPr>
              <a:t>partie III- Situation d'apprentissage instrumentée par les TICE</a:t>
            </a:r>
          </a:p>
          <a:p>
            <a:endParaRPr lang="fr-FR" sz="2000" dirty="0">
              <a:solidFill>
                <a:srgbClr val="002060"/>
              </a:solidFill>
            </a:endParaRPr>
          </a:p>
          <a:p>
            <a:r>
              <a:rPr lang="fr-FR" sz="2000" b="1" dirty="0">
                <a:solidFill>
                  <a:srgbClr val="FF0000"/>
                </a:solidFill>
              </a:rPr>
              <a:t>Atelier </a:t>
            </a:r>
            <a:r>
              <a:rPr lang="fr-FR" sz="2000" b="1" dirty="0" smtClean="0">
                <a:solidFill>
                  <a:srgbClr val="FF0000"/>
                </a:solidFill>
              </a:rPr>
              <a:t>5</a:t>
            </a:r>
            <a:r>
              <a:rPr lang="fr-FR" sz="2000" dirty="0"/>
              <a:t> : scénarios pédagogiques intégrants les TICE</a:t>
            </a:r>
          </a:p>
          <a:p>
            <a:endParaRPr lang="fr-FR" sz="2000" dirty="0"/>
          </a:p>
        </p:txBody>
      </p:sp>
      <p:sp>
        <p:nvSpPr>
          <p:cNvPr id="3" name="Rectangle 2"/>
          <p:cNvSpPr/>
          <p:nvPr/>
        </p:nvSpPr>
        <p:spPr>
          <a:xfrm>
            <a:off x="611560" y="188640"/>
            <a:ext cx="7992888" cy="461665"/>
          </a:xfrm>
          <a:prstGeom prst="rect">
            <a:avLst/>
          </a:prstGeom>
          <a:solidFill>
            <a:srgbClr val="92D050"/>
          </a:solidFill>
        </p:spPr>
        <p:txBody>
          <a:bodyPr wrap="square">
            <a:spAutoFit/>
          </a:bodyPr>
          <a:lstStyle/>
          <a:p>
            <a:pPr algn="ctr"/>
            <a:r>
              <a:rPr lang="fr-FR" sz="2400" b="1" dirty="0" smtClean="0">
                <a:solidFill>
                  <a:srgbClr val="FF0000"/>
                </a:solidFill>
                <a:latin typeface="Myriad Pro" pitchFamily="34" charset="0"/>
                <a:cs typeface="Times New Roman" pitchFamily="18" charset="0"/>
              </a:rPr>
              <a:t>Conception pédagogique et Outils de création une REAN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504" y="15007"/>
            <a:ext cx="5976664" cy="461665"/>
          </a:xfrm>
          <a:prstGeom prst="rect">
            <a:avLst/>
          </a:prstGeom>
          <a:noFill/>
        </p:spPr>
        <p:txBody>
          <a:bodyPr wrap="square" rtlCol="0">
            <a:spAutoFit/>
          </a:bodyPr>
          <a:lstStyle/>
          <a:p>
            <a:r>
              <a:rPr lang="fr-FR" sz="2400" b="1" u="sng" dirty="0" smtClean="0">
                <a:solidFill>
                  <a:srgbClr val="FF0000"/>
                </a:solidFill>
              </a:rPr>
              <a:t>Développement d’outils d’encadrement :</a:t>
            </a:r>
            <a:endParaRPr lang="fr-FR" sz="2400" b="1" u="sng" dirty="0">
              <a:solidFill>
                <a:srgbClr val="FF0000"/>
              </a:solidFill>
            </a:endParaRPr>
          </a:p>
        </p:txBody>
      </p:sp>
      <p:sp>
        <p:nvSpPr>
          <p:cNvPr id="3" name="ZoneTexte 2"/>
          <p:cNvSpPr txBox="1"/>
          <p:nvPr/>
        </p:nvSpPr>
        <p:spPr>
          <a:xfrm>
            <a:off x="395536" y="476672"/>
            <a:ext cx="8748464" cy="2246769"/>
          </a:xfrm>
          <a:prstGeom prst="rect">
            <a:avLst/>
          </a:prstGeom>
          <a:noFill/>
        </p:spPr>
        <p:txBody>
          <a:bodyPr wrap="square" rtlCol="0">
            <a:spAutoFit/>
          </a:bodyPr>
          <a:lstStyle/>
          <a:p>
            <a:r>
              <a:rPr lang="fr-FR" sz="2000" b="1" dirty="0" smtClean="0"/>
              <a:t>-Développement des  outils, des exercices , des ressources technologiques et techniques</a:t>
            </a:r>
          </a:p>
          <a:p>
            <a:endParaRPr lang="fr-FR" sz="2000" b="1" dirty="0" smtClean="0"/>
          </a:p>
          <a:p>
            <a:pPr>
              <a:buFontTx/>
              <a:buChar char="-"/>
            </a:pPr>
            <a:r>
              <a:rPr lang="fr-FR" sz="2000" b="1" dirty="0" smtClean="0"/>
              <a:t>Développement des activités d’apprentissage, d’évaluation et d’encadrement.</a:t>
            </a:r>
          </a:p>
          <a:p>
            <a:pPr>
              <a:buFontTx/>
              <a:buChar char="-"/>
            </a:pPr>
            <a:endParaRPr lang="fr-FR" sz="2000" b="1" dirty="0" smtClean="0"/>
          </a:p>
          <a:p>
            <a:pPr>
              <a:buFontTx/>
              <a:buChar char="-"/>
            </a:pPr>
            <a:endParaRPr lang="fr-FR" sz="2000" b="1" dirty="0" smtClean="0"/>
          </a:p>
          <a:p>
            <a:r>
              <a:rPr lang="fr-FR" sz="2000" b="1" dirty="0" smtClean="0"/>
              <a:t>- Développement des questionnaires de validation et d’expérimentation. </a:t>
            </a:r>
            <a:endParaRPr lang="fr-FR" sz="2000" b="1" dirty="0"/>
          </a:p>
        </p:txBody>
      </p:sp>
      <p:sp>
        <p:nvSpPr>
          <p:cNvPr id="4" name="ZoneTexte 3"/>
          <p:cNvSpPr txBox="1"/>
          <p:nvPr/>
        </p:nvSpPr>
        <p:spPr>
          <a:xfrm>
            <a:off x="323528" y="3212976"/>
            <a:ext cx="8424936" cy="3785652"/>
          </a:xfrm>
          <a:prstGeom prst="rect">
            <a:avLst/>
          </a:prstGeom>
          <a:noFill/>
        </p:spPr>
        <p:txBody>
          <a:bodyPr wrap="square" rtlCol="0">
            <a:spAutoFit/>
          </a:bodyPr>
          <a:lstStyle/>
          <a:p>
            <a:r>
              <a:rPr lang="fr-FR" sz="2000" b="1" dirty="0" smtClean="0"/>
              <a:t>Au cours de modélisation de la structure du dispositif d’apprentissage, il faut déterminer les différentes stratégies et activités d’apprentissage ainsi que le contenu didactique  selon :</a:t>
            </a:r>
          </a:p>
          <a:p>
            <a:endParaRPr lang="fr-FR" sz="2000" b="1" dirty="0" smtClean="0"/>
          </a:p>
          <a:p>
            <a:pPr>
              <a:buFontTx/>
              <a:buChar char="-"/>
            </a:pPr>
            <a:r>
              <a:rPr lang="fr-FR" sz="2000" b="1" dirty="0" smtClean="0"/>
              <a:t>-  la </a:t>
            </a:r>
            <a:r>
              <a:rPr lang="fr-FR" sz="2000" b="1" dirty="0" smtClean="0">
                <a:solidFill>
                  <a:srgbClr val="00B050"/>
                </a:solidFill>
              </a:rPr>
              <a:t>structure d’apprentissage</a:t>
            </a:r>
            <a:r>
              <a:rPr lang="fr-FR" sz="2000" b="1" dirty="0" smtClean="0"/>
              <a:t>, méthode de représentation graphique des connaissances</a:t>
            </a:r>
          </a:p>
          <a:p>
            <a:endParaRPr lang="fr-FR" sz="2000" b="1" dirty="0" smtClean="0"/>
          </a:p>
          <a:p>
            <a:pPr>
              <a:buFontTx/>
              <a:buChar char="-"/>
            </a:pPr>
            <a:r>
              <a:rPr lang="fr-FR" sz="2000" b="1" dirty="0" smtClean="0"/>
              <a:t>- les </a:t>
            </a:r>
            <a:r>
              <a:rPr lang="fr-FR" sz="2000" b="1" dirty="0" smtClean="0">
                <a:solidFill>
                  <a:srgbClr val="00B050"/>
                </a:solidFill>
              </a:rPr>
              <a:t>unités d’apprentissage </a:t>
            </a:r>
            <a:r>
              <a:rPr lang="fr-FR" sz="2000" b="1" dirty="0" smtClean="0"/>
              <a:t>, les sous compétences du dispositif d’apprentissage</a:t>
            </a:r>
          </a:p>
          <a:p>
            <a:endParaRPr lang="fr-FR" sz="2000" b="1" dirty="0" smtClean="0"/>
          </a:p>
          <a:p>
            <a:pPr>
              <a:buFontTx/>
              <a:buChar char="-"/>
            </a:pPr>
            <a:r>
              <a:rPr lang="fr-FR" sz="2000" b="1" dirty="0" smtClean="0"/>
              <a:t>- finalement les ressources pédagogiques associées à </a:t>
            </a:r>
            <a:r>
              <a:rPr lang="fr-FR" sz="2000" b="1" dirty="0" smtClean="0">
                <a:solidFill>
                  <a:srgbClr val="00B050"/>
                </a:solidFill>
              </a:rPr>
              <a:t>l’objet d’apprentissage</a:t>
            </a:r>
          </a:p>
          <a:p>
            <a:r>
              <a:rPr lang="fr-FR" sz="2000" b="1" dirty="0" smtClean="0"/>
              <a:t> </a:t>
            </a:r>
            <a:endParaRPr lang="fr-FR" sz="20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11560" y="332656"/>
            <a:ext cx="4608512" cy="461665"/>
          </a:xfrm>
          <a:prstGeom prst="rect">
            <a:avLst/>
          </a:prstGeom>
          <a:noFill/>
        </p:spPr>
        <p:txBody>
          <a:bodyPr wrap="square" rtlCol="0">
            <a:spAutoFit/>
          </a:bodyPr>
          <a:lstStyle/>
          <a:p>
            <a:r>
              <a:rPr lang="fr-FR" sz="2400" b="1" u="sng" dirty="0" smtClean="0">
                <a:solidFill>
                  <a:srgbClr val="C00000"/>
                </a:solidFill>
              </a:rPr>
              <a:t>4- Implantation ou Diffusion</a:t>
            </a:r>
            <a:endParaRPr lang="fr-FR" sz="2400" b="1" u="sng" dirty="0">
              <a:solidFill>
                <a:srgbClr val="C00000"/>
              </a:solidFill>
            </a:endParaRPr>
          </a:p>
        </p:txBody>
      </p:sp>
      <p:sp>
        <p:nvSpPr>
          <p:cNvPr id="5" name="ZoneTexte 4"/>
          <p:cNvSpPr txBox="1"/>
          <p:nvPr/>
        </p:nvSpPr>
        <p:spPr>
          <a:xfrm>
            <a:off x="467544" y="764704"/>
            <a:ext cx="8496944" cy="1323439"/>
          </a:xfrm>
          <a:prstGeom prst="rect">
            <a:avLst/>
          </a:prstGeom>
          <a:noFill/>
        </p:spPr>
        <p:txBody>
          <a:bodyPr wrap="square" rtlCol="0">
            <a:spAutoFit/>
          </a:bodyPr>
          <a:lstStyle/>
          <a:p>
            <a:r>
              <a:rPr lang="fr-FR" sz="2000" b="1" dirty="0" smtClean="0"/>
              <a:t> est la phase </a:t>
            </a:r>
            <a:r>
              <a:rPr lang="fr-FR" sz="2000" b="1" dirty="0" smtClean="0">
                <a:solidFill>
                  <a:schemeClr val="accent3">
                    <a:lumMod val="50000"/>
                  </a:schemeClr>
                </a:solidFill>
              </a:rPr>
              <a:t>d’intégration du dispositif dans une plate-forme de formation </a:t>
            </a:r>
            <a:r>
              <a:rPr lang="fr-FR" sz="2000" b="1" dirty="0" smtClean="0"/>
              <a:t>avec des activités collaboratives (wikis, partage de documents…), des activités interactives et des évaluations, des modalités de communication, des ressources pédagogiques.</a:t>
            </a:r>
            <a:endParaRPr lang="fr-FR" sz="2000" dirty="0"/>
          </a:p>
        </p:txBody>
      </p:sp>
      <p:sp>
        <p:nvSpPr>
          <p:cNvPr id="6" name="ZoneTexte 5"/>
          <p:cNvSpPr txBox="1"/>
          <p:nvPr/>
        </p:nvSpPr>
        <p:spPr>
          <a:xfrm>
            <a:off x="467544" y="2492896"/>
            <a:ext cx="8460432" cy="2862322"/>
          </a:xfrm>
          <a:prstGeom prst="rect">
            <a:avLst/>
          </a:prstGeom>
          <a:noFill/>
        </p:spPr>
        <p:txBody>
          <a:bodyPr wrap="square" rtlCol="0">
            <a:spAutoFit/>
          </a:bodyPr>
          <a:lstStyle/>
          <a:p>
            <a:r>
              <a:rPr lang="fr-FR" sz="2000" b="1" dirty="0" smtClean="0"/>
              <a:t>Elle consiste à rendre le système d’apprentissage disponible aux apprenants cibles, </a:t>
            </a:r>
          </a:p>
          <a:p>
            <a:endParaRPr lang="fr-FR" sz="2000" b="1" dirty="0" smtClean="0"/>
          </a:p>
          <a:p>
            <a:r>
              <a:rPr lang="fr-FR" sz="2000" b="1" dirty="0" smtClean="0"/>
              <a:t>** Mise en place d’une infrastructure organisationnelle et technologique.</a:t>
            </a:r>
          </a:p>
          <a:p>
            <a:r>
              <a:rPr lang="fr-FR" sz="2000" b="1" dirty="0" smtClean="0"/>
              <a:t> </a:t>
            </a:r>
          </a:p>
          <a:p>
            <a:r>
              <a:rPr lang="fr-FR" sz="2000" b="1" dirty="0" smtClean="0"/>
              <a:t>** Comprendre une formation aux outils, la rédaction de procédures pour les apprenants.</a:t>
            </a:r>
          </a:p>
          <a:p>
            <a:r>
              <a:rPr lang="fr-FR" sz="2000" b="1" dirty="0" smtClean="0"/>
              <a:t> </a:t>
            </a:r>
          </a:p>
          <a:p>
            <a:r>
              <a:rPr lang="fr-FR" sz="2000" b="1" dirty="0" smtClean="0"/>
              <a:t>** Prévoir le plan de communication et d’accompagnement des apprenants.</a:t>
            </a:r>
            <a:endParaRPr lang="fr-FR" sz="20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unctions"/>
          <p:cNvPicPr>
            <a:picLocks noChangeAspect="1" noChangeArrowheads="1"/>
          </p:cNvPicPr>
          <p:nvPr/>
        </p:nvPicPr>
        <p:blipFill>
          <a:blip r:embed="rId2" cstate="print"/>
          <a:srcRect/>
          <a:stretch>
            <a:fillRect/>
          </a:stretch>
        </p:blipFill>
        <p:spPr bwMode="auto">
          <a:xfrm>
            <a:off x="1979712" y="3383130"/>
            <a:ext cx="4220725" cy="2926190"/>
          </a:xfrm>
          <a:prstGeom prst="rect">
            <a:avLst/>
          </a:prstGeom>
          <a:noFill/>
          <a:ln w="9525">
            <a:noFill/>
            <a:miter lim="800000"/>
            <a:headEnd/>
            <a:tailEnd/>
          </a:ln>
        </p:spPr>
      </p:pic>
      <p:sp>
        <p:nvSpPr>
          <p:cNvPr id="5" name="ZoneTexte 4"/>
          <p:cNvSpPr txBox="1"/>
          <p:nvPr/>
        </p:nvSpPr>
        <p:spPr>
          <a:xfrm>
            <a:off x="5652120" y="404664"/>
            <a:ext cx="3240360" cy="2308324"/>
          </a:xfrm>
          <a:prstGeom prst="rect">
            <a:avLst/>
          </a:prstGeom>
          <a:noFill/>
          <a:ln>
            <a:solidFill>
              <a:schemeClr val="accent6">
                <a:lumMod val="75000"/>
              </a:schemeClr>
            </a:solidFill>
          </a:ln>
        </p:spPr>
        <p:txBody>
          <a:bodyPr wrap="square" rtlCol="0">
            <a:spAutoFit/>
          </a:bodyPr>
          <a:lstStyle/>
          <a:p>
            <a:r>
              <a:rPr lang="fr-FR" b="1" u="sng" dirty="0" smtClean="0">
                <a:solidFill>
                  <a:srgbClr val="FF0000"/>
                </a:solidFill>
              </a:rPr>
              <a:t>Mise à l’essai</a:t>
            </a:r>
          </a:p>
          <a:p>
            <a:r>
              <a:rPr lang="fr-FR" b="1" dirty="0" smtClean="0"/>
              <a:t>** vise essentiellement à vérifier la qualité de l’ensemble  du matériel .</a:t>
            </a:r>
          </a:p>
          <a:p>
            <a:endParaRPr lang="fr-FR" b="1" dirty="0" smtClean="0"/>
          </a:p>
          <a:p>
            <a:r>
              <a:rPr lang="fr-FR" b="1" dirty="0" smtClean="0"/>
              <a:t>** le profil de ces sujets devraient correspondre à celui établi pour la clientèle cible.</a:t>
            </a:r>
            <a:endParaRPr lang="fr-FR" b="1" dirty="0"/>
          </a:p>
        </p:txBody>
      </p:sp>
      <p:sp>
        <p:nvSpPr>
          <p:cNvPr id="2051" name="Rectangle 3"/>
          <p:cNvSpPr>
            <a:spLocks noChangeArrowheads="1"/>
          </p:cNvSpPr>
          <p:nvPr/>
        </p:nvSpPr>
        <p:spPr bwMode="auto">
          <a:xfrm>
            <a:off x="395536" y="400596"/>
            <a:ext cx="3851920" cy="2308324"/>
          </a:xfrm>
          <a:prstGeom prst="rect">
            <a:avLst/>
          </a:prstGeom>
          <a:noFill/>
          <a:ln w="9525">
            <a:solidFill>
              <a:schemeClr val="accent6">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0" fontAlgn="base">
              <a:lnSpc>
                <a:spcPct val="100000"/>
              </a:lnSpc>
              <a:spcBef>
                <a:spcPct val="0"/>
              </a:spcBef>
              <a:spcAft>
                <a:spcPct val="0"/>
              </a:spcAft>
              <a:buClrTx/>
              <a:buSzTx/>
              <a:buFontTx/>
              <a:buNone/>
              <a:tabLst/>
            </a:pPr>
            <a:r>
              <a:rPr lang="fr-FR" b="1" u="sng" dirty="0" smtClean="0">
                <a:solidFill>
                  <a:srgbClr val="FF0000"/>
                </a:solidFill>
              </a:rPr>
              <a:t>réalisation du matériel</a:t>
            </a:r>
          </a:p>
          <a:p>
            <a:pPr lvl="0" algn="justLow" fontAlgn="base">
              <a:spcBef>
                <a:spcPct val="0"/>
              </a:spcBef>
              <a:spcAft>
                <a:spcPct val="0"/>
              </a:spcAft>
            </a:pPr>
            <a:r>
              <a:rPr lang="fr-FR" dirty="0" smtClean="0"/>
              <a:t>** </a:t>
            </a:r>
            <a:r>
              <a:rPr lang="fr-FR" b="1" dirty="0" smtClean="0"/>
              <a:t>il s’agit d’ étudier les composantes du matériel pédagogique avant de le mettre à l’essai .</a:t>
            </a:r>
          </a:p>
          <a:p>
            <a:pPr lvl="0" algn="justLow" fontAlgn="base">
              <a:spcBef>
                <a:spcPct val="0"/>
              </a:spcBef>
              <a:spcAft>
                <a:spcPct val="0"/>
              </a:spcAft>
            </a:pPr>
            <a:endParaRPr lang="fr-FR" b="1" dirty="0" smtClean="0"/>
          </a:p>
          <a:p>
            <a:pPr lvl="0" algn="justLow" fontAlgn="base">
              <a:spcBef>
                <a:spcPct val="0"/>
              </a:spcBef>
              <a:spcAft>
                <a:spcPct val="0"/>
              </a:spcAft>
            </a:pPr>
            <a:r>
              <a:rPr lang="fr-FR" b="1" dirty="0" smtClean="0"/>
              <a:t>** viser à produire une maquette ou un prototype exploratoire , et planifier  la méthode du travail </a:t>
            </a:r>
            <a:r>
              <a:rPr lang="fr-FR" dirty="0" smtClean="0"/>
              <a:t>.</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Flèche courbée vers la droite 7"/>
          <p:cNvSpPr/>
          <p:nvPr/>
        </p:nvSpPr>
        <p:spPr>
          <a:xfrm>
            <a:off x="1187624" y="2780928"/>
            <a:ext cx="432048" cy="79208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  </a:t>
            </a:r>
            <a:endParaRPr lang="fr-FR" dirty="0">
              <a:solidFill>
                <a:schemeClr val="tx1"/>
              </a:solidFill>
            </a:endParaRPr>
          </a:p>
        </p:txBody>
      </p:sp>
      <p:sp>
        <p:nvSpPr>
          <p:cNvPr id="9" name="Flèche courbée vers la gauche 8"/>
          <p:cNvSpPr/>
          <p:nvPr/>
        </p:nvSpPr>
        <p:spPr>
          <a:xfrm>
            <a:off x="6588224" y="2852936"/>
            <a:ext cx="432048" cy="79208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67544" y="0"/>
            <a:ext cx="4464496" cy="461665"/>
          </a:xfrm>
          <a:prstGeom prst="rect">
            <a:avLst/>
          </a:prstGeom>
          <a:noFill/>
        </p:spPr>
        <p:txBody>
          <a:bodyPr wrap="square" rtlCol="0">
            <a:spAutoFit/>
          </a:bodyPr>
          <a:lstStyle/>
          <a:p>
            <a:r>
              <a:rPr lang="fr-FR" sz="2400" b="1" u="sng" dirty="0" smtClean="0">
                <a:solidFill>
                  <a:srgbClr val="FF0000"/>
                </a:solidFill>
              </a:rPr>
              <a:t>5-  Phase d’évaluation</a:t>
            </a:r>
            <a:endParaRPr lang="fr-FR" sz="2400" b="1" u="sng" dirty="0">
              <a:solidFill>
                <a:srgbClr val="FF0000"/>
              </a:solidFill>
            </a:endParaRPr>
          </a:p>
        </p:txBody>
      </p:sp>
      <p:sp>
        <p:nvSpPr>
          <p:cNvPr id="5" name="ZoneTexte 4"/>
          <p:cNvSpPr txBox="1"/>
          <p:nvPr/>
        </p:nvSpPr>
        <p:spPr>
          <a:xfrm>
            <a:off x="251520" y="476672"/>
            <a:ext cx="8892480" cy="3170099"/>
          </a:xfrm>
          <a:prstGeom prst="rect">
            <a:avLst/>
          </a:prstGeom>
          <a:noFill/>
        </p:spPr>
        <p:txBody>
          <a:bodyPr wrap="square" rtlCol="0">
            <a:spAutoFit/>
          </a:bodyPr>
          <a:lstStyle/>
          <a:p>
            <a:r>
              <a:rPr lang="fr-FR" sz="2000" b="1" dirty="0" smtClean="0"/>
              <a:t>Cette phase permet d'évaluer le dispositif pédagogique à différentes phases du processus de design pédagogique et/ou à la fin du processus.</a:t>
            </a:r>
          </a:p>
          <a:p>
            <a:endParaRPr lang="fr-FR" sz="2000" b="1" dirty="0" smtClean="0"/>
          </a:p>
          <a:p>
            <a:r>
              <a:rPr lang="fr-FR" sz="2000" b="1" dirty="0" smtClean="0"/>
              <a:t> la conception pédagogique vise, entre autres, à l'optimisation du rapport résultats attendus / coûts de la formation. </a:t>
            </a:r>
          </a:p>
          <a:p>
            <a:r>
              <a:rPr lang="fr-FR" sz="2000" b="1" dirty="0" smtClean="0"/>
              <a:t>Les facteurs de résultat qui sont les évaluations d'une action de formation, comme les taux de participation,  le transfert des compétences</a:t>
            </a:r>
          </a:p>
          <a:p>
            <a:endParaRPr lang="fr-FR" sz="2000" b="1" dirty="0" smtClean="0"/>
          </a:p>
          <a:p>
            <a:r>
              <a:rPr lang="fr-FR" sz="2000" b="1" dirty="0" smtClean="0"/>
              <a:t>Les facteurs de coût qui sont les coûts de la formation, comme les coûts directs (salaires des formateurs, équipement,…), de participation et de structure .</a:t>
            </a:r>
            <a:endParaRPr lang="fr-FR" sz="2000" b="1" dirty="0"/>
          </a:p>
        </p:txBody>
      </p:sp>
      <p:pic>
        <p:nvPicPr>
          <p:cNvPr id="49154" name="Picture 2" descr="Afficher l'image d'origine"/>
          <p:cNvPicPr>
            <a:picLocks noChangeAspect="1" noChangeArrowheads="1"/>
          </p:cNvPicPr>
          <p:nvPr/>
        </p:nvPicPr>
        <p:blipFill>
          <a:blip r:embed="rId2" cstate="print"/>
          <a:srcRect/>
          <a:stretch>
            <a:fillRect/>
          </a:stretch>
        </p:blipFill>
        <p:spPr bwMode="auto">
          <a:xfrm>
            <a:off x="2915816" y="3933056"/>
            <a:ext cx="3131840" cy="234888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Afficher l'image d'origine"/>
          <p:cNvPicPr>
            <a:picLocks noChangeAspect="1" noChangeArrowheads="1"/>
          </p:cNvPicPr>
          <p:nvPr/>
        </p:nvPicPr>
        <p:blipFill>
          <a:blip r:embed="rId2" cstate="print">
            <a:lum bright="-10000"/>
          </a:blip>
          <a:srcRect/>
          <a:stretch>
            <a:fillRect/>
          </a:stretch>
        </p:blipFill>
        <p:spPr bwMode="auto">
          <a:xfrm>
            <a:off x="539553" y="979224"/>
            <a:ext cx="7632848" cy="5690135"/>
          </a:xfrm>
          <a:prstGeom prst="rect">
            <a:avLst/>
          </a:prstGeom>
          <a:noFill/>
        </p:spPr>
      </p:pic>
      <p:sp>
        <p:nvSpPr>
          <p:cNvPr id="5" name="Rectangle 4"/>
          <p:cNvSpPr/>
          <p:nvPr/>
        </p:nvSpPr>
        <p:spPr>
          <a:xfrm>
            <a:off x="3203848" y="404664"/>
            <a:ext cx="1980479" cy="369332"/>
          </a:xfrm>
          <a:prstGeom prst="rect">
            <a:avLst/>
          </a:prstGeom>
        </p:spPr>
        <p:txBody>
          <a:bodyPr wrap="none">
            <a:spAutoFit/>
          </a:bodyPr>
          <a:lstStyle/>
          <a:p>
            <a:r>
              <a:rPr lang="fr-FR" b="1" u="sng" dirty="0" smtClean="0">
                <a:solidFill>
                  <a:srgbClr val="FF0000"/>
                </a:solidFill>
              </a:rPr>
              <a:t>Phase d’évaluation</a:t>
            </a: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27384"/>
            <a:ext cx="3096344" cy="461665"/>
          </a:xfrm>
          <a:prstGeom prst="rect">
            <a:avLst/>
          </a:prstGeom>
          <a:noFill/>
        </p:spPr>
        <p:txBody>
          <a:bodyPr wrap="square" rtlCol="0">
            <a:spAutoFit/>
          </a:bodyPr>
          <a:lstStyle/>
          <a:p>
            <a:r>
              <a:rPr lang="fr-FR" sz="2400" b="1" u="sng" dirty="0" smtClean="0">
                <a:solidFill>
                  <a:srgbClr val="FF0000"/>
                </a:solidFill>
              </a:rPr>
              <a:t>Critères d’évaluation </a:t>
            </a:r>
            <a:endParaRPr lang="fr-FR" sz="2400" b="1" u="sng" dirty="0">
              <a:solidFill>
                <a:srgbClr val="FF0000"/>
              </a:solidFill>
            </a:endParaRPr>
          </a:p>
        </p:txBody>
      </p:sp>
      <p:sp>
        <p:nvSpPr>
          <p:cNvPr id="5" name="ZoneTexte 4"/>
          <p:cNvSpPr txBox="1"/>
          <p:nvPr/>
        </p:nvSpPr>
        <p:spPr>
          <a:xfrm>
            <a:off x="323528" y="476672"/>
            <a:ext cx="3600400" cy="400110"/>
          </a:xfrm>
          <a:prstGeom prst="rect">
            <a:avLst/>
          </a:prstGeom>
          <a:noFill/>
        </p:spPr>
        <p:txBody>
          <a:bodyPr wrap="square" rtlCol="0">
            <a:spAutoFit/>
          </a:bodyPr>
          <a:lstStyle/>
          <a:p>
            <a:r>
              <a:rPr lang="fr-FR" sz="2000" b="1" dirty="0" smtClean="0">
                <a:solidFill>
                  <a:srgbClr val="7030A0"/>
                </a:solidFill>
              </a:rPr>
              <a:t>1- Les Critères pédagogiques </a:t>
            </a:r>
            <a:endParaRPr lang="fr-FR" sz="2000" b="1" dirty="0">
              <a:solidFill>
                <a:srgbClr val="7030A0"/>
              </a:solidFill>
            </a:endParaRPr>
          </a:p>
        </p:txBody>
      </p:sp>
      <p:graphicFrame>
        <p:nvGraphicFramePr>
          <p:cNvPr id="6" name="Tableau 5"/>
          <p:cNvGraphicFramePr>
            <a:graphicFrameLocks noGrp="1"/>
          </p:cNvGraphicFramePr>
          <p:nvPr/>
        </p:nvGraphicFramePr>
        <p:xfrm>
          <a:off x="179513" y="980728"/>
          <a:ext cx="8712966" cy="5678424"/>
        </p:xfrm>
        <a:graphic>
          <a:graphicData uri="http://schemas.openxmlformats.org/drawingml/2006/table">
            <a:tbl>
              <a:tblPr/>
              <a:tblGrid>
                <a:gridCol w="1623328"/>
                <a:gridCol w="3138217"/>
                <a:gridCol w="637677"/>
                <a:gridCol w="1505178"/>
                <a:gridCol w="441843"/>
                <a:gridCol w="164421"/>
                <a:gridCol w="164421"/>
                <a:gridCol w="164421"/>
                <a:gridCol w="457218"/>
                <a:gridCol w="164421"/>
                <a:gridCol w="251821"/>
              </a:tblGrid>
              <a:tr h="93961">
                <a:tc rowSpan="2">
                  <a:txBody>
                    <a:bodyPr/>
                    <a:lstStyle/>
                    <a:p>
                      <a:pPr algn="ctr">
                        <a:lnSpc>
                          <a:spcPct val="115000"/>
                        </a:lnSpc>
                        <a:spcAft>
                          <a:spcPts val="0"/>
                        </a:spcAft>
                      </a:pPr>
                      <a:r>
                        <a:rPr lang="fr-FR" sz="1200" b="1" i="1">
                          <a:latin typeface="Calibri"/>
                          <a:ea typeface="Calibri"/>
                          <a:cs typeface="Calibri"/>
                        </a:rPr>
                        <a:t>Critères</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rowSpan="2">
                  <a:txBody>
                    <a:bodyPr/>
                    <a:lstStyle/>
                    <a:p>
                      <a:pPr algn="ctr">
                        <a:lnSpc>
                          <a:spcPct val="115000"/>
                        </a:lnSpc>
                        <a:spcAft>
                          <a:spcPts val="0"/>
                        </a:spcAft>
                      </a:pPr>
                      <a:r>
                        <a:rPr lang="fr-FR" sz="1200" b="1" i="1">
                          <a:latin typeface="Calibri"/>
                          <a:ea typeface="Calibri"/>
                          <a:cs typeface="Calibri"/>
                        </a:rPr>
                        <a:t>Description</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rowSpan="2" gridSpan="2">
                  <a:txBody>
                    <a:bodyPr/>
                    <a:lstStyle/>
                    <a:p>
                      <a:pPr algn="ctr">
                        <a:lnSpc>
                          <a:spcPct val="115000"/>
                        </a:lnSpc>
                        <a:spcAft>
                          <a:spcPts val="0"/>
                        </a:spcAft>
                      </a:pPr>
                      <a:r>
                        <a:rPr lang="fr-FR" sz="1200" b="1" i="1">
                          <a:latin typeface="Calibri"/>
                          <a:ea typeface="Calibri"/>
                          <a:cs typeface="Calibri"/>
                        </a:rPr>
                        <a:t>Indicateurs</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rowSpan="2" hMerge="1">
                  <a:txBody>
                    <a:bodyPr/>
                    <a:lstStyle/>
                    <a:p>
                      <a:endParaRPr lang="fr-FR"/>
                    </a:p>
                  </a:txBody>
                  <a:tcPr/>
                </a:tc>
                <a:tc gridSpan="7">
                  <a:txBody>
                    <a:bodyPr/>
                    <a:lstStyle/>
                    <a:p>
                      <a:pPr>
                        <a:lnSpc>
                          <a:spcPct val="115000"/>
                        </a:lnSpc>
                        <a:spcAft>
                          <a:spcPts val="0"/>
                        </a:spcAft>
                      </a:pPr>
                      <a:r>
                        <a:rPr lang="fr-FR" sz="1200" b="1" i="1">
                          <a:latin typeface="Calibri"/>
                          <a:ea typeface="Calibri"/>
                          <a:cs typeface="Calibri"/>
                        </a:rPr>
                        <a:t>Degré de Maitrise</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93961">
                <a:tc vMerge="1">
                  <a:txBody>
                    <a:bodyPr/>
                    <a:lstStyle/>
                    <a:p>
                      <a:endParaRPr lang="fr-FR"/>
                    </a:p>
                  </a:txBody>
                  <a:tcPr/>
                </a:tc>
                <a:tc vMerge="1">
                  <a:txBody>
                    <a:bodyPr/>
                    <a:lstStyle/>
                    <a:p>
                      <a:endParaRPr lang="fr-FR"/>
                    </a:p>
                  </a:txBody>
                  <a:tcPr/>
                </a:tc>
                <a:tc gridSpan="2" vMerge="1">
                  <a:txBody>
                    <a:bodyPr/>
                    <a:lstStyle/>
                    <a:p>
                      <a:endParaRPr lang="fr-FR"/>
                    </a:p>
                  </a:txBody>
                  <a:tcPr/>
                </a:tc>
                <a:tc hMerge="1" vMerge="1">
                  <a:txBody>
                    <a:bodyPr/>
                    <a:lstStyle/>
                    <a:p>
                      <a:endParaRPr lang="fr-FR"/>
                    </a:p>
                  </a:txBody>
                  <a:tcPr/>
                </a:tc>
                <a:tc>
                  <a:txBody>
                    <a:bodyPr/>
                    <a:lstStyle/>
                    <a:p>
                      <a:pPr>
                        <a:lnSpc>
                          <a:spcPct val="115000"/>
                        </a:lnSpc>
                        <a:spcAft>
                          <a:spcPts val="0"/>
                        </a:spcAft>
                      </a:pPr>
                      <a:r>
                        <a:rPr lang="fr-FR" sz="1200" b="1">
                          <a:latin typeface="Calibri"/>
                          <a:ea typeface="Calibri"/>
                          <a:cs typeface="Calibri"/>
                        </a:rPr>
                        <a:t>1</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fr-FR" sz="1200" b="1">
                          <a:latin typeface="Calibri"/>
                          <a:ea typeface="Calibri"/>
                          <a:cs typeface="Calibri"/>
                        </a:rPr>
                        <a:t>2</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3</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4</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9622">
                <a:tc rowSpan="5">
                  <a:txBody>
                    <a:bodyPr/>
                    <a:lstStyle/>
                    <a:p>
                      <a:pPr>
                        <a:lnSpc>
                          <a:spcPct val="115000"/>
                        </a:lnSpc>
                        <a:spcAft>
                          <a:spcPts val="0"/>
                        </a:spcAft>
                      </a:pPr>
                      <a:r>
                        <a:rPr lang="fr-FR" sz="1200" b="1">
                          <a:latin typeface="Calibri"/>
                          <a:ea typeface="Calibri"/>
                          <a:cs typeface="Calibri"/>
                        </a:rPr>
                        <a:t>Conformité avec le curriculum</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nSpc>
                          <a:spcPct val="115000"/>
                        </a:lnSpc>
                        <a:spcAft>
                          <a:spcPts val="0"/>
                        </a:spcAft>
                      </a:pPr>
                      <a:r>
                        <a:rPr lang="fr-FR" sz="1200" b="1">
                          <a:latin typeface="Tahoma"/>
                          <a:ea typeface="Calibri"/>
                          <a:cs typeface="Calibri"/>
                        </a:rPr>
                        <a:t>Etre en conformité avec les programmes scolaires pour l’enseignement</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gridSpan="2">
                  <a:txBody>
                    <a:bodyPr/>
                    <a:lstStyle/>
                    <a:p>
                      <a:pPr>
                        <a:lnSpc>
                          <a:spcPct val="115000"/>
                        </a:lnSpc>
                        <a:spcAft>
                          <a:spcPts val="0"/>
                        </a:spcAft>
                      </a:pPr>
                      <a:r>
                        <a:rPr lang="fr-FR" sz="1200" b="1">
                          <a:latin typeface="Calibri"/>
                          <a:ea typeface="Calibri"/>
                          <a:cs typeface="Calibri"/>
                        </a:rPr>
                        <a:t>Niveau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9622">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Contenu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9622">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Objectifs pédagogiques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5877">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Groupe d’âge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93961">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Arial"/>
                          <a:ea typeface="Times New Roman"/>
                          <a:cs typeface="Calibri"/>
                        </a:rPr>
                        <a:t>Durée</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14389">
                <a:tc rowSpan="4">
                  <a:txBody>
                    <a:bodyPr/>
                    <a:lstStyle/>
                    <a:p>
                      <a:pPr>
                        <a:lnSpc>
                          <a:spcPct val="115000"/>
                        </a:lnSpc>
                        <a:spcAft>
                          <a:spcPts val="0"/>
                        </a:spcAft>
                      </a:pPr>
                      <a:r>
                        <a:rPr lang="fr-FR" sz="1200" b="1">
                          <a:latin typeface="Calibri"/>
                          <a:ea typeface="Calibri"/>
                          <a:cs typeface="Calibri"/>
                        </a:rPr>
                        <a:t>Poids scientifique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fr-FR" sz="1200" b="1">
                          <a:latin typeface="Tahoma"/>
                          <a:ea typeface="Calibri"/>
                          <a:cs typeface="Calibri"/>
                        </a:rPr>
                        <a:t>Exprimer des contenus respectant la plus grande rigueur scientifique</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gridSpan="2">
                  <a:txBody>
                    <a:bodyPr/>
                    <a:lstStyle/>
                    <a:p>
                      <a:pPr>
                        <a:lnSpc>
                          <a:spcPct val="115000"/>
                        </a:lnSpc>
                        <a:spcAft>
                          <a:spcPts val="0"/>
                        </a:spcAft>
                      </a:pPr>
                      <a:r>
                        <a:rPr lang="fr-FR" sz="1200" b="1">
                          <a:latin typeface="Calibri"/>
                          <a:ea typeface="Calibri"/>
                          <a:cs typeface="Calibri"/>
                        </a:rPr>
                        <a:t>Bibliographie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9622">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Actualisation</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93961">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Crédibilité</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961">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Historiques de sources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923">
                <a:tc>
                  <a:txBody>
                    <a:bodyPr/>
                    <a:lstStyle/>
                    <a:p>
                      <a:pPr>
                        <a:lnSpc>
                          <a:spcPct val="115000"/>
                        </a:lnSpc>
                        <a:spcAft>
                          <a:spcPts val="0"/>
                        </a:spcAft>
                      </a:pPr>
                      <a:endParaRPr lang="fr-FR" sz="1200" b="1">
                        <a:latin typeface="Calibri"/>
                        <a:ea typeface="Calibri"/>
                        <a:cs typeface="Calibri"/>
                      </a:endParaRPr>
                    </a:p>
                  </a:txBody>
                  <a:tcPr marL="28821" marR="2882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200" b="1">
                        <a:latin typeface="Tahoma"/>
                        <a:ea typeface="Calibri"/>
                        <a:cs typeface="Calibri"/>
                      </a:endParaRPr>
                    </a:p>
                  </a:txBody>
                  <a:tcPr marL="28821" marR="28821"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gridSpan="2">
                  <a:txBody>
                    <a:bodyPr/>
                    <a:lstStyle/>
                    <a:p>
                      <a:pPr>
                        <a:lnSpc>
                          <a:spcPct val="115000"/>
                        </a:lnSpc>
                        <a:spcAft>
                          <a:spcPts val="0"/>
                        </a:spcAft>
                      </a:pPr>
                      <a:r>
                        <a:rPr lang="fr-FR" sz="1200" b="1">
                          <a:latin typeface="Calibri"/>
                          <a:ea typeface="Calibri"/>
                          <a:cs typeface="Calibri"/>
                        </a:rPr>
                        <a:t>Langue conforme au curriculum</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3">
                  <a:txBody>
                    <a:bodyPr/>
                    <a:lstStyle/>
                    <a:p>
                      <a:pPr>
                        <a:lnSpc>
                          <a:spcPct val="115000"/>
                        </a:lnSpc>
                        <a:spcAft>
                          <a:spcPts val="0"/>
                        </a:spcAft>
                      </a:pPr>
                      <a:r>
                        <a:rPr lang="fr-FR" sz="1200" b="1">
                          <a:latin typeface="Calibri"/>
                          <a:ea typeface="Calibri"/>
                          <a:cs typeface="Calibri"/>
                        </a:rPr>
                        <a:t>Oui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gridSpan="4">
                  <a:txBody>
                    <a:bodyPr/>
                    <a:lstStyle/>
                    <a:p>
                      <a:pPr>
                        <a:lnSpc>
                          <a:spcPct val="115000"/>
                        </a:lnSpc>
                        <a:spcAft>
                          <a:spcPts val="0"/>
                        </a:spcAft>
                      </a:pPr>
                      <a:r>
                        <a:rPr lang="fr-FR" sz="1200" b="1">
                          <a:latin typeface="Calibri"/>
                          <a:ea typeface="Calibri"/>
                          <a:cs typeface="Calibri"/>
                        </a:rPr>
                        <a:t>Non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r>
              <a:tr h="126304">
                <a:tc rowSpan="4">
                  <a:txBody>
                    <a:bodyPr/>
                    <a:lstStyle/>
                    <a:p>
                      <a:pPr>
                        <a:lnSpc>
                          <a:spcPct val="115000"/>
                        </a:lnSpc>
                        <a:spcAft>
                          <a:spcPts val="0"/>
                        </a:spcAft>
                      </a:pPr>
                      <a:r>
                        <a:rPr lang="fr-FR" sz="1200" b="1">
                          <a:latin typeface="Calibri"/>
                          <a:ea typeface="Calibri"/>
                          <a:cs typeface="Calibri"/>
                        </a:rPr>
                        <a:t>Qualité de la langue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fr-FR" sz="1200" b="1">
                          <a:latin typeface="Tahoma"/>
                          <a:ea typeface="Calibri"/>
                          <a:cs typeface="Calibri"/>
                        </a:rPr>
                        <a:t>Respecter la qualité de la langue utilisée dans les audiovisuels et les interfaces, l’aide en ligne et les messages et la rigueur du vocabulaire oral ou écrit utilisé (terminologie, notations, écriture des formules, définitions)</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rowSpan="4">
                  <a:txBody>
                    <a:bodyPr/>
                    <a:lstStyle/>
                    <a:p>
                      <a:pPr>
                        <a:lnSpc>
                          <a:spcPct val="115000"/>
                        </a:lnSpc>
                        <a:spcAft>
                          <a:spcPts val="0"/>
                        </a:spcAft>
                      </a:pPr>
                      <a:r>
                        <a:rPr lang="fr-FR" sz="1200" b="1">
                          <a:latin typeface="Calibri"/>
                          <a:ea typeface="Calibri"/>
                          <a:cs typeface="Calibri"/>
                        </a:rPr>
                        <a:t>Si oui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200" b="1">
                          <a:latin typeface="Calibri"/>
                          <a:ea typeface="Calibri"/>
                          <a:cs typeface="Calibri"/>
                        </a:rPr>
                        <a:t>Grammaire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33794">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nSpc>
                          <a:spcPct val="115000"/>
                        </a:lnSpc>
                        <a:spcAft>
                          <a:spcPts val="0"/>
                        </a:spcAft>
                      </a:pPr>
                      <a:r>
                        <a:rPr lang="fr-FR" sz="1200" b="1">
                          <a:latin typeface="Calibri"/>
                          <a:ea typeface="Calibri"/>
                          <a:cs typeface="Calibri"/>
                        </a:rPr>
                        <a:t>Orthographe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3821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nSpc>
                          <a:spcPct val="115000"/>
                        </a:lnSpc>
                        <a:spcAft>
                          <a:spcPts val="0"/>
                        </a:spcAft>
                      </a:pPr>
                      <a:r>
                        <a:rPr lang="fr-FR" sz="1200" b="1">
                          <a:latin typeface="Calibri"/>
                          <a:ea typeface="Calibri"/>
                          <a:cs typeface="Calibri"/>
                        </a:rPr>
                        <a:t>Vocabulaire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65455">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nSpc>
                          <a:spcPct val="115000"/>
                        </a:lnSpc>
                        <a:spcAft>
                          <a:spcPts val="0"/>
                        </a:spcAft>
                      </a:pPr>
                      <a:r>
                        <a:rPr lang="fr-FR" sz="1200" b="1">
                          <a:latin typeface="Calibri"/>
                          <a:ea typeface="Calibri"/>
                          <a:cs typeface="Calibri"/>
                        </a:rPr>
                        <a:t>Niveau  de langue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9622">
                <a:tc rowSpan="3">
                  <a:txBody>
                    <a:bodyPr/>
                    <a:lstStyle/>
                    <a:p>
                      <a:pPr>
                        <a:lnSpc>
                          <a:spcPct val="115000"/>
                        </a:lnSpc>
                        <a:spcAft>
                          <a:spcPts val="0"/>
                        </a:spcAft>
                      </a:pPr>
                      <a:r>
                        <a:rPr lang="fr-FR" sz="1200" b="1">
                          <a:latin typeface="Calibri"/>
                          <a:ea typeface="Calibri"/>
                          <a:cs typeface="Calibri"/>
                        </a:rPr>
                        <a:t>Intégrabilité dans des situations variées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fr-FR" sz="1200" b="1" dirty="0">
                          <a:latin typeface="Tahoma"/>
                          <a:ea typeface="Calibri"/>
                          <a:cs typeface="Calibri"/>
                        </a:rPr>
                        <a:t>Pouvoir être intégrés aisément dans une démarche pédagogique quotidienne, pour des usages variés et cohérents, depuis des usages en </a:t>
                      </a:r>
                      <a:r>
                        <a:rPr lang="fr-FR" sz="1200" b="1" dirty="0" smtClean="0">
                          <a:latin typeface="Tahoma"/>
                          <a:ea typeface="Calibri"/>
                          <a:cs typeface="Calibri"/>
                        </a:rPr>
                        <a:t>classe</a:t>
                      </a: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gridSpan="2">
                  <a:txBody>
                    <a:bodyPr/>
                    <a:lstStyle/>
                    <a:p>
                      <a:pPr>
                        <a:lnSpc>
                          <a:spcPct val="115000"/>
                        </a:lnSpc>
                        <a:spcAft>
                          <a:spcPts val="0"/>
                        </a:spcAft>
                      </a:pPr>
                      <a:r>
                        <a:rPr lang="fr-FR" sz="1200" b="1">
                          <a:latin typeface="Calibri"/>
                          <a:ea typeface="Calibri"/>
                          <a:cs typeface="Calibri"/>
                        </a:rPr>
                        <a:t>Stratégie pédagogique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9622">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Stades de stratégie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344527">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Titre générique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87923">
                <a:tc rowSpan="3">
                  <a:txBody>
                    <a:bodyPr/>
                    <a:lstStyle/>
                    <a:p>
                      <a:pPr>
                        <a:lnSpc>
                          <a:spcPct val="115000"/>
                        </a:lnSpc>
                        <a:spcAft>
                          <a:spcPts val="0"/>
                        </a:spcAft>
                      </a:pPr>
                      <a:r>
                        <a:rPr lang="fr-FR" sz="1200" b="1" dirty="0">
                          <a:latin typeface="Calibri"/>
                          <a:ea typeface="Calibri"/>
                          <a:cs typeface="Calibri"/>
                        </a:rPr>
                        <a:t>Valeur ajoutée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fr-FR" sz="1200" b="1">
                          <a:latin typeface="Tahoma"/>
                          <a:ea typeface="Calibri"/>
                          <a:cs typeface="Calibri"/>
                        </a:rPr>
                        <a:t>Apporter à l’enseignant une amélioration certaine au regard de supports plus traditionnels</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gridSpan="2">
                  <a:txBody>
                    <a:bodyPr/>
                    <a:lstStyle/>
                    <a:p>
                      <a:pPr>
                        <a:lnSpc>
                          <a:spcPct val="115000"/>
                        </a:lnSpc>
                        <a:spcAft>
                          <a:spcPts val="0"/>
                        </a:spcAft>
                      </a:pPr>
                      <a:r>
                        <a:rPr lang="fr-FR" sz="1200" b="1">
                          <a:latin typeface="Calibri"/>
                          <a:ea typeface="Calibri"/>
                          <a:cs typeface="Calibri"/>
                        </a:rPr>
                        <a:t>Rationnalise le temps d’apprentissage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9622">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Rationnalise les efforts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09622">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dirty="0">
                          <a:latin typeface="Calibri"/>
                          <a:ea typeface="Calibri"/>
                          <a:cs typeface="Calibri"/>
                        </a:rPr>
                        <a:t>Motivation de l’élève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683569" y="620685"/>
          <a:ext cx="8208912" cy="5689847"/>
        </p:xfrm>
        <a:graphic>
          <a:graphicData uri="http://schemas.openxmlformats.org/drawingml/2006/table">
            <a:tbl>
              <a:tblPr/>
              <a:tblGrid>
                <a:gridCol w="1529417"/>
                <a:gridCol w="2956668"/>
                <a:gridCol w="600787"/>
                <a:gridCol w="1418102"/>
                <a:gridCol w="416281"/>
                <a:gridCol w="154909"/>
                <a:gridCol w="154909"/>
                <a:gridCol w="154909"/>
                <a:gridCol w="430768"/>
                <a:gridCol w="154909"/>
                <a:gridCol w="237253"/>
              </a:tblGrid>
              <a:tr h="240785">
                <a:tc rowSpan="2">
                  <a:txBody>
                    <a:bodyPr/>
                    <a:lstStyle/>
                    <a:p>
                      <a:pPr>
                        <a:lnSpc>
                          <a:spcPct val="115000"/>
                        </a:lnSpc>
                        <a:spcAft>
                          <a:spcPts val="0"/>
                        </a:spcAft>
                      </a:pPr>
                      <a:r>
                        <a:rPr lang="fr-FR" sz="1200" b="1" dirty="0">
                          <a:latin typeface="Calibri"/>
                          <a:ea typeface="Calibri"/>
                          <a:cs typeface="Calibri"/>
                        </a:rPr>
                        <a:t>Souplesse de gestion pédagogique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fr-FR" sz="1200" b="1" dirty="0">
                          <a:latin typeface="Tahoma"/>
                          <a:ea typeface="Calibri"/>
                          <a:cs typeface="Calibri"/>
                        </a:rPr>
                        <a:t>Aider l’enseignant dans la mise en œuvre de situations lui permettant de varier ses modes d’intervention ainsi que l’organisation de la séance de cours (travail individuel, à deux, par petit groupe, en groupe classe)</a:t>
                      </a: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gridSpan="2">
                  <a:txBody>
                    <a:bodyPr/>
                    <a:lstStyle/>
                    <a:p>
                      <a:pPr>
                        <a:lnSpc>
                          <a:spcPct val="115000"/>
                        </a:lnSpc>
                        <a:spcAft>
                          <a:spcPts val="0"/>
                        </a:spcAft>
                      </a:pPr>
                      <a:r>
                        <a:rPr lang="fr-FR" sz="1200" b="1">
                          <a:latin typeface="Calibri"/>
                          <a:ea typeface="Calibri"/>
                          <a:cs typeface="Calibri"/>
                        </a:rPr>
                        <a:t>Interactivité variable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187638">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Intervention variable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467465">
                <a:tc rowSpan="4">
                  <a:txBody>
                    <a:bodyPr/>
                    <a:lstStyle/>
                    <a:p>
                      <a:pPr>
                        <a:lnSpc>
                          <a:spcPct val="115000"/>
                        </a:lnSpc>
                        <a:spcAft>
                          <a:spcPts val="0"/>
                        </a:spcAft>
                      </a:pPr>
                      <a:r>
                        <a:rPr lang="fr-FR" sz="1200" b="1">
                          <a:latin typeface="Calibri"/>
                          <a:ea typeface="Calibri"/>
                          <a:cs typeface="Calibri"/>
                        </a:rPr>
                        <a:t>Variété de niveaux</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fr-FR" sz="1200" b="1" dirty="0">
                          <a:latin typeface="Tahoma"/>
                          <a:ea typeface="Calibri"/>
                          <a:cs typeface="Calibri"/>
                        </a:rPr>
                        <a:t>Permettre la gestion de l’hétérogénéité de la classe et le suivi du travail de l’élève ou de l’étudiant.</a:t>
                      </a: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gridSpan="2">
                  <a:txBody>
                    <a:bodyPr/>
                    <a:lstStyle/>
                    <a:p>
                      <a:pPr>
                        <a:lnSpc>
                          <a:spcPct val="115000"/>
                        </a:lnSpc>
                        <a:spcAft>
                          <a:spcPts val="0"/>
                        </a:spcAft>
                      </a:pPr>
                      <a:r>
                        <a:rPr lang="fr-FR" sz="1200" b="1">
                          <a:latin typeface="Calibri"/>
                          <a:ea typeface="Calibri"/>
                          <a:cs typeface="Calibri"/>
                        </a:rPr>
                        <a:t>Echelle de  niveaux de difficulté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40785">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Historique des interactions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467465">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Possibilité d’utilisations simultanées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467465">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dirty="0">
                          <a:latin typeface="Calibri"/>
                          <a:ea typeface="Calibri"/>
                          <a:cs typeface="Calibri"/>
                        </a:rPr>
                        <a:t>Richesse  de formats multimédias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40785">
                <a:tc rowSpan="3">
                  <a:txBody>
                    <a:bodyPr/>
                    <a:lstStyle/>
                    <a:p>
                      <a:pPr>
                        <a:lnSpc>
                          <a:spcPct val="115000"/>
                        </a:lnSpc>
                        <a:spcAft>
                          <a:spcPts val="0"/>
                        </a:spcAft>
                      </a:pPr>
                      <a:r>
                        <a:rPr lang="fr-FR" sz="1200" b="1">
                          <a:latin typeface="Calibri"/>
                          <a:ea typeface="Calibri"/>
                          <a:cs typeface="Calibri"/>
                        </a:rPr>
                        <a:t>Autonomie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fr-FR" sz="1200" b="1">
                          <a:latin typeface="Tahoma"/>
                          <a:ea typeface="Calibri"/>
                          <a:cs typeface="Calibri"/>
                        </a:rPr>
                        <a:t>Favoriser l’activité autonome de l’élève ou de l’étudiant, la recherche d’information et le traitement des données recueillies</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gridSpan="2">
                  <a:txBody>
                    <a:bodyPr/>
                    <a:lstStyle/>
                    <a:p>
                      <a:pPr>
                        <a:lnSpc>
                          <a:spcPct val="115000"/>
                        </a:lnSpc>
                        <a:spcAft>
                          <a:spcPts val="0"/>
                        </a:spcAft>
                      </a:pPr>
                      <a:r>
                        <a:rPr lang="fr-FR" sz="1200" b="1" dirty="0">
                          <a:latin typeface="Calibri"/>
                          <a:ea typeface="Calibri"/>
                          <a:cs typeface="Calibri"/>
                        </a:rPr>
                        <a:t>Complétude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40785">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dirty="0">
                          <a:latin typeface="Calibri"/>
                          <a:ea typeface="Calibri"/>
                          <a:cs typeface="Calibri"/>
                        </a:rPr>
                        <a:t>Indépendance</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465284">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dirty="0">
                          <a:latin typeface="Calibri"/>
                          <a:ea typeface="Calibri"/>
                          <a:cs typeface="Calibri"/>
                        </a:rPr>
                        <a:t>Assistance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40785">
                <a:tc rowSpan="5">
                  <a:txBody>
                    <a:bodyPr/>
                    <a:lstStyle/>
                    <a:p>
                      <a:pPr>
                        <a:lnSpc>
                          <a:spcPct val="115000"/>
                        </a:lnSpc>
                        <a:spcAft>
                          <a:spcPts val="0"/>
                        </a:spcAft>
                      </a:pPr>
                      <a:r>
                        <a:rPr lang="fr-FR" sz="1200" b="1">
                          <a:latin typeface="Calibri"/>
                          <a:ea typeface="Calibri"/>
                          <a:cs typeface="Calibri"/>
                        </a:rPr>
                        <a:t>Analyse critique de l’erreur</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5">
                  <a:txBody>
                    <a:bodyPr/>
                    <a:lstStyle/>
                    <a:p>
                      <a:pPr>
                        <a:lnSpc>
                          <a:spcPct val="115000"/>
                        </a:lnSpc>
                        <a:spcAft>
                          <a:spcPts val="0"/>
                        </a:spcAft>
                      </a:pPr>
                      <a:r>
                        <a:rPr lang="fr-FR" sz="1200" b="1">
                          <a:latin typeface="Tahoma"/>
                          <a:ea typeface="Calibri"/>
                          <a:cs typeface="Calibri"/>
                        </a:rPr>
                        <a:t>Offrir une réelle analyse critique de l’erreur par l’élève et l’enseignant et sa prise en compte par le programme (enregistrement des réponses, positionnement de l’élève et adaptation au niveau de l’utilisateur)</a:t>
                      </a: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BE5F1"/>
                    </a:solidFill>
                  </a:tcPr>
                </a:tc>
                <a:tc gridSpan="2">
                  <a:txBody>
                    <a:bodyPr/>
                    <a:lstStyle/>
                    <a:p>
                      <a:pPr>
                        <a:lnSpc>
                          <a:spcPct val="115000"/>
                        </a:lnSpc>
                        <a:spcAft>
                          <a:spcPts val="0"/>
                        </a:spcAft>
                      </a:pPr>
                      <a:r>
                        <a:rPr lang="fr-FR" sz="1200" b="1" dirty="0">
                          <a:latin typeface="Calibri"/>
                          <a:ea typeface="Calibri"/>
                          <a:cs typeface="Calibri"/>
                        </a:rPr>
                        <a:t>Enregistrement de réponses </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40785">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dirty="0">
                          <a:latin typeface="Calibri"/>
                          <a:ea typeface="Calibri"/>
                          <a:cs typeface="Calibri"/>
                        </a:rPr>
                        <a:t>Rappel d’erreurs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467465">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dirty="0">
                          <a:latin typeface="Calibri"/>
                          <a:ea typeface="Calibri"/>
                          <a:cs typeface="Calibri"/>
                        </a:rPr>
                        <a:t>Renforcement  et consolidation adaptés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40785">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dirty="0">
                          <a:latin typeface="Calibri"/>
                          <a:ea typeface="Calibri"/>
                          <a:cs typeface="Calibri"/>
                        </a:rPr>
                        <a:t>Compteur d’erreurs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40785">
                <a:tc vMerge="1">
                  <a:txBody>
                    <a:bodyPr/>
                    <a:lstStyle/>
                    <a:p>
                      <a:endParaRPr lang="fr-FR"/>
                    </a:p>
                  </a:txBody>
                  <a:tcPr/>
                </a:tc>
                <a:tc vMerge="1">
                  <a:txBody>
                    <a:bodyPr/>
                    <a:lstStyle/>
                    <a:p>
                      <a:endParaRPr lang="fr-FR"/>
                    </a:p>
                  </a:txBody>
                  <a:tcPr/>
                </a:tc>
                <a:tc gridSpan="2">
                  <a:txBody>
                    <a:bodyPr/>
                    <a:lstStyle/>
                    <a:p>
                      <a:pPr>
                        <a:lnSpc>
                          <a:spcPct val="115000"/>
                        </a:lnSpc>
                        <a:spcAft>
                          <a:spcPts val="0"/>
                        </a:spcAft>
                      </a:pPr>
                      <a:r>
                        <a:rPr lang="fr-FR" sz="1200" b="1">
                          <a:latin typeface="Calibri"/>
                          <a:ea typeface="Calibri"/>
                          <a:cs typeface="Calibri"/>
                        </a:rPr>
                        <a:t>Statistiques</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40785">
                <a:tc>
                  <a:txBody>
                    <a:bodyPr/>
                    <a:lstStyle/>
                    <a:p>
                      <a:pPr>
                        <a:lnSpc>
                          <a:spcPct val="115000"/>
                        </a:lnSpc>
                        <a:spcAft>
                          <a:spcPts val="0"/>
                        </a:spcAft>
                      </a:pP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BE5F1"/>
                    </a:solidFill>
                  </a:tcPr>
                </a:tc>
                <a:tc gridSpan="2">
                  <a:txBody>
                    <a:bodyPr/>
                    <a:lstStyle/>
                    <a:p>
                      <a:pPr>
                        <a:lnSpc>
                          <a:spcPct val="115000"/>
                        </a:lnSpc>
                        <a:spcAft>
                          <a:spcPts val="0"/>
                        </a:spcAft>
                      </a:pPr>
                      <a:r>
                        <a:rPr lang="fr-FR" sz="1200" b="1" dirty="0">
                          <a:latin typeface="Calibri"/>
                          <a:ea typeface="Calibri"/>
                          <a:cs typeface="Calibri"/>
                        </a:rPr>
                        <a:t>Classement de l’utilisateur</a:t>
                      </a: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endParaRPr lang="fr-FR" sz="1200" b="1">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ct val="115000"/>
                        </a:lnSpc>
                        <a:spcAft>
                          <a:spcPts val="0"/>
                        </a:spcAft>
                      </a:pPr>
                      <a:endParaRPr lang="fr-FR" sz="1200" b="1" dirty="0">
                        <a:latin typeface="Calibri"/>
                        <a:ea typeface="Calibri"/>
                        <a:cs typeface="Calibri"/>
                      </a:endParaRPr>
                    </a:p>
                  </a:txBody>
                  <a:tcPr marL="28821" marR="28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1520" y="0"/>
            <a:ext cx="4176464" cy="461665"/>
          </a:xfrm>
          <a:prstGeom prst="rect">
            <a:avLst/>
          </a:prstGeom>
          <a:noFill/>
        </p:spPr>
        <p:txBody>
          <a:bodyPr wrap="square" rtlCol="0">
            <a:spAutoFit/>
          </a:bodyPr>
          <a:lstStyle/>
          <a:p>
            <a:r>
              <a:rPr lang="fr-FR" sz="2400" b="1" u="sng" dirty="0" smtClean="0">
                <a:solidFill>
                  <a:srgbClr val="7030A0"/>
                </a:solidFill>
              </a:rPr>
              <a:t>2- Les Critères ergonomiques</a:t>
            </a:r>
            <a:endParaRPr lang="fr-FR" sz="2400" b="1" u="sng" dirty="0">
              <a:solidFill>
                <a:srgbClr val="7030A0"/>
              </a:solidFill>
            </a:endParaRPr>
          </a:p>
        </p:txBody>
      </p:sp>
      <p:graphicFrame>
        <p:nvGraphicFramePr>
          <p:cNvPr id="5" name="Tableau 4"/>
          <p:cNvGraphicFramePr>
            <a:graphicFrameLocks noGrp="1"/>
          </p:cNvGraphicFramePr>
          <p:nvPr/>
        </p:nvGraphicFramePr>
        <p:xfrm>
          <a:off x="323525" y="548680"/>
          <a:ext cx="8568955" cy="6252972"/>
        </p:xfrm>
        <a:graphic>
          <a:graphicData uri="http://schemas.openxmlformats.org/drawingml/2006/table">
            <a:tbl>
              <a:tblPr/>
              <a:tblGrid>
                <a:gridCol w="360043"/>
                <a:gridCol w="4248472"/>
                <a:gridCol w="2270691"/>
                <a:gridCol w="424419"/>
                <a:gridCol w="422436"/>
                <a:gridCol w="421447"/>
                <a:gridCol w="421447"/>
              </a:tblGrid>
              <a:tr h="60609">
                <a:tc rowSpan="2">
                  <a:txBody>
                    <a:bodyPr/>
                    <a:lstStyle/>
                    <a:p>
                      <a:pPr marL="192405" marR="194310" algn="ctr">
                        <a:lnSpc>
                          <a:spcPct val="11500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53390" marR="454025" algn="ctr">
                        <a:lnSpc>
                          <a:spcPts val="1250"/>
                        </a:lnSpc>
                        <a:spcAft>
                          <a:spcPts val="0"/>
                        </a:spcAft>
                      </a:pPr>
                      <a:r>
                        <a:rPr lang="fr-FR" sz="1400" b="1">
                          <a:solidFill>
                            <a:srgbClr val="001F5F"/>
                          </a:solidFill>
                          <a:latin typeface="Times New Roman"/>
                          <a:ea typeface="Times New Roman"/>
                          <a:cs typeface="Times New Roman"/>
                        </a:rPr>
                        <a:t>Critères</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53390" marR="454025" algn="ctr">
                        <a:lnSpc>
                          <a:spcPts val="1250"/>
                        </a:lnSpc>
                        <a:spcAft>
                          <a:spcPts val="0"/>
                        </a:spcAft>
                      </a:pPr>
                      <a:r>
                        <a:rPr lang="fr-FR" sz="1400" b="1">
                          <a:solidFill>
                            <a:srgbClr val="001F5F"/>
                          </a:solidFill>
                          <a:latin typeface="Times New Roman"/>
                          <a:ea typeface="Times New Roman"/>
                          <a:cs typeface="Times New Roman"/>
                        </a:rPr>
                        <a:t>détails</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ts val="1250"/>
                        </a:lnSpc>
                        <a:spcAft>
                          <a:spcPts val="0"/>
                        </a:spcAft>
                      </a:pPr>
                      <a:r>
                        <a:rPr lang="fr-FR" sz="1400" b="1" dirty="0">
                          <a:solidFill>
                            <a:srgbClr val="001F5F"/>
                          </a:solidFill>
                          <a:latin typeface="Times New Roman"/>
                          <a:ea typeface="Times New Roman"/>
                          <a:cs typeface="Times New Roman"/>
                        </a:rPr>
                        <a:t>Degré de maitrise</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r>
              <a:tr h="6060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marR="18415" algn="ctr">
                        <a:lnSpc>
                          <a:spcPts val="1250"/>
                        </a:lnSpc>
                        <a:spcAft>
                          <a:spcPts val="0"/>
                        </a:spcAft>
                      </a:pPr>
                      <a:r>
                        <a:rPr lang="fr-FR" sz="1400" b="1" spc="-5">
                          <a:solidFill>
                            <a:srgbClr val="001F5F"/>
                          </a:solidFill>
                          <a:latin typeface="Times New Roman"/>
                          <a:ea typeface="Times New Roman"/>
                          <a:cs typeface="Times New Roman"/>
                        </a:rPr>
                        <a:t>0</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8415" algn="ctr">
                        <a:lnSpc>
                          <a:spcPts val="1250"/>
                        </a:lnSpc>
                        <a:spcAft>
                          <a:spcPts val="0"/>
                        </a:spcAft>
                      </a:pPr>
                      <a:r>
                        <a:rPr lang="fr-FR" sz="1400" b="1" spc="-5" dirty="0">
                          <a:solidFill>
                            <a:srgbClr val="001F5F"/>
                          </a:solidFill>
                          <a:latin typeface="Times New Roman"/>
                          <a:ea typeface="Times New Roman"/>
                          <a:cs typeface="Times New Roman"/>
                        </a:rPr>
                        <a:t>1</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8415" algn="ctr">
                        <a:lnSpc>
                          <a:spcPts val="1250"/>
                        </a:lnSpc>
                        <a:spcAft>
                          <a:spcPts val="0"/>
                        </a:spcAft>
                      </a:pPr>
                      <a:r>
                        <a:rPr lang="fr-FR" sz="1400" b="1" spc="-5">
                          <a:solidFill>
                            <a:srgbClr val="001F5F"/>
                          </a:solidFill>
                          <a:latin typeface="Times New Roman"/>
                          <a:ea typeface="Times New Roman"/>
                          <a:cs typeface="Times New Roman"/>
                        </a:rPr>
                        <a:t>2</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8415" algn="ctr">
                        <a:lnSpc>
                          <a:spcPts val="1250"/>
                        </a:lnSpc>
                        <a:spcAft>
                          <a:spcPts val="0"/>
                        </a:spcAft>
                      </a:pPr>
                      <a:r>
                        <a:rPr lang="fr-FR" sz="1400" b="1" spc="-5">
                          <a:solidFill>
                            <a:srgbClr val="001F5F"/>
                          </a:solidFill>
                          <a:latin typeface="Times New Roman"/>
                          <a:ea typeface="Times New Roman"/>
                          <a:cs typeface="Times New Roman"/>
                        </a:rPr>
                        <a:t>3</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946">
                <a:tc rowSpan="4">
                  <a:txBody>
                    <a:bodyPr/>
                    <a:lstStyle/>
                    <a:p>
                      <a:pPr marL="192405" marR="194310" algn="ctr">
                        <a:lnSpc>
                          <a:spcPct val="115000"/>
                        </a:lnSpc>
                        <a:spcAft>
                          <a:spcPts val="0"/>
                        </a:spcAft>
                      </a:pPr>
                      <a:endParaRPr lang="fr-FR" sz="1400" b="1">
                        <a:latin typeface="Calibri"/>
                        <a:ea typeface="Times New Roman"/>
                        <a:cs typeface="Times New Roman"/>
                      </a:endParaRPr>
                    </a:p>
                    <a:p>
                      <a:pPr marL="192405" marR="194310" algn="ctr">
                        <a:lnSpc>
                          <a:spcPct val="115000"/>
                        </a:lnSpc>
                        <a:spcAft>
                          <a:spcPts val="0"/>
                        </a:spcAft>
                      </a:pPr>
                      <a:r>
                        <a:rPr lang="en-US" sz="1400" b="1" u="heavy">
                          <a:solidFill>
                            <a:srgbClr val="001F5F"/>
                          </a:solidFill>
                          <a:latin typeface="Arial"/>
                          <a:ea typeface="Times New Roman"/>
                          <a:cs typeface="Times New Roman"/>
                        </a:rPr>
                        <a:t>1</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ts val="550"/>
                        </a:lnSpc>
                        <a:spcBef>
                          <a:spcPts val="10"/>
                        </a:spcBef>
                        <a:spcAft>
                          <a:spcPts val="0"/>
                        </a:spcAft>
                      </a:pPr>
                      <a:endParaRPr lang="fr-FR" sz="1400" b="1" dirty="0">
                        <a:latin typeface="Times New Roman"/>
                        <a:ea typeface="Times New Roman"/>
                        <a:cs typeface="Times New Roman"/>
                      </a:endParaRPr>
                    </a:p>
                    <a:p>
                      <a:pPr marL="66675">
                        <a:lnSpc>
                          <a:spcPct val="115000"/>
                        </a:lnSpc>
                        <a:spcAft>
                          <a:spcPts val="0"/>
                        </a:spcAft>
                      </a:pPr>
                      <a:r>
                        <a:rPr lang="fr-FR" sz="1400" b="1" spc="5" dirty="0">
                          <a:solidFill>
                            <a:srgbClr val="006FC0"/>
                          </a:solidFill>
                          <a:latin typeface="Arial"/>
                          <a:ea typeface="Times New Roman"/>
                          <a:cs typeface="Times New Roman"/>
                        </a:rPr>
                        <a:t>G</a:t>
                      </a:r>
                      <a:r>
                        <a:rPr lang="fr-FR" sz="1400" b="1" spc="-5" dirty="0">
                          <a:solidFill>
                            <a:srgbClr val="006FC0"/>
                          </a:solidFill>
                          <a:latin typeface="Arial"/>
                          <a:ea typeface="Times New Roman"/>
                          <a:cs typeface="Times New Roman"/>
                        </a:rPr>
                        <a:t>U</a:t>
                      </a:r>
                      <a:r>
                        <a:rPr lang="fr-FR" sz="1400" b="1" spc="5" dirty="0">
                          <a:solidFill>
                            <a:srgbClr val="006FC0"/>
                          </a:solidFill>
                          <a:latin typeface="Arial"/>
                          <a:ea typeface="Times New Roman"/>
                          <a:cs typeface="Times New Roman"/>
                        </a:rPr>
                        <a:t>I</a:t>
                      </a:r>
                      <a:r>
                        <a:rPr lang="fr-FR" sz="1400" b="1" spc="-5" dirty="0">
                          <a:solidFill>
                            <a:srgbClr val="006FC0"/>
                          </a:solidFill>
                          <a:latin typeface="Arial"/>
                          <a:ea typeface="Times New Roman"/>
                          <a:cs typeface="Times New Roman"/>
                        </a:rPr>
                        <a:t>D</a:t>
                      </a:r>
                      <a:r>
                        <a:rPr lang="fr-FR" sz="1400" b="1" spc="-15" dirty="0">
                          <a:solidFill>
                            <a:srgbClr val="006FC0"/>
                          </a:solidFill>
                          <a:latin typeface="Arial"/>
                          <a:ea typeface="Times New Roman"/>
                          <a:cs typeface="Times New Roman"/>
                        </a:rPr>
                        <a:t>A</a:t>
                      </a:r>
                      <a:r>
                        <a:rPr lang="fr-FR" sz="1400" b="1" spc="5" dirty="0">
                          <a:solidFill>
                            <a:srgbClr val="006FC0"/>
                          </a:solidFill>
                          <a:latin typeface="Arial"/>
                          <a:ea typeface="Times New Roman"/>
                          <a:cs typeface="Times New Roman"/>
                        </a:rPr>
                        <a:t>G</a:t>
                      </a:r>
                      <a:r>
                        <a:rPr lang="fr-FR" sz="1400" b="1" dirty="0">
                          <a:solidFill>
                            <a:srgbClr val="006FC0"/>
                          </a:solidFill>
                          <a:latin typeface="Arial"/>
                          <a:ea typeface="Times New Roman"/>
                          <a:cs typeface="Times New Roman"/>
                        </a:rPr>
                        <a:t>E</a:t>
                      </a:r>
                      <a:r>
                        <a:rPr lang="fr-FR" sz="1400" b="1" spc="10" dirty="0">
                          <a:solidFill>
                            <a:srgbClr val="006FC0"/>
                          </a:solidFill>
                          <a:latin typeface="Arial"/>
                          <a:ea typeface="Times New Roman"/>
                          <a:cs typeface="Times New Roman"/>
                        </a:rPr>
                        <a:t> </a:t>
                      </a:r>
                      <a:r>
                        <a:rPr lang="fr-FR" sz="1400" b="1" dirty="0" smtClean="0">
                          <a:solidFill>
                            <a:srgbClr val="006FC0"/>
                          </a:solidFill>
                          <a:latin typeface="Arial"/>
                          <a:ea typeface="Times New Roman"/>
                          <a:cs typeface="Times New Roman"/>
                        </a:rPr>
                        <a:t>:</a:t>
                      </a:r>
                      <a:endParaRPr lang="fr-FR" sz="1400" b="1" dirty="0">
                        <a:latin typeface="Calibri"/>
                        <a:ea typeface="Times New Roman"/>
                        <a:cs typeface="Times New Roman"/>
                      </a:endParaRPr>
                    </a:p>
                    <a:p>
                      <a:pPr marL="66675" marR="85725">
                        <a:lnSpc>
                          <a:spcPct val="115000"/>
                        </a:lnSpc>
                        <a:spcBef>
                          <a:spcPts val="10"/>
                        </a:spcBef>
                        <a:spcAft>
                          <a:spcPts val="0"/>
                        </a:spcAft>
                      </a:pPr>
                      <a:r>
                        <a:rPr lang="fr-FR" sz="1400" b="1" spc="-5" dirty="0">
                          <a:latin typeface="Arial"/>
                          <a:ea typeface="Times New Roman"/>
                          <a:cs typeface="Times New Roman"/>
                        </a:rPr>
                        <a:t>L</a:t>
                      </a:r>
                      <a:r>
                        <a:rPr lang="fr-FR" sz="1400" b="1" dirty="0">
                          <a:latin typeface="Arial"/>
                          <a:ea typeface="Times New Roman"/>
                          <a:cs typeface="Times New Roman"/>
                        </a:rPr>
                        <a:t>e </a:t>
                      </a:r>
                      <a:r>
                        <a:rPr lang="fr-FR" sz="1400" b="1" spc="-5" dirty="0">
                          <a:latin typeface="Arial"/>
                          <a:ea typeface="Times New Roman"/>
                          <a:cs typeface="Times New Roman"/>
                        </a:rPr>
                        <a:t>gu</a:t>
                      </a:r>
                      <a:r>
                        <a:rPr lang="fr-FR" sz="1400" b="1" spc="10" dirty="0">
                          <a:latin typeface="Arial"/>
                          <a:ea typeface="Times New Roman"/>
                          <a:cs typeface="Times New Roman"/>
                        </a:rPr>
                        <a:t>i</a:t>
                      </a:r>
                      <a:r>
                        <a:rPr lang="fr-FR" sz="1400" b="1" spc="-5" dirty="0">
                          <a:latin typeface="Arial"/>
                          <a:ea typeface="Times New Roman"/>
                          <a:cs typeface="Times New Roman"/>
                        </a:rPr>
                        <a:t>dag</a:t>
                      </a:r>
                      <a:r>
                        <a:rPr lang="fr-FR" sz="1400" b="1" dirty="0">
                          <a:latin typeface="Arial"/>
                          <a:ea typeface="Times New Roman"/>
                          <a:cs typeface="Times New Roman"/>
                        </a:rPr>
                        <a:t>e </a:t>
                      </a:r>
                      <a:r>
                        <a:rPr lang="fr-FR" sz="1400" b="1" spc="-5" dirty="0">
                          <a:latin typeface="Arial"/>
                          <a:ea typeface="Times New Roman"/>
                          <a:cs typeface="Times New Roman"/>
                        </a:rPr>
                        <a:t>e</a:t>
                      </a:r>
                      <a:r>
                        <a:rPr lang="fr-FR" sz="1400" b="1" spc="-10" dirty="0">
                          <a:latin typeface="Arial"/>
                          <a:ea typeface="Times New Roman"/>
                          <a:cs typeface="Times New Roman"/>
                        </a:rPr>
                        <a:t>s</a:t>
                      </a:r>
                      <a:r>
                        <a:rPr lang="fr-FR" sz="1400" b="1" dirty="0">
                          <a:latin typeface="Arial"/>
                          <a:ea typeface="Times New Roman"/>
                          <a:cs typeface="Times New Roman"/>
                        </a:rPr>
                        <a:t>t</a:t>
                      </a:r>
                      <a:r>
                        <a:rPr lang="fr-FR" sz="1400" b="1" spc="15"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’en</a:t>
                      </a:r>
                      <a:r>
                        <a:rPr lang="fr-FR" sz="1400" b="1" spc="-10" dirty="0">
                          <a:latin typeface="Arial"/>
                          <a:ea typeface="Times New Roman"/>
                          <a:cs typeface="Times New Roman"/>
                        </a:rPr>
                        <a:t>s</a:t>
                      </a:r>
                      <a:r>
                        <a:rPr lang="fr-FR" sz="1400" b="1" spc="-5" dirty="0">
                          <a:latin typeface="Arial"/>
                          <a:ea typeface="Times New Roman"/>
                          <a:cs typeface="Times New Roman"/>
                        </a:rPr>
                        <a:t>e</a:t>
                      </a:r>
                      <a:r>
                        <a:rPr lang="fr-FR" sz="1400" b="1" spc="10" dirty="0">
                          <a:latin typeface="Arial"/>
                          <a:ea typeface="Times New Roman"/>
                          <a:cs typeface="Times New Roman"/>
                        </a:rPr>
                        <a:t>m</a:t>
                      </a:r>
                      <a:r>
                        <a:rPr lang="fr-FR" sz="1400" b="1" spc="-5" dirty="0">
                          <a:latin typeface="Arial"/>
                          <a:ea typeface="Times New Roman"/>
                          <a:cs typeface="Times New Roman"/>
                        </a:rPr>
                        <a:t>b</a:t>
                      </a:r>
                      <a:r>
                        <a:rPr lang="fr-FR" sz="1400" b="1" spc="10" dirty="0">
                          <a:latin typeface="Arial"/>
                          <a:ea typeface="Times New Roman"/>
                          <a:cs typeface="Times New Roman"/>
                        </a:rPr>
                        <a:t>l</a:t>
                      </a:r>
                      <a:r>
                        <a:rPr lang="fr-FR" sz="1400" b="1" dirty="0">
                          <a:latin typeface="Arial"/>
                          <a:ea typeface="Times New Roman"/>
                          <a:cs typeface="Times New Roman"/>
                        </a:rPr>
                        <a:t>e </a:t>
                      </a:r>
                      <a:r>
                        <a:rPr lang="fr-FR" sz="1400" b="1" spc="-5" dirty="0">
                          <a:latin typeface="Arial"/>
                          <a:ea typeface="Times New Roman"/>
                          <a:cs typeface="Times New Roman"/>
                        </a:rPr>
                        <a:t>de</a:t>
                      </a:r>
                      <a:r>
                        <a:rPr lang="fr-FR" sz="1400" b="1" dirty="0">
                          <a:latin typeface="Arial"/>
                          <a:ea typeface="Times New Roman"/>
                          <a:cs typeface="Times New Roman"/>
                        </a:rPr>
                        <a:t>s</a:t>
                      </a:r>
                      <a:r>
                        <a:rPr lang="fr-FR" sz="1400" b="1" spc="-20" dirty="0">
                          <a:latin typeface="Arial"/>
                          <a:ea typeface="Times New Roman"/>
                          <a:cs typeface="Times New Roman"/>
                        </a:rPr>
                        <a:t> </a:t>
                      </a:r>
                      <a:r>
                        <a:rPr lang="fr-FR" sz="1400" b="1" spc="10" dirty="0">
                          <a:latin typeface="Arial"/>
                          <a:ea typeface="Times New Roman"/>
                          <a:cs typeface="Times New Roman"/>
                        </a:rPr>
                        <a:t>m</a:t>
                      </a:r>
                      <a:r>
                        <a:rPr lang="fr-FR" sz="1400" b="1" spc="-5" dirty="0">
                          <a:latin typeface="Arial"/>
                          <a:ea typeface="Times New Roman"/>
                          <a:cs typeface="Times New Roman"/>
                        </a:rPr>
                        <a:t>o</a:t>
                      </a:r>
                      <a:r>
                        <a:rPr lang="fr-FR" sz="1400" b="1" dirty="0">
                          <a:latin typeface="Arial"/>
                          <a:ea typeface="Times New Roman"/>
                          <a:cs typeface="Times New Roman"/>
                        </a:rPr>
                        <a:t>y</a:t>
                      </a:r>
                      <a:r>
                        <a:rPr lang="fr-FR" sz="1400" b="1" spc="-5" dirty="0">
                          <a:latin typeface="Arial"/>
                          <a:ea typeface="Times New Roman"/>
                          <a:cs typeface="Times New Roman"/>
                        </a:rPr>
                        <a:t>en</a:t>
                      </a:r>
                      <a:r>
                        <a:rPr lang="fr-FR" sz="1400" b="1" dirty="0">
                          <a:latin typeface="Arial"/>
                          <a:ea typeface="Times New Roman"/>
                          <a:cs typeface="Times New Roman"/>
                        </a:rPr>
                        <a:t>s</a:t>
                      </a:r>
                      <a:r>
                        <a:rPr lang="fr-FR" sz="1400" b="1" spc="-5" dirty="0">
                          <a:latin typeface="Arial"/>
                          <a:ea typeface="Times New Roman"/>
                          <a:cs typeface="Times New Roman"/>
                        </a:rPr>
                        <a:t> </a:t>
                      </a:r>
                      <a:r>
                        <a:rPr lang="fr-FR" sz="1400" b="1" dirty="0">
                          <a:latin typeface="Arial"/>
                          <a:ea typeface="Times New Roman"/>
                          <a:cs typeface="Times New Roman"/>
                        </a:rPr>
                        <a:t>m</a:t>
                      </a:r>
                      <a:r>
                        <a:rPr lang="fr-FR" sz="1400" b="1" spc="10" dirty="0">
                          <a:latin typeface="Arial"/>
                          <a:ea typeface="Times New Roman"/>
                          <a:cs typeface="Times New Roman"/>
                        </a:rPr>
                        <a:t>i</a:t>
                      </a:r>
                      <a:r>
                        <a:rPr lang="fr-FR" sz="1400" b="1" dirty="0">
                          <a:latin typeface="Arial"/>
                          <a:ea typeface="Times New Roman"/>
                          <a:cs typeface="Times New Roman"/>
                        </a:rPr>
                        <a:t>s</a:t>
                      </a:r>
                      <a:r>
                        <a:rPr lang="fr-FR" sz="1400" b="1" spc="-5" dirty="0">
                          <a:latin typeface="Arial"/>
                          <a:ea typeface="Times New Roman"/>
                          <a:cs typeface="Times New Roman"/>
                        </a:rPr>
                        <a:t> e</a:t>
                      </a:r>
                      <a:r>
                        <a:rPr lang="fr-FR" sz="1400" b="1" dirty="0">
                          <a:latin typeface="Arial"/>
                          <a:ea typeface="Times New Roman"/>
                          <a:cs typeface="Times New Roman"/>
                        </a:rPr>
                        <a:t>n </a:t>
                      </a:r>
                      <a:r>
                        <a:rPr lang="fr-FR" sz="1400" b="1" spc="5" dirty="0">
                          <a:latin typeface="Arial"/>
                          <a:ea typeface="Times New Roman"/>
                          <a:cs typeface="Times New Roman"/>
                        </a:rPr>
                        <a:t>œ</a:t>
                      </a:r>
                      <a:r>
                        <a:rPr lang="fr-FR" sz="1400" b="1" spc="-15" dirty="0">
                          <a:latin typeface="Arial"/>
                          <a:ea typeface="Times New Roman"/>
                          <a:cs typeface="Times New Roman"/>
                        </a:rPr>
                        <a:t>u</a:t>
                      </a:r>
                      <a:r>
                        <a:rPr lang="fr-FR" sz="1400" b="1" spc="10" dirty="0">
                          <a:latin typeface="Arial"/>
                          <a:ea typeface="Times New Roman"/>
                          <a:cs typeface="Times New Roman"/>
                        </a:rPr>
                        <a:t>v</a:t>
                      </a:r>
                      <a:r>
                        <a:rPr lang="fr-FR" sz="1400" b="1" dirty="0">
                          <a:latin typeface="Arial"/>
                          <a:ea typeface="Times New Roman"/>
                          <a:cs typeface="Times New Roman"/>
                        </a:rPr>
                        <a:t>re</a:t>
                      </a:r>
                      <a:r>
                        <a:rPr lang="fr-FR" sz="1400" b="1" spc="-10" dirty="0">
                          <a:latin typeface="Arial"/>
                          <a:ea typeface="Times New Roman"/>
                          <a:cs typeface="Times New Roman"/>
                        </a:rPr>
                        <a:t> </a:t>
                      </a:r>
                      <a:r>
                        <a:rPr lang="fr-FR" sz="1400" b="1" spc="-15" dirty="0">
                          <a:latin typeface="Arial"/>
                          <a:ea typeface="Times New Roman"/>
                          <a:cs typeface="Times New Roman"/>
                        </a:rPr>
                        <a:t>p</a:t>
                      </a:r>
                      <a:r>
                        <a:rPr lang="fr-FR" sz="1400" b="1" spc="-5" dirty="0">
                          <a:latin typeface="Arial"/>
                          <a:ea typeface="Times New Roman"/>
                          <a:cs typeface="Times New Roman"/>
                        </a:rPr>
                        <a:t>ou</a:t>
                      </a:r>
                      <a:r>
                        <a:rPr lang="fr-FR" sz="1400" b="1" dirty="0">
                          <a:latin typeface="Arial"/>
                          <a:ea typeface="Times New Roman"/>
                          <a:cs typeface="Times New Roman"/>
                        </a:rPr>
                        <a:t>r</a:t>
                      </a:r>
                      <a:r>
                        <a:rPr lang="fr-FR" sz="1400" b="1" spc="5"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on</a:t>
                      </a:r>
                      <a:r>
                        <a:rPr lang="fr-FR" sz="1400" b="1" spc="-10" dirty="0">
                          <a:latin typeface="Arial"/>
                          <a:ea typeface="Times New Roman"/>
                          <a:cs typeface="Times New Roman"/>
                        </a:rPr>
                        <a:t>s</a:t>
                      </a:r>
                      <a:r>
                        <a:rPr lang="fr-FR" sz="1400" b="1" spc="-5" dirty="0">
                          <a:latin typeface="Arial"/>
                          <a:ea typeface="Times New Roman"/>
                          <a:cs typeface="Times New Roman"/>
                        </a:rPr>
                        <a:t>e</a:t>
                      </a:r>
                      <a:r>
                        <a:rPr lang="fr-FR" sz="1400" b="1" spc="10" dirty="0">
                          <a:latin typeface="Arial"/>
                          <a:ea typeface="Times New Roman"/>
                          <a:cs typeface="Times New Roman"/>
                        </a:rPr>
                        <a:t>ill</a:t>
                      </a:r>
                      <a:r>
                        <a:rPr lang="fr-FR" sz="1400" b="1" spc="-5" dirty="0">
                          <a:latin typeface="Arial"/>
                          <a:ea typeface="Times New Roman"/>
                          <a:cs typeface="Times New Roman"/>
                        </a:rPr>
                        <a:t>e</a:t>
                      </a:r>
                      <a:r>
                        <a:rPr lang="fr-FR" sz="1400" b="1" spc="-10" dirty="0">
                          <a:latin typeface="Arial"/>
                          <a:ea typeface="Times New Roman"/>
                          <a:cs typeface="Times New Roman"/>
                        </a:rPr>
                        <a:t>r</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5" dirty="0">
                          <a:latin typeface="Arial"/>
                          <a:ea typeface="Times New Roman"/>
                          <a:cs typeface="Times New Roman"/>
                        </a:rPr>
                        <a:t>o</a:t>
                      </a:r>
                      <a:r>
                        <a:rPr lang="fr-FR" sz="1400" b="1" spc="-10" dirty="0">
                          <a:latin typeface="Arial"/>
                          <a:ea typeface="Times New Roman"/>
                          <a:cs typeface="Times New Roman"/>
                        </a:rPr>
                        <a:t>r</a:t>
                      </a:r>
                      <a:r>
                        <a:rPr lang="fr-FR" sz="1400" b="1" spc="10" dirty="0">
                          <a:latin typeface="Arial"/>
                          <a:ea typeface="Times New Roman"/>
                          <a:cs typeface="Times New Roman"/>
                        </a:rPr>
                        <a:t>i</a:t>
                      </a:r>
                      <a:r>
                        <a:rPr lang="fr-FR" sz="1400" b="1" spc="-5" dirty="0">
                          <a:latin typeface="Arial"/>
                          <a:ea typeface="Times New Roman"/>
                          <a:cs typeface="Times New Roman"/>
                        </a:rPr>
                        <a:t>en</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dirty="0">
                          <a:latin typeface="Arial"/>
                          <a:ea typeface="Times New Roman"/>
                          <a:cs typeface="Times New Roman"/>
                        </a:rPr>
                        <a:t>r, </a:t>
                      </a:r>
                      <a:r>
                        <a:rPr lang="fr-FR" sz="1400" b="1" spc="10" dirty="0">
                          <a:latin typeface="Arial"/>
                          <a:ea typeface="Times New Roman"/>
                          <a:cs typeface="Times New Roman"/>
                        </a:rPr>
                        <a:t>i</a:t>
                      </a:r>
                      <a:r>
                        <a:rPr lang="fr-FR" sz="1400" b="1" spc="-15" dirty="0">
                          <a:latin typeface="Arial"/>
                          <a:ea typeface="Times New Roman"/>
                          <a:cs typeface="Times New Roman"/>
                        </a:rPr>
                        <a:t>n</a:t>
                      </a:r>
                      <a:r>
                        <a:rPr lang="fr-FR" sz="1400" b="1" spc="15" dirty="0">
                          <a:latin typeface="Arial"/>
                          <a:ea typeface="Times New Roman"/>
                          <a:cs typeface="Times New Roman"/>
                        </a:rPr>
                        <a:t>f</a:t>
                      </a:r>
                      <a:r>
                        <a:rPr lang="fr-FR" sz="1400" b="1" spc="-5" dirty="0">
                          <a:latin typeface="Arial"/>
                          <a:ea typeface="Times New Roman"/>
                          <a:cs typeface="Times New Roman"/>
                        </a:rPr>
                        <a:t>o</a:t>
                      </a:r>
                      <a:r>
                        <a:rPr lang="fr-FR" sz="1400" b="1" spc="-10" dirty="0">
                          <a:latin typeface="Arial"/>
                          <a:ea typeface="Times New Roman"/>
                          <a:cs typeface="Times New Roman"/>
                        </a:rPr>
                        <a:t>r</a:t>
                      </a:r>
                      <a:r>
                        <a:rPr lang="fr-FR" sz="1400" b="1" spc="10" dirty="0">
                          <a:latin typeface="Arial"/>
                          <a:ea typeface="Times New Roman"/>
                          <a:cs typeface="Times New Roman"/>
                        </a:rPr>
                        <a:t>m</a:t>
                      </a:r>
                      <a:r>
                        <a:rPr lang="fr-FR" sz="1400" b="1" spc="-5" dirty="0">
                          <a:latin typeface="Arial"/>
                          <a:ea typeface="Times New Roman"/>
                          <a:cs typeface="Times New Roman"/>
                        </a:rPr>
                        <a:t>e</a:t>
                      </a:r>
                      <a:r>
                        <a:rPr lang="fr-FR" sz="1400" b="1" spc="-10" dirty="0">
                          <a:latin typeface="Arial"/>
                          <a:ea typeface="Times New Roman"/>
                          <a:cs typeface="Times New Roman"/>
                        </a:rPr>
                        <a:t>r</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5" dirty="0">
                          <a:latin typeface="Arial"/>
                          <a:ea typeface="Times New Roman"/>
                          <a:cs typeface="Times New Roman"/>
                        </a:rPr>
                        <a:t>e</a:t>
                      </a:r>
                      <a:r>
                        <a:rPr lang="fr-FR" sz="1400" b="1" dirty="0">
                          <a:latin typeface="Arial"/>
                          <a:ea typeface="Times New Roman"/>
                          <a:cs typeface="Times New Roman"/>
                        </a:rPr>
                        <a:t>t c</a:t>
                      </a:r>
                      <a:r>
                        <a:rPr lang="fr-FR" sz="1400" b="1" spc="-5" dirty="0">
                          <a:latin typeface="Arial"/>
                          <a:ea typeface="Times New Roman"/>
                          <a:cs typeface="Times New Roman"/>
                        </a:rPr>
                        <a:t>ondu</a:t>
                      </a:r>
                      <a:r>
                        <a:rPr lang="fr-FR" sz="1400" b="1" spc="10" dirty="0">
                          <a:latin typeface="Arial"/>
                          <a:ea typeface="Times New Roman"/>
                          <a:cs typeface="Times New Roman"/>
                        </a:rPr>
                        <a:t>i</a:t>
                      </a:r>
                      <a:r>
                        <a:rPr lang="fr-FR" sz="1400" b="1" dirty="0">
                          <a:latin typeface="Arial"/>
                          <a:ea typeface="Times New Roman"/>
                          <a:cs typeface="Times New Roman"/>
                        </a:rPr>
                        <a:t>re</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’u</a:t>
                      </a:r>
                      <a:r>
                        <a:rPr lang="fr-FR" sz="1400" b="1" spc="-10"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l</a:t>
                      </a:r>
                      <a:r>
                        <a:rPr lang="fr-FR" sz="1400" b="1" spc="10" dirty="0">
                          <a:latin typeface="Arial"/>
                          <a:ea typeface="Times New Roman"/>
                          <a:cs typeface="Times New Roman"/>
                        </a:rPr>
                        <a:t>i</a:t>
                      </a:r>
                      <a:r>
                        <a:rPr lang="fr-FR" sz="1400" b="1" spc="-10" dirty="0">
                          <a:latin typeface="Arial"/>
                          <a:ea typeface="Times New Roman"/>
                          <a:cs typeface="Times New Roman"/>
                        </a:rPr>
                        <a:t>s</a:t>
                      </a:r>
                      <a:r>
                        <a:rPr lang="fr-FR" sz="1400" b="1" spc="-5" dirty="0">
                          <a:latin typeface="Arial"/>
                          <a:ea typeface="Times New Roman"/>
                          <a:cs typeface="Times New Roman"/>
                        </a:rPr>
                        <a:t>a</a:t>
                      </a:r>
                      <a:r>
                        <a:rPr lang="fr-FR" sz="1400" b="1" spc="5" dirty="0">
                          <a:latin typeface="Arial"/>
                          <a:ea typeface="Times New Roman"/>
                          <a:cs typeface="Times New Roman"/>
                        </a:rPr>
                        <a:t>t</a:t>
                      </a:r>
                      <a:r>
                        <a:rPr lang="fr-FR" sz="1400" b="1" spc="-5" dirty="0">
                          <a:latin typeface="Arial"/>
                          <a:ea typeface="Times New Roman"/>
                          <a:cs typeface="Times New Roman"/>
                        </a:rPr>
                        <a:t>eu</a:t>
                      </a:r>
                      <a:r>
                        <a:rPr lang="fr-FR" sz="1400" b="1" dirty="0">
                          <a:latin typeface="Arial"/>
                          <a:ea typeface="Times New Roman"/>
                          <a:cs typeface="Times New Roman"/>
                        </a:rPr>
                        <a:t>r </a:t>
                      </a:r>
                      <a:r>
                        <a:rPr lang="fr-FR" sz="1400" b="1" spc="10" dirty="0">
                          <a:latin typeface="Arial"/>
                          <a:ea typeface="Times New Roman"/>
                          <a:cs typeface="Times New Roman"/>
                        </a:rPr>
                        <a:t>l</a:t>
                      </a:r>
                      <a:r>
                        <a:rPr lang="fr-FR" sz="1400" b="1" spc="-5" dirty="0">
                          <a:latin typeface="Arial"/>
                          <a:ea typeface="Times New Roman"/>
                          <a:cs typeface="Times New Roman"/>
                        </a:rPr>
                        <a:t>o</a:t>
                      </a:r>
                      <a:r>
                        <a:rPr lang="fr-FR" sz="1400" b="1" dirty="0">
                          <a:latin typeface="Arial"/>
                          <a:ea typeface="Times New Roman"/>
                          <a:cs typeface="Times New Roman"/>
                        </a:rPr>
                        <a:t>rs</a:t>
                      </a:r>
                      <a:r>
                        <a:rPr lang="fr-FR" sz="1400" b="1" spc="-5" dirty="0">
                          <a:latin typeface="Arial"/>
                          <a:ea typeface="Times New Roman"/>
                          <a:cs typeface="Times New Roman"/>
                        </a:rPr>
                        <a:t> d</a:t>
                      </a:r>
                      <a:r>
                        <a:rPr lang="fr-FR" sz="1400" b="1" dirty="0">
                          <a:latin typeface="Arial"/>
                          <a:ea typeface="Times New Roman"/>
                          <a:cs typeface="Times New Roman"/>
                        </a:rPr>
                        <a:t>e </a:t>
                      </a:r>
                      <a:r>
                        <a:rPr lang="fr-FR" sz="1400" b="1" spc="-10" dirty="0">
                          <a:latin typeface="Arial"/>
                          <a:ea typeface="Times New Roman"/>
                          <a:cs typeface="Times New Roman"/>
                        </a:rPr>
                        <a:t>s</a:t>
                      </a:r>
                      <a:r>
                        <a:rPr lang="fr-FR" sz="1400" b="1" spc="5" dirty="0">
                          <a:latin typeface="Arial"/>
                          <a:ea typeface="Times New Roman"/>
                          <a:cs typeface="Times New Roman"/>
                        </a:rPr>
                        <a:t>e</a:t>
                      </a:r>
                      <a:r>
                        <a:rPr lang="fr-FR" sz="1400" b="1" dirty="0">
                          <a:latin typeface="Arial"/>
                          <a:ea typeface="Times New Roman"/>
                          <a:cs typeface="Times New Roman"/>
                        </a:rPr>
                        <a:t>s</a:t>
                      </a:r>
                      <a:r>
                        <a:rPr lang="fr-FR" sz="1400" b="1" spc="-5" dirty="0">
                          <a:latin typeface="Arial"/>
                          <a:ea typeface="Times New Roman"/>
                          <a:cs typeface="Times New Roman"/>
                        </a:rPr>
                        <a:t> </a:t>
                      </a:r>
                      <a:r>
                        <a:rPr lang="fr-FR" sz="1400" b="1" spc="10" dirty="0">
                          <a:latin typeface="Arial"/>
                          <a:ea typeface="Times New Roman"/>
                          <a:cs typeface="Times New Roman"/>
                        </a:rPr>
                        <a:t>i</a:t>
                      </a:r>
                      <a:r>
                        <a:rPr lang="fr-FR" sz="1400" b="1" spc="-5" dirty="0">
                          <a:latin typeface="Arial"/>
                          <a:ea typeface="Times New Roman"/>
                          <a:cs typeface="Times New Roman"/>
                        </a:rPr>
                        <a:t>n</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dirty="0">
                          <a:latin typeface="Arial"/>
                          <a:ea typeface="Times New Roman"/>
                          <a:cs typeface="Times New Roman"/>
                        </a:rPr>
                        <a:t>r</a:t>
                      </a:r>
                      <a:r>
                        <a:rPr lang="fr-FR" sz="1400" b="1" spc="-5" dirty="0">
                          <a:latin typeface="Arial"/>
                          <a:ea typeface="Times New Roman"/>
                          <a:cs typeface="Times New Roman"/>
                        </a:rPr>
                        <a:t>a</a:t>
                      </a:r>
                      <a:r>
                        <a:rPr lang="fr-FR" sz="1400" b="1" dirty="0">
                          <a:latin typeface="Arial"/>
                          <a:ea typeface="Times New Roman"/>
                          <a:cs typeface="Times New Roman"/>
                        </a:rPr>
                        <a:t>c</a:t>
                      </a:r>
                      <a:r>
                        <a:rPr lang="fr-FR" sz="1400" b="1" spc="-10"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o</a:t>
                      </a:r>
                      <a:r>
                        <a:rPr lang="fr-FR" sz="1400" b="1" spc="-15" dirty="0">
                          <a:latin typeface="Arial"/>
                          <a:ea typeface="Times New Roman"/>
                          <a:cs typeface="Times New Roman"/>
                        </a:rPr>
                        <a:t>n</a:t>
                      </a:r>
                      <a:r>
                        <a:rPr lang="fr-FR" sz="1400" b="1" dirty="0">
                          <a:latin typeface="Arial"/>
                          <a:ea typeface="Times New Roman"/>
                          <a:cs typeface="Times New Roman"/>
                        </a:rPr>
                        <a:t>s </a:t>
                      </a:r>
                      <a:r>
                        <a:rPr lang="fr-FR" sz="1400" b="1" spc="-15" dirty="0">
                          <a:latin typeface="Arial"/>
                          <a:ea typeface="Times New Roman"/>
                          <a:cs typeface="Times New Roman"/>
                        </a:rPr>
                        <a:t>a</a:t>
                      </a:r>
                      <a:r>
                        <a:rPr lang="fr-FR" sz="1400" b="1" spc="25" dirty="0">
                          <a:latin typeface="Arial"/>
                          <a:ea typeface="Times New Roman"/>
                          <a:cs typeface="Times New Roman"/>
                        </a:rPr>
                        <a:t>v</a:t>
                      </a:r>
                      <a:r>
                        <a:rPr lang="fr-FR" sz="1400" b="1" spc="-5" dirty="0">
                          <a:latin typeface="Arial"/>
                          <a:ea typeface="Times New Roman"/>
                          <a:cs typeface="Times New Roman"/>
                        </a:rPr>
                        <a:t>e</a:t>
                      </a:r>
                      <a:r>
                        <a:rPr lang="fr-FR" sz="1400" b="1" dirty="0">
                          <a:latin typeface="Arial"/>
                          <a:ea typeface="Times New Roman"/>
                          <a:cs typeface="Times New Roman"/>
                        </a:rPr>
                        <a:t>c</a:t>
                      </a:r>
                      <a:r>
                        <a:rPr lang="fr-FR" sz="1400" b="1" spc="-5"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’o</a:t>
                      </a:r>
                      <a:r>
                        <a:rPr lang="fr-FR" sz="1400" b="1" dirty="0">
                          <a:latin typeface="Arial"/>
                          <a:ea typeface="Times New Roman"/>
                          <a:cs typeface="Times New Roman"/>
                        </a:rPr>
                        <a:t>r</a:t>
                      </a:r>
                      <a:r>
                        <a:rPr lang="fr-FR" sz="1400" b="1" spc="-5" dirty="0">
                          <a:latin typeface="Arial"/>
                          <a:ea typeface="Times New Roman"/>
                          <a:cs typeface="Times New Roman"/>
                        </a:rPr>
                        <a:t>d</a:t>
                      </a:r>
                      <a:r>
                        <a:rPr lang="fr-FR" sz="1400" b="1" spc="10" dirty="0">
                          <a:latin typeface="Arial"/>
                          <a:ea typeface="Times New Roman"/>
                          <a:cs typeface="Times New Roman"/>
                        </a:rPr>
                        <a:t>i</a:t>
                      </a:r>
                      <a:r>
                        <a:rPr lang="fr-FR" sz="1400" b="1" spc="-5" dirty="0">
                          <a:latin typeface="Arial"/>
                          <a:ea typeface="Times New Roman"/>
                          <a:cs typeface="Times New Roman"/>
                        </a:rPr>
                        <a:t>na</a:t>
                      </a:r>
                      <a:r>
                        <a:rPr lang="fr-FR" sz="1400" b="1" spc="5" dirty="0">
                          <a:latin typeface="Arial"/>
                          <a:ea typeface="Times New Roman"/>
                          <a:cs typeface="Times New Roman"/>
                        </a:rPr>
                        <a:t>t</a:t>
                      </a:r>
                      <a:r>
                        <a:rPr lang="fr-FR" sz="1400" b="1" spc="-5" dirty="0">
                          <a:latin typeface="Arial"/>
                          <a:ea typeface="Times New Roman"/>
                          <a:cs typeface="Times New Roman"/>
                        </a:rPr>
                        <a:t>eu</a:t>
                      </a:r>
                      <a:r>
                        <a:rPr lang="fr-FR" sz="1400" b="1" dirty="0">
                          <a:latin typeface="Arial"/>
                          <a:ea typeface="Times New Roman"/>
                          <a:cs typeface="Times New Roman"/>
                        </a:rPr>
                        <a:t>r</a:t>
                      </a:r>
                      <a:r>
                        <a:rPr lang="fr-FR" sz="1400" b="1" spc="5" dirty="0">
                          <a:latin typeface="Arial"/>
                          <a:ea typeface="Times New Roman"/>
                          <a:cs typeface="Times New Roman"/>
                        </a:rPr>
                        <a:t> </a:t>
                      </a:r>
                      <a:r>
                        <a:rPr lang="fr-FR" sz="1400" b="1" spc="-10" dirty="0">
                          <a:latin typeface="Arial"/>
                          <a:ea typeface="Times New Roman"/>
                          <a:cs typeface="Times New Roman"/>
                        </a:rPr>
                        <a:t>(</a:t>
                      </a:r>
                      <a:r>
                        <a:rPr lang="fr-FR" sz="1400" b="1" spc="10" dirty="0">
                          <a:latin typeface="Arial"/>
                          <a:ea typeface="Times New Roman"/>
                          <a:cs typeface="Times New Roman"/>
                        </a:rPr>
                        <a:t>m</a:t>
                      </a:r>
                      <a:r>
                        <a:rPr lang="fr-FR" sz="1400" b="1" spc="-5" dirty="0">
                          <a:latin typeface="Arial"/>
                          <a:ea typeface="Times New Roman"/>
                          <a:cs typeface="Times New Roman"/>
                        </a:rPr>
                        <a:t>e</a:t>
                      </a:r>
                      <a:r>
                        <a:rPr lang="fr-FR" sz="1400" b="1" spc="-10" dirty="0">
                          <a:latin typeface="Arial"/>
                          <a:ea typeface="Times New Roman"/>
                          <a:cs typeface="Times New Roman"/>
                        </a:rPr>
                        <a:t>ss</a:t>
                      </a:r>
                      <a:r>
                        <a:rPr lang="fr-FR" sz="1400" b="1" spc="-5" dirty="0">
                          <a:latin typeface="Arial"/>
                          <a:ea typeface="Times New Roman"/>
                          <a:cs typeface="Times New Roman"/>
                        </a:rPr>
                        <a:t>ag</a:t>
                      </a:r>
                      <a:r>
                        <a:rPr lang="fr-FR" sz="1400" b="1" spc="5" dirty="0">
                          <a:latin typeface="Arial"/>
                          <a:ea typeface="Times New Roman"/>
                          <a:cs typeface="Times New Roman"/>
                        </a:rPr>
                        <a:t>e</a:t>
                      </a:r>
                      <a:r>
                        <a:rPr lang="fr-FR" sz="1400" b="1" spc="-10" dirty="0">
                          <a:latin typeface="Arial"/>
                          <a:ea typeface="Times New Roman"/>
                          <a:cs typeface="Times New Roman"/>
                        </a:rPr>
                        <a:t>s</a:t>
                      </a:r>
                      <a:r>
                        <a:rPr lang="fr-FR" sz="1400" b="1" dirty="0">
                          <a:latin typeface="Arial"/>
                          <a:ea typeface="Times New Roman"/>
                          <a:cs typeface="Times New Roman"/>
                        </a:rPr>
                        <a:t>,</a:t>
                      </a:r>
                      <a:r>
                        <a:rPr lang="fr-FR" sz="1400" b="1" spc="5" dirty="0">
                          <a:latin typeface="Arial"/>
                          <a:ea typeface="Times New Roman"/>
                          <a:cs typeface="Times New Roman"/>
                        </a:rPr>
                        <a:t> </a:t>
                      </a:r>
                      <a:r>
                        <a:rPr lang="fr-FR" sz="1400" b="1" spc="-5" dirty="0">
                          <a:latin typeface="Arial"/>
                          <a:ea typeface="Times New Roman"/>
                          <a:cs typeface="Times New Roman"/>
                        </a:rPr>
                        <a:t>a</a:t>
                      </a:r>
                      <a:r>
                        <a:rPr lang="fr-FR" sz="1400" b="1" spc="10" dirty="0">
                          <a:latin typeface="Arial"/>
                          <a:ea typeface="Times New Roman"/>
                          <a:cs typeface="Times New Roman"/>
                        </a:rPr>
                        <a:t>l</a:t>
                      </a:r>
                      <a:r>
                        <a:rPr lang="fr-FR" sz="1400" b="1" spc="-5" dirty="0">
                          <a:latin typeface="Arial"/>
                          <a:ea typeface="Times New Roman"/>
                          <a:cs typeface="Times New Roman"/>
                        </a:rPr>
                        <a:t>a</a:t>
                      </a:r>
                      <a:r>
                        <a:rPr lang="fr-FR" sz="1400" b="1" spc="-10" dirty="0">
                          <a:latin typeface="Arial"/>
                          <a:ea typeface="Times New Roman"/>
                          <a:cs typeface="Times New Roman"/>
                        </a:rPr>
                        <a:t>r</a:t>
                      </a:r>
                      <a:r>
                        <a:rPr lang="fr-FR" sz="1400" b="1" spc="10" dirty="0">
                          <a:latin typeface="Arial"/>
                          <a:ea typeface="Times New Roman"/>
                          <a:cs typeface="Times New Roman"/>
                        </a:rPr>
                        <a:t>m</a:t>
                      </a:r>
                      <a:r>
                        <a:rPr lang="fr-FR" sz="1400" b="1" spc="-5" dirty="0">
                          <a:latin typeface="Arial"/>
                          <a:ea typeface="Times New Roman"/>
                          <a:cs typeface="Times New Roman"/>
                        </a:rPr>
                        <a:t>e</a:t>
                      </a:r>
                      <a:r>
                        <a:rPr lang="fr-FR" sz="1400" b="1" spc="-10" dirty="0">
                          <a:latin typeface="Arial"/>
                          <a:ea typeface="Times New Roman"/>
                          <a:cs typeface="Times New Roman"/>
                        </a:rPr>
                        <a:t>s</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ab</a:t>
                      </a:r>
                      <a:r>
                        <a:rPr lang="fr-FR" sz="1400" b="1" spc="-15" dirty="0">
                          <a:latin typeface="Arial"/>
                          <a:ea typeface="Times New Roman"/>
                          <a:cs typeface="Times New Roman"/>
                        </a:rPr>
                        <a:t>e</a:t>
                      </a:r>
                      <a:r>
                        <a:rPr lang="fr-FR" sz="1400" b="1" spc="10" dirty="0">
                          <a:latin typeface="Arial"/>
                          <a:ea typeface="Times New Roman"/>
                          <a:cs typeface="Times New Roman"/>
                        </a:rPr>
                        <a:t>l</a:t>
                      </a:r>
                      <a:r>
                        <a:rPr lang="fr-FR" sz="1400" b="1" spc="-10" dirty="0">
                          <a:latin typeface="Arial"/>
                          <a:ea typeface="Times New Roman"/>
                          <a:cs typeface="Times New Roman"/>
                        </a:rPr>
                        <a:t>s</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5" dirty="0">
                          <a:latin typeface="Arial"/>
                          <a:ea typeface="Times New Roman"/>
                          <a:cs typeface="Times New Roman"/>
                        </a:rPr>
                        <a:t>e</a:t>
                      </a:r>
                      <a:r>
                        <a:rPr lang="fr-FR" sz="1400" b="1" spc="5" dirty="0">
                          <a:latin typeface="Arial"/>
                          <a:ea typeface="Times New Roman"/>
                          <a:cs typeface="Times New Roman"/>
                        </a:rPr>
                        <a:t>t</a:t>
                      </a:r>
                      <a:r>
                        <a:rPr lang="fr-FR" sz="1400" b="1" dirty="0">
                          <a:latin typeface="Arial"/>
                          <a:ea typeface="Times New Roman"/>
                          <a:cs typeface="Times New Roman"/>
                        </a:rPr>
                        <a:t>c</a:t>
                      </a:r>
                      <a:r>
                        <a:rPr lang="fr-FR" sz="1400" b="1" spc="-10" dirty="0" smtClean="0">
                          <a:latin typeface="Arial"/>
                          <a:ea typeface="Times New Roman"/>
                          <a:cs typeface="Times New Roman"/>
                        </a:rPr>
                        <a:t>.</a:t>
                      </a:r>
                      <a:r>
                        <a:rPr lang="fr-FR" sz="1400" b="1" dirty="0" smtClean="0">
                          <a:latin typeface="Arial"/>
                          <a:ea typeface="Times New Roman"/>
                          <a:cs typeface="Times New Roman"/>
                        </a:rPr>
                        <a:t>).</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70"/>
                        </a:spcBef>
                        <a:spcAft>
                          <a:spcPts val="0"/>
                        </a:spcAft>
                      </a:pPr>
                      <a:r>
                        <a:rPr lang="fr-FR" sz="1400" b="1" u="sng" spc="-5">
                          <a:solidFill>
                            <a:srgbClr val="30849B"/>
                          </a:solidFill>
                          <a:latin typeface="Arial"/>
                          <a:ea typeface="Times New Roman"/>
                          <a:cs typeface="Times New Roman"/>
                        </a:rPr>
                        <a:t>Incitation</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361315" algn="ctr">
                        <a:lnSpc>
                          <a:spcPts val="580"/>
                        </a:lnSpc>
                        <a:spcAft>
                          <a:spcPts val="0"/>
                        </a:spcAft>
                      </a:pP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361315" algn="ctr">
                        <a:lnSpc>
                          <a:spcPts val="58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361315" algn="ctr">
                        <a:lnSpc>
                          <a:spcPts val="580"/>
                        </a:lnSpc>
                        <a:spcAft>
                          <a:spcPts val="0"/>
                        </a:spcAft>
                      </a:pP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361315" algn="ctr">
                        <a:lnSpc>
                          <a:spcPts val="58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562">
                <a:tc vMerge="1">
                  <a:txBody>
                    <a:bodyPr/>
                    <a:lstStyle/>
                    <a:p>
                      <a:endParaRPr lang="fr-FR"/>
                    </a:p>
                  </a:txBody>
                  <a:tcPr/>
                </a:tc>
                <a:tc vMerge="1">
                  <a:txBody>
                    <a:bodyPr/>
                    <a:lstStyle/>
                    <a:p>
                      <a:endParaRPr lang="fr-FR"/>
                    </a:p>
                  </a:txBody>
                  <a:tcPr/>
                </a:tc>
                <a:tc>
                  <a:txBody>
                    <a:bodyPr/>
                    <a:lstStyle/>
                    <a:p>
                      <a:pPr algn="ctr">
                        <a:lnSpc>
                          <a:spcPct val="115000"/>
                        </a:lnSpc>
                        <a:spcBef>
                          <a:spcPts val="270"/>
                        </a:spcBef>
                        <a:spcAft>
                          <a:spcPts val="0"/>
                        </a:spcAft>
                      </a:pPr>
                      <a:r>
                        <a:rPr lang="fr-FR" sz="1400" b="1" u="sng" spc="-5" dirty="0">
                          <a:solidFill>
                            <a:srgbClr val="30849B"/>
                          </a:solidFill>
                          <a:latin typeface="Arial"/>
                          <a:ea typeface="Times New Roman"/>
                          <a:cs typeface="Times New Roman"/>
                        </a:rPr>
                        <a:t>Groupement/ Distinction par le </a:t>
                      </a:r>
                      <a:r>
                        <a:rPr lang="fr-FR" sz="1400" b="1" u="sng" spc="-5" dirty="0" smtClean="0">
                          <a:solidFill>
                            <a:srgbClr val="30849B"/>
                          </a:solidFill>
                          <a:latin typeface="Arial"/>
                          <a:ea typeface="Times New Roman"/>
                          <a:cs typeface="Times New Roman"/>
                        </a:rPr>
                        <a:t>format</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86360" algn="ctr">
                        <a:lnSpc>
                          <a:spcPct val="98000"/>
                        </a:lnSpc>
                        <a:spcBef>
                          <a:spcPts val="5"/>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86360" algn="ctr">
                        <a:lnSpc>
                          <a:spcPct val="98000"/>
                        </a:lnSpc>
                        <a:spcBef>
                          <a:spcPts val="5"/>
                        </a:spcBef>
                        <a:spcAft>
                          <a:spcPts val="0"/>
                        </a:spcAft>
                      </a:pPr>
                      <a:endParaRPr lang="fr-FR" sz="1400" b="1" dirty="0">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86360" algn="ctr">
                        <a:lnSpc>
                          <a:spcPct val="98000"/>
                        </a:lnSpc>
                        <a:spcBef>
                          <a:spcPts val="5"/>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86360" algn="ctr">
                        <a:lnSpc>
                          <a:spcPct val="98000"/>
                        </a:lnSpc>
                        <a:spcBef>
                          <a:spcPts val="5"/>
                        </a:spcBef>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928">
                <a:tc vMerge="1">
                  <a:txBody>
                    <a:bodyPr/>
                    <a:lstStyle/>
                    <a:p>
                      <a:endParaRPr lang="fr-FR"/>
                    </a:p>
                  </a:txBody>
                  <a:tcPr/>
                </a:tc>
                <a:tc vMerge="1">
                  <a:txBody>
                    <a:bodyPr/>
                    <a:lstStyle/>
                    <a:p>
                      <a:endParaRPr lang="fr-FR"/>
                    </a:p>
                  </a:txBody>
                  <a:tcPr/>
                </a:tc>
                <a:tc>
                  <a:txBody>
                    <a:bodyPr/>
                    <a:lstStyle/>
                    <a:p>
                      <a:pPr algn="ctr">
                        <a:lnSpc>
                          <a:spcPct val="115000"/>
                        </a:lnSpc>
                        <a:spcBef>
                          <a:spcPts val="270"/>
                        </a:spcBef>
                        <a:spcAft>
                          <a:spcPts val="0"/>
                        </a:spcAft>
                      </a:pPr>
                      <a:endParaRPr lang="fr-FR" sz="1400" b="1">
                        <a:latin typeface="Calibri"/>
                        <a:ea typeface="Times New Roman"/>
                        <a:cs typeface="Times New Roman"/>
                      </a:endParaRPr>
                    </a:p>
                    <a:p>
                      <a:pPr marL="19050" algn="ctr">
                        <a:lnSpc>
                          <a:spcPct val="115000"/>
                        </a:lnSpc>
                        <a:spcBef>
                          <a:spcPts val="270"/>
                        </a:spcBef>
                        <a:spcAft>
                          <a:spcPts val="0"/>
                        </a:spcAft>
                      </a:pPr>
                      <a:r>
                        <a:rPr lang="fr-FR" sz="1400" b="1" u="sng" spc="-5">
                          <a:solidFill>
                            <a:srgbClr val="30849B"/>
                          </a:solidFill>
                          <a:latin typeface="Arial"/>
                          <a:ea typeface="Times New Roman"/>
                          <a:cs typeface="Times New Roman"/>
                        </a:rPr>
                        <a:t>Feedback Immédiat.</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28905"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28905"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28905"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28905" algn="ctr">
                        <a:lnSpc>
                          <a:spcPct val="11500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3525">
                <a:tc vMerge="1">
                  <a:txBody>
                    <a:bodyPr/>
                    <a:lstStyle/>
                    <a:p>
                      <a:endParaRPr lang="fr-FR"/>
                    </a:p>
                  </a:txBody>
                  <a:tcPr/>
                </a:tc>
                <a:tc vMerge="1">
                  <a:txBody>
                    <a:bodyPr/>
                    <a:lstStyle/>
                    <a:p>
                      <a:endParaRPr lang="fr-FR"/>
                    </a:p>
                  </a:txBody>
                  <a:tcPr/>
                </a:tc>
                <a:tc>
                  <a:txBody>
                    <a:bodyPr/>
                    <a:lstStyle/>
                    <a:p>
                      <a:pPr algn="ctr">
                        <a:lnSpc>
                          <a:spcPct val="115000"/>
                        </a:lnSpc>
                        <a:spcBef>
                          <a:spcPts val="270"/>
                        </a:spcBef>
                        <a:spcAft>
                          <a:spcPts val="0"/>
                        </a:spcAft>
                      </a:pPr>
                      <a:r>
                        <a:rPr lang="fr-FR" sz="1400" b="1" u="sng" spc="-5">
                          <a:solidFill>
                            <a:srgbClr val="30849B"/>
                          </a:solidFill>
                          <a:latin typeface="Arial"/>
                          <a:ea typeface="Times New Roman"/>
                          <a:cs typeface="Times New Roman"/>
                        </a:rPr>
                        <a:t>Lisibilité.</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ct val="115000"/>
                        </a:lnSpc>
                        <a:spcBef>
                          <a:spcPts val="1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ct val="115000"/>
                        </a:lnSpc>
                        <a:spcBef>
                          <a:spcPts val="1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ct val="115000"/>
                        </a:lnSpc>
                        <a:spcBef>
                          <a:spcPts val="1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ct val="115000"/>
                        </a:lnSpc>
                        <a:spcBef>
                          <a:spcPts val="10"/>
                        </a:spcBef>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464">
                <a:tc rowSpan="2">
                  <a:txBody>
                    <a:bodyPr/>
                    <a:lstStyle/>
                    <a:p>
                      <a:pPr marL="192405" marR="194310" algn="ctr">
                        <a:lnSpc>
                          <a:spcPct val="115000"/>
                        </a:lnSpc>
                        <a:spcAft>
                          <a:spcPts val="0"/>
                        </a:spcAft>
                      </a:pPr>
                      <a:endParaRPr lang="fr-FR" sz="1400" b="1" dirty="0">
                        <a:latin typeface="Calibri"/>
                        <a:ea typeface="Times New Roman"/>
                        <a:cs typeface="Times New Roman"/>
                      </a:endParaRPr>
                    </a:p>
                    <a:p>
                      <a:pPr marL="192405" marR="194310" algn="ctr">
                        <a:lnSpc>
                          <a:spcPct val="115000"/>
                        </a:lnSpc>
                        <a:spcAft>
                          <a:spcPts val="0"/>
                        </a:spcAft>
                      </a:pPr>
                      <a:r>
                        <a:rPr lang="en-US" sz="1400" b="1" u="heavy" dirty="0">
                          <a:solidFill>
                            <a:srgbClr val="001F5F"/>
                          </a:solidFill>
                          <a:latin typeface="Arial"/>
                          <a:ea typeface="Times New Roman"/>
                          <a:cs typeface="Times New Roman"/>
                        </a:rPr>
                        <a:t>2</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ts val="500"/>
                        </a:lnSpc>
                        <a:spcBef>
                          <a:spcPts val="45"/>
                        </a:spcBef>
                        <a:spcAft>
                          <a:spcPts val="0"/>
                        </a:spcAft>
                      </a:pPr>
                      <a:endParaRPr lang="fr-FR" sz="1400" b="1" dirty="0">
                        <a:latin typeface="Times New Roman"/>
                        <a:ea typeface="Times New Roman"/>
                        <a:cs typeface="Times New Roman"/>
                      </a:endParaRPr>
                    </a:p>
                    <a:p>
                      <a:pPr marL="66675">
                        <a:lnSpc>
                          <a:spcPct val="115000"/>
                        </a:lnSpc>
                        <a:spcAft>
                          <a:spcPts val="0"/>
                        </a:spcAft>
                      </a:pPr>
                      <a:r>
                        <a:rPr lang="fr-FR" sz="1400" b="1" spc="-5" dirty="0">
                          <a:solidFill>
                            <a:srgbClr val="006FC0"/>
                          </a:solidFill>
                          <a:latin typeface="Arial"/>
                          <a:ea typeface="Times New Roman"/>
                          <a:cs typeface="Times New Roman"/>
                        </a:rPr>
                        <a:t>CH</a:t>
                      </a:r>
                      <a:r>
                        <a:rPr lang="fr-FR" sz="1400" b="1" spc="-15" dirty="0">
                          <a:solidFill>
                            <a:srgbClr val="006FC0"/>
                          </a:solidFill>
                          <a:latin typeface="Arial"/>
                          <a:ea typeface="Times New Roman"/>
                          <a:cs typeface="Times New Roman"/>
                        </a:rPr>
                        <a:t>A</a:t>
                      </a:r>
                      <a:r>
                        <a:rPr lang="fr-FR" sz="1400" b="1" spc="-5" dirty="0">
                          <a:solidFill>
                            <a:srgbClr val="006FC0"/>
                          </a:solidFill>
                          <a:latin typeface="Arial"/>
                          <a:ea typeface="Times New Roman"/>
                          <a:cs typeface="Times New Roman"/>
                        </a:rPr>
                        <a:t>R</a:t>
                      </a:r>
                      <a:r>
                        <a:rPr lang="fr-FR" sz="1400" b="1" spc="5" dirty="0">
                          <a:solidFill>
                            <a:srgbClr val="006FC0"/>
                          </a:solidFill>
                          <a:latin typeface="Arial"/>
                          <a:ea typeface="Times New Roman"/>
                          <a:cs typeface="Times New Roman"/>
                        </a:rPr>
                        <a:t>G</a:t>
                      </a:r>
                      <a:r>
                        <a:rPr lang="fr-FR" sz="1400" b="1" dirty="0">
                          <a:solidFill>
                            <a:srgbClr val="006FC0"/>
                          </a:solidFill>
                          <a:latin typeface="Arial"/>
                          <a:ea typeface="Times New Roman"/>
                          <a:cs typeface="Times New Roman"/>
                        </a:rPr>
                        <a:t>E</a:t>
                      </a:r>
                      <a:r>
                        <a:rPr lang="fr-FR" sz="1400" b="1" spc="5" dirty="0">
                          <a:solidFill>
                            <a:srgbClr val="006FC0"/>
                          </a:solidFill>
                          <a:latin typeface="Arial"/>
                          <a:ea typeface="Times New Roman"/>
                          <a:cs typeface="Times New Roman"/>
                        </a:rPr>
                        <a:t> </a:t>
                      </a:r>
                      <a:r>
                        <a:rPr lang="fr-FR" sz="1400" b="1" spc="-5" dirty="0">
                          <a:solidFill>
                            <a:srgbClr val="006FC0"/>
                          </a:solidFill>
                          <a:latin typeface="Arial"/>
                          <a:ea typeface="Times New Roman"/>
                          <a:cs typeface="Times New Roman"/>
                        </a:rPr>
                        <a:t>D</a:t>
                      </a:r>
                      <a:r>
                        <a:rPr lang="fr-FR" sz="1400" b="1" dirty="0">
                          <a:solidFill>
                            <a:srgbClr val="006FC0"/>
                          </a:solidFill>
                          <a:latin typeface="Arial"/>
                          <a:ea typeface="Times New Roman"/>
                          <a:cs typeface="Times New Roman"/>
                        </a:rPr>
                        <a:t>E</a:t>
                      </a:r>
                      <a:r>
                        <a:rPr lang="fr-FR" sz="1400" b="1" spc="-5" dirty="0">
                          <a:solidFill>
                            <a:srgbClr val="006FC0"/>
                          </a:solidFill>
                          <a:latin typeface="Arial"/>
                          <a:ea typeface="Times New Roman"/>
                          <a:cs typeface="Times New Roman"/>
                        </a:rPr>
                        <a:t> </a:t>
                      </a:r>
                      <a:r>
                        <a:rPr lang="fr-FR" sz="1400" b="1" spc="15" dirty="0">
                          <a:solidFill>
                            <a:srgbClr val="006FC0"/>
                          </a:solidFill>
                          <a:latin typeface="Arial"/>
                          <a:ea typeface="Times New Roman"/>
                          <a:cs typeface="Times New Roman"/>
                        </a:rPr>
                        <a:t>T</a:t>
                      </a:r>
                      <a:r>
                        <a:rPr lang="fr-FR" sz="1400" b="1" spc="-5" dirty="0">
                          <a:solidFill>
                            <a:srgbClr val="006FC0"/>
                          </a:solidFill>
                          <a:latin typeface="Arial"/>
                          <a:ea typeface="Times New Roman"/>
                          <a:cs typeface="Times New Roman"/>
                        </a:rPr>
                        <a:t>R</a:t>
                      </a:r>
                      <a:r>
                        <a:rPr lang="fr-FR" sz="1400" b="1" spc="-15" dirty="0">
                          <a:solidFill>
                            <a:srgbClr val="006FC0"/>
                          </a:solidFill>
                          <a:latin typeface="Arial"/>
                          <a:ea typeface="Times New Roman"/>
                          <a:cs typeface="Times New Roman"/>
                        </a:rPr>
                        <a:t>A</a:t>
                      </a:r>
                      <a:r>
                        <a:rPr lang="fr-FR" sz="1400" b="1" dirty="0">
                          <a:solidFill>
                            <a:srgbClr val="006FC0"/>
                          </a:solidFill>
                          <a:latin typeface="Arial"/>
                          <a:ea typeface="Times New Roman"/>
                          <a:cs typeface="Times New Roman"/>
                        </a:rPr>
                        <a:t>V</a:t>
                      </a:r>
                      <a:r>
                        <a:rPr lang="fr-FR" sz="1400" b="1" spc="-15" dirty="0">
                          <a:solidFill>
                            <a:srgbClr val="006FC0"/>
                          </a:solidFill>
                          <a:latin typeface="Arial"/>
                          <a:ea typeface="Times New Roman"/>
                          <a:cs typeface="Times New Roman"/>
                        </a:rPr>
                        <a:t>A</a:t>
                      </a:r>
                      <a:r>
                        <a:rPr lang="fr-FR" sz="1400" b="1" spc="5" dirty="0">
                          <a:solidFill>
                            <a:srgbClr val="006FC0"/>
                          </a:solidFill>
                          <a:latin typeface="Arial"/>
                          <a:ea typeface="Times New Roman"/>
                          <a:cs typeface="Times New Roman"/>
                        </a:rPr>
                        <a:t>I</a:t>
                      </a:r>
                      <a:r>
                        <a:rPr lang="fr-FR" sz="1400" b="1" dirty="0">
                          <a:solidFill>
                            <a:srgbClr val="006FC0"/>
                          </a:solidFill>
                          <a:latin typeface="Arial"/>
                          <a:ea typeface="Times New Roman"/>
                          <a:cs typeface="Times New Roman"/>
                        </a:rPr>
                        <a:t>L</a:t>
                      </a:r>
                      <a:r>
                        <a:rPr lang="fr-FR" sz="1400" b="1" spc="15" dirty="0">
                          <a:solidFill>
                            <a:srgbClr val="006FC0"/>
                          </a:solidFill>
                          <a:latin typeface="Arial"/>
                          <a:ea typeface="Times New Roman"/>
                          <a:cs typeface="Times New Roman"/>
                        </a:rPr>
                        <a:t> </a:t>
                      </a:r>
                      <a:r>
                        <a:rPr lang="fr-FR" sz="1400" b="1" dirty="0" smtClean="0">
                          <a:solidFill>
                            <a:srgbClr val="006FC0"/>
                          </a:solidFill>
                          <a:latin typeface="Arial"/>
                          <a:ea typeface="Times New Roman"/>
                          <a:cs typeface="Times New Roman"/>
                        </a:rPr>
                        <a:t>:</a:t>
                      </a:r>
                      <a:endParaRPr lang="fr-FR" sz="1400" b="1" dirty="0">
                        <a:latin typeface="Calibri"/>
                        <a:ea typeface="Times New Roman"/>
                        <a:cs typeface="Times New Roman"/>
                      </a:endParaRPr>
                    </a:p>
                    <a:p>
                      <a:pPr marL="66675">
                        <a:lnSpc>
                          <a:spcPct val="115000"/>
                        </a:lnSpc>
                        <a:spcBef>
                          <a:spcPts val="10"/>
                        </a:spcBef>
                        <a:spcAft>
                          <a:spcPts val="0"/>
                        </a:spcAft>
                      </a:pPr>
                      <a:r>
                        <a:rPr lang="fr-FR" sz="1400" b="1" spc="-5" dirty="0">
                          <a:latin typeface="Arial"/>
                          <a:ea typeface="Times New Roman"/>
                          <a:cs typeface="Times New Roman"/>
                        </a:rPr>
                        <a:t>L</a:t>
                      </a:r>
                      <a:r>
                        <a:rPr lang="fr-FR" sz="1400" b="1" dirty="0">
                          <a:latin typeface="Arial"/>
                          <a:ea typeface="Times New Roman"/>
                          <a:cs typeface="Times New Roman"/>
                        </a:rPr>
                        <a:t>e cr</a:t>
                      </a:r>
                      <a:r>
                        <a:rPr lang="fr-FR" sz="1400" b="1" spc="-5" dirty="0">
                          <a:latin typeface="Arial"/>
                          <a:ea typeface="Times New Roman"/>
                          <a:cs typeface="Times New Roman"/>
                        </a:rPr>
                        <a:t>i</a:t>
                      </a:r>
                      <a:r>
                        <a:rPr lang="fr-FR" sz="1400" b="1" spc="5" dirty="0">
                          <a:latin typeface="Arial"/>
                          <a:ea typeface="Times New Roman"/>
                          <a:cs typeface="Times New Roman"/>
                        </a:rPr>
                        <a:t>t</a:t>
                      </a:r>
                      <a:r>
                        <a:rPr lang="fr-FR" sz="1400" b="1" spc="-5" dirty="0">
                          <a:latin typeface="Arial"/>
                          <a:ea typeface="Times New Roman"/>
                          <a:cs typeface="Times New Roman"/>
                        </a:rPr>
                        <a:t>è</a:t>
                      </a:r>
                      <a:r>
                        <a:rPr lang="fr-FR" sz="1400" b="1" dirty="0">
                          <a:latin typeface="Arial"/>
                          <a:ea typeface="Times New Roman"/>
                          <a:cs typeface="Times New Roman"/>
                        </a:rPr>
                        <a:t>re</a:t>
                      </a:r>
                      <a:r>
                        <a:rPr lang="fr-FR" sz="1400" b="1" spc="5" dirty="0">
                          <a:latin typeface="Arial"/>
                          <a:ea typeface="Times New Roman"/>
                          <a:cs typeface="Times New Roman"/>
                        </a:rPr>
                        <a:t> </a:t>
                      </a:r>
                      <a:r>
                        <a:rPr lang="fr-FR" sz="1400" b="1" spc="-5" dirty="0">
                          <a:latin typeface="Arial"/>
                          <a:ea typeface="Times New Roman"/>
                          <a:cs typeface="Times New Roman"/>
                        </a:rPr>
                        <a:t>Cha</a:t>
                      </a:r>
                      <a:r>
                        <a:rPr lang="fr-FR" sz="1400" b="1" dirty="0">
                          <a:latin typeface="Arial"/>
                          <a:ea typeface="Times New Roman"/>
                          <a:cs typeface="Times New Roman"/>
                        </a:rPr>
                        <a:t>r</a:t>
                      </a:r>
                      <a:r>
                        <a:rPr lang="fr-FR" sz="1400" b="1" spc="-5" dirty="0">
                          <a:latin typeface="Arial"/>
                          <a:ea typeface="Times New Roman"/>
                          <a:cs typeface="Times New Roman"/>
                        </a:rPr>
                        <a:t>g</a:t>
                      </a:r>
                      <a:r>
                        <a:rPr lang="fr-FR" sz="1400" b="1" dirty="0">
                          <a:latin typeface="Arial"/>
                          <a:ea typeface="Times New Roman"/>
                          <a:cs typeface="Times New Roman"/>
                        </a:rPr>
                        <a:t>e </a:t>
                      </a:r>
                      <a:r>
                        <a:rPr lang="fr-FR" sz="1400" b="1" spc="-5" dirty="0">
                          <a:latin typeface="Arial"/>
                          <a:ea typeface="Times New Roman"/>
                          <a:cs typeface="Times New Roman"/>
                        </a:rPr>
                        <a:t>d</a:t>
                      </a:r>
                      <a:r>
                        <a:rPr lang="fr-FR" sz="1400" b="1" dirty="0">
                          <a:latin typeface="Arial"/>
                          <a:ea typeface="Times New Roman"/>
                          <a:cs typeface="Times New Roman"/>
                        </a:rPr>
                        <a:t>e </a:t>
                      </a:r>
                      <a:r>
                        <a:rPr lang="fr-FR" sz="1400" b="1" spc="5" dirty="0">
                          <a:latin typeface="Arial"/>
                          <a:ea typeface="Times New Roman"/>
                          <a:cs typeface="Times New Roman"/>
                        </a:rPr>
                        <a:t>t</a:t>
                      </a:r>
                      <a:r>
                        <a:rPr lang="fr-FR" sz="1400" b="1" dirty="0">
                          <a:latin typeface="Arial"/>
                          <a:ea typeface="Times New Roman"/>
                          <a:cs typeface="Times New Roman"/>
                        </a:rPr>
                        <a:t>r</a:t>
                      </a:r>
                      <a:r>
                        <a:rPr lang="fr-FR" sz="1400" b="1" spc="-15" dirty="0">
                          <a:latin typeface="Arial"/>
                          <a:ea typeface="Times New Roman"/>
                          <a:cs typeface="Times New Roman"/>
                        </a:rPr>
                        <a:t>a</a:t>
                      </a:r>
                      <a:r>
                        <a:rPr lang="fr-FR" sz="1400" b="1" spc="10" dirty="0">
                          <a:latin typeface="Arial"/>
                          <a:ea typeface="Times New Roman"/>
                          <a:cs typeface="Times New Roman"/>
                        </a:rPr>
                        <a:t>v</a:t>
                      </a:r>
                      <a:r>
                        <a:rPr lang="fr-FR" sz="1400" b="1" spc="-15" dirty="0">
                          <a:latin typeface="Arial"/>
                          <a:ea typeface="Times New Roman"/>
                          <a:cs typeface="Times New Roman"/>
                        </a:rPr>
                        <a:t>a</a:t>
                      </a:r>
                      <a:r>
                        <a:rPr lang="fr-FR" sz="1400" b="1" spc="10" dirty="0">
                          <a:latin typeface="Arial"/>
                          <a:ea typeface="Times New Roman"/>
                          <a:cs typeface="Times New Roman"/>
                        </a:rPr>
                        <a:t>i</a:t>
                      </a:r>
                      <a:r>
                        <a:rPr lang="fr-FR" sz="1400" b="1" dirty="0">
                          <a:latin typeface="Arial"/>
                          <a:ea typeface="Times New Roman"/>
                          <a:cs typeface="Times New Roman"/>
                        </a:rPr>
                        <a:t>l</a:t>
                      </a:r>
                      <a:r>
                        <a:rPr lang="fr-FR" sz="1400" b="1" spc="5"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on</a:t>
                      </a:r>
                      <a:r>
                        <a:rPr lang="fr-FR" sz="1400" b="1" dirty="0">
                          <a:latin typeface="Arial"/>
                          <a:ea typeface="Times New Roman"/>
                          <a:cs typeface="Times New Roman"/>
                        </a:rPr>
                        <a:t>c</a:t>
                      </a:r>
                      <a:r>
                        <a:rPr lang="fr-FR" sz="1400" b="1" spc="-5" dirty="0">
                          <a:latin typeface="Arial"/>
                          <a:ea typeface="Times New Roman"/>
                          <a:cs typeface="Times New Roman"/>
                        </a:rPr>
                        <a:t>e</a:t>
                      </a:r>
                      <a:r>
                        <a:rPr lang="fr-FR" sz="1400" b="1" dirty="0">
                          <a:latin typeface="Arial"/>
                          <a:ea typeface="Times New Roman"/>
                          <a:cs typeface="Times New Roman"/>
                        </a:rPr>
                        <a:t>r</a:t>
                      </a:r>
                      <a:r>
                        <a:rPr lang="fr-FR" sz="1400" b="1" spc="-5" dirty="0">
                          <a:latin typeface="Arial"/>
                          <a:ea typeface="Times New Roman"/>
                          <a:cs typeface="Times New Roman"/>
                        </a:rPr>
                        <a:t>n</a:t>
                      </a:r>
                      <a:r>
                        <a:rPr lang="fr-FR" sz="1400" b="1" dirty="0">
                          <a:latin typeface="Arial"/>
                          <a:ea typeface="Times New Roman"/>
                          <a:cs typeface="Times New Roman"/>
                        </a:rPr>
                        <a:t>e</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’en</a:t>
                      </a:r>
                      <a:r>
                        <a:rPr lang="fr-FR" sz="1400" b="1" spc="-10" dirty="0">
                          <a:latin typeface="Arial"/>
                          <a:ea typeface="Times New Roman"/>
                          <a:cs typeface="Times New Roman"/>
                        </a:rPr>
                        <a:t>s</a:t>
                      </a:r>
                      <a:r>
                        <a:rPr lang="fr-FR" sz="1400" b="1" spc="-5" dirty="0">
                          <a:latin typeface="Arial"/>
                          <a:ea typeface="Times New Roman"/>
                          <a:cs typeface="Times New Roman"/>
                        </a:rPr>
                        <a:t>e</a:t>
                      </a:r>
                      <a:r>
                        <a:rPr lang="fr-FR" sz="1400" b="1" spc="10" dirty="0">
                          <a:latin typeface="Arial"/>
                          <a:ea typeface="Times New Roman"/>
                          <a:cs typeface="Times New Roman"/>
                        </a:rPr>
                        <a:t>m</a:t>
                      </a:r>
                      <a:r>
                        <a:rPr lang="fr-FR" sz="1400" b="1" spc="-5" dirty="0">
                          <a:latin typeface="Arial"/>
                          <a:ea typeface="Times New Roman"/>
                          <a:cs typeface="Times New Roman"/>
                        </a:rPr>
                        <a:t>b</a:t>
                      </a:r>
                      <a:r>
                        <a:rPr lang="fr-FR" sz="1400" b="1" spc="10" dirty="0">
                          <a:latin typeface="Arial"/>
                          <a:ea typeface="Times New Roman"/>
                          <a:cs typeface="Times New Roman"/>
                        </a:rPr>
                        <a:t>l</a:t>
                      </a:r>
                      <a:r>
                        <a:rPr lang="fr-FR" sz="1400" b="1" dirty="0">
                          <a:latin typeface="Arial"/>
                          <a:ea typeface="Times New Roman"/>
                          <a:cs typeface="Times New Roman"/>
                        </a:rPr>
                        <a:t>e </a:t>
                      </a:r>
                      <a:r>
                        <a:rPr lang="fr-FR" sz="1400" b="1" spc="-5" dirty="0">
                          <a:latin typeface="Arial"/>
                          <a:ea typeface="Times New Roman"/>
                          <a:cs typeface="Times New Roman"/>
                        </a:rPr>
                        <a:t>de</a:t>
                      </a:r>
                      <a:r>
                        <a:rPr lang="fr-FR" sz="1400" b="1" dirty="0">
                          <a:latin typeface="Arial"/>
                          <a:ea typeface="Times New Roman"/>
                          <a:cs typeface="Times New Roman"/>
                        </a:rPr>
                        <a:t>s</a:t>
                      </a:r>
                      <a:r>
                        <a:rPr lang="fr-FR" sz="1400" b="1" spc="-5" dirty="0">
                          <a:latin typeface="Arial"/>
                          <a:ea typeface="Times New Roman"/>
                          <a:cs typeface="Times New Roman"/>
                        </a:rPr>
                        <a:t> élé</a:t>
                      </a:r>
                      <a:r>
                        <a:rPr lang="fr-FR" sz="1400" b="1" spc="10" dirty="0">
                          <a:latin typeface="Arial"/>
                          <a:ea typeface="Times New Roman"/>
                          <a:cs typeface="Times New Roman"/>
                        </a:rPr>
                        <a:t>m</a:t>
                      </a:r>
                      <a:r>
                        <a:rPr lang="fr-FR" sz="1400" b="1" spc="-5" dirty="0">
                          <a:latin typeface="Arial"/>
                          <a:ea typeface="Times New Roman"/>
                          <a:cs typeface="Times New Roman"/>
                        </a:rPr>
                        <a:t>en</a:t>
                      </a:r>
                      <a:r>
                        <a:rPr lang="fr-FR" sz="1400" b="1" spc="5" dirty="0">
                          <a:latin typeface="Arial"/>
                          <a:ea typeface="Times New Roman"/>
                          <a:cs typeface="Times New Roman"/>
                        </a:rPr>
                        <a:t>t</a:t>
                      </a:r>
                      <a:r>
                        <a:rPr lang="fr-FR" sz="1400" b="1" dirty="0">
                          <a:latin typeface="Arial"/>
                          <a:ea typeface="Times New Roman"/>
                          <a:cs typeface="Times New Roman"/>
                        </a:rPr>
                        <a:t>s </a:t>
                      </a:r>
                      <a:r>
                        <a:rPr lang="fr-FR" sz="1400" b="1" spc="-5" dirty="0">
                          <a:latin typeface="Arial"/>
                          <a:ea typeface="Times New Roman"/>
                          <a:cs typeface="Times New Roman"/>
                        </a:rPr>
                        <a:t>d</a:t>
                      </a:r>
                      <a:r>
                        <a:rPr lang="fr-FR" sz="1400" b="1" dirty="0">
                          <a:latin typeface="Arial"/>
                          <a:ea typeface="Times New Roman"/>
                          <a:cs typeface="Times New Roman"/>
                        </a:rPr>
                        <a:t>e</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a:t>
                      </a:r>
                      <a:r>
                        <a:rPr lang="fr-FR" sz="1400" b="1" spc="10" dirty="0">
                          <a:latin typeface="Arial"/>
                          <a:ea typeface="Times New Roman"/>
                          <a:cs typeface="Times New Roman"/>
                        </a:rPr>
                        <a:t>i</a:t>
                      </a:r>
                      <a:r>
                        <a:rPr lang="fr-FR" sz="1400" b="1" spc="-5" dirty="0">
                          <a:latin typeface="Arial"/>
                          <a:ea typeface="Times New Roman"/>
                          <a:cs typeface="Times New Roman"/>
                        </a:rPr>
                        <a:t>n</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spc="-10" dirty="0">
                          <a:latin typeface="Arial"/>
                          <a:ea typeface="Times New Roman"/>
                          <a:cs typeface="Times New Roman"/>
                        </a:rPr>
                        <a:t>r</a:t>
                      </a:r>
                      <a:r>
                        <a:rPr lang="fr-FR" sz="1400" b="1" spc="5" dirty="0">
                          <a:latin typeface="Arial"/>
                          <a:ea typeface="Times New Roman"/>
                          <a:cs typeface="Times New Roman"/>
                        </a:rPr>
                        <a:t>f</a:t>
                      </a:r>
                      <a:r>
                        <a:rPr lang="fr-FR" sz="1400" b="1" spc="-5" dirty="0">
                          <a:latin typeface="Arial"/>
                          <a:ea typeface="Times New Roman"/>
                          <a:cs typeface="Times New Roman"/>
                        </a:rPr>
                        <a:t>a</a:t>
                      </a:r>
                      <a:r>
                        <a:rPr lang="fr-FR" sz="1400" b="1" dirty="0">
                          <a:latin typeface="Arial"/>
                          <a:ea typeface="Times New Roman"/>
                          <a:cs typeface="Times New Roman"/>
                        </a:rPr>
                        <a:t>ce</a:t>
                      </a:r>
                      <a:r>
                        <a:rPr lang="fr-FR" sz="1400" b="1" spc="5" dirty="0">
                          <a:latin typeface="Arial"/>
                          <a:ea typeface="Times New Roman"/>
                          <a:cs typeface="Times New Roman"/>
                        </a:rPr>
                        <a:t> </a:t>
                      </a:r>
                      <a:r>
                        <a:rPr lang="fr-FR" sz="1400" b="1" spc="-5" dirty="0">
                          <a:latin typeface="Arial"/>
                          <a:ea typeface="Times New Roman"/>
                          <a:cs typeface="Times New Roman"/>
                        </a:rPr>
                        <a:t>qu</a:t>
                      </a:r>
                      <a:r>
                        <a:rPr lang="fr-FR" sz="1400" b="1" dirty="0">
                          <a:latin typeface="Arial"/>
                          <a:ea typeface="Times New Roman"/>
                          <a:cs typeface="Times New Roman"/>
                        </a:rPr>
                        <a:t>i </a:t>
                      </a:r>
                      <a:r>
                        <a:rPr lang="fr-FR" sz="1400" b="1" spc="-5" dirty="0" smtClean="0">
                          <a:latin typeface="Arial"/>
                          <a:ea typeface="Times New Roman"/>
                          <a:cs typeface="Times New Roman"/>
                        </a:rPr>
                        <a:t>on</a:t>
                      </a:r>
                      <a:r>
                        <a:rPr lang="fr-FR" sz="1400" b="1" dirty="0" smtClean="0">
                          <a:latin typeface="Arial"/>
                          <a:ea typeface="Times New Roman"/>
                          <a:cs typeface="Times New Roman"/>
                        </a:rPr>
                        <a:t>t</a:t>
                      </a:r>
                      <a:r>
                        <a:rPr lang="fr-FR" sz="1400" b="1" baseline="0" dirty="0" smtClean="0">
                          <a:latin typeface="Calibri"/>
                          <a:ea typeface="Times New Roman"/>
                          <a:cs typeface="Times New Roman"/>
                        </a:rPr>
                        <a:t> </a:t>
                      </a:r>
                      <a:r>
                        <a:rPr lang="fr-FR" sz="1400" b="1" spc="-5" dirty="0" smtClean="0">
                          <a:latin typeface="Arial"/>
                          <a:ea typeface="Times New Roman"/>
                          <a:cs typeface="Times New Roman"/>
                        </a:rPr>
                        <a:t>u</a:t>
                      </a:r>
                      <a:r>
                        <a:rPr lang="fr-FR" sz="1400" b="1" dirty="0" smtClean="0">
                          <a:latin typeface="Arial"/>
                          <a:ea typeface="Times New Roman"/>
                          <a:cs typeface="Times New Roman"/>
                        </a:rPr>
                        <a:t>n </a:t>
                      </a:r>
                      <a:r>
                        <a:rPr lang="fr-FR" sz="1400" b="1" dirty="0">
                          <a:latin typeface="Arial"/>
                          <a:ea typeface="Times New Roman"/>
                          <a:cs typeface="Times New Roman"/>
                        </a:rPr>
                        <a:t>r</a:t>
                      </a:r>
                      <a:r>
                        <a:rPr lang="fr-FR" sz="1400" b="1" spc="-5" dirty="0">
                          <a:latin typeface="Arial"/>
                          <a:ea typeface="Times New Roman"/>
                          <a:cs typeface="Times New Roman"/>
                        </a:rPr>
                        <a:t>ô</a:t>
                      </a:r>
                      <a:r>
                        <a:rPr lang="fr-FR" sz="1400" b="1" spc="10" dirty="0">
                          <a:latin typeface="Arial"/>
                          <a:ea typeface="Times New Roman"/>
                          <a:cs typeface="Times New Roman"/>
                        </a:rPr>
                        <a:t>l</a:t>
                      </a:r>
                      <a:r>
                        <a:rPr lang="fr-FR" sz="1400" b="1" dirty="0">
                          <a:latin typeface="Arial"/>
                          <a:ea typeface="Times New Roman"/>
                          <a:cs typeface="Times New Roman"/>
                        </a:rPr>
                        <a:t>e </a:t>
                      </a:r>
                      <a:r>
                        <a:rPr lang="fr-FR" sz="1400" b="1" spc="-5" dirty="0">
                          <a:latin typeface="Arial"/>
                          <a:ea typeface="Times New Roman"/>
                          <a:cs typeface="Times New Roman"/>
                        </a:rPr>
                        <a:t>dan</a:t>
                      </a:r>
                      <a:r>
                        <a:rPr lang="fr-FR" sz="1400" b="1" dirty="0">
                          <a:latin typeface="Arial"/>
                          <a:ea typeface="Times New Roman"/>
                          <a:cs typeface="Times New Roman"/>
                        </a:rPr>
                        <a:t>s</a:t>
                      </a:r>
                      <a:r>
                        <a:rPr lang="fr-FR" sz="1400" b="1" spc="-5" dirty="0">
                          <a:latin typeface="Arial"/>
                          <a:ea typeface="Times New Roman"/>
                          <a:cs typeface="Times New Roman"/>
                        </a:rPr>
                        <a:t> </a:t>
                      </a:r>
                      <a:r>
                        <a:rPr lang="fr-FR" sz="1400" b="1" spc="10" dirty="0">
                          <a:latin typeface="Arial"/>
                          <a:ea typeface="Times New Roman"/>
                          <a:cs typeface="Times New Roman"/>
                        </a:rPr>
                        <a:t>l</a:t>
                      </a:r>
                      <a:r>
                        <a:rPr lang="fr-FR" sz="1400" b="1" dirty="0">
                          <a:latin typeface="Arial"/>
                          <a:ea typeface="Times New Roman"/>
                          <a:cs typeface="Times New Roman"/>
                        </a:rPr>
                        <a:t>a r</a:t>
                      </a:r>
                      <a:r>
                        <a:rPr lang="fr-FR" sz="1400" b="1" spc="-5" dirty="0">
                          <a:latin typeface="Arial"/>
                          <a:ea typeface="Times New Roman"/>
                          <a:cs typeface="Times New Roman"/>
                        </a:rPr>
                        <a:t>édu</a:t>
                      </a:r>
                      <a:r>
                        <a:rPr lang="fr-FR" sz="1400" b="1" dirty="0">
                          <a:latin typeface="Arial"/>
                          <a:ea typeface="Times New Roman"/>
                          <a:cs typeface="Times New Roman"/>
                        </a:rPr>
                        <a:t>c</a:t>
                      </a:r>
                      <a:r>
                        <a:rPr lang="fr-FR" sz="1400" b="1" spc="-10"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o</a:t>
                      </a:r>
                      <a:r>
                        <a:rPr lang="fr-FR" sz="1400" b="1" dirty="0">
                          <a:latin typeface="Arial"/>
                          <a:ea typeface="Times New Roman"/>
                          <a:cs typeface="Times New Roman"/>
                        </a:rPr>
                        <a:t>n </a:t>
                      </a:r>
                      <a:r>
                        <a:rPr lang="fr-FR" sz="1400" b="1" spc="-5" dirty="0">
                          <a:latin typeface="Arial"/>
                          <a:ea typeface="Times New Roman"/>
                          <a:cs typeface="Times New Roman"/>
                        </a:rPr>
                        <a:t>d</a:t>
                      </a:r>
                      <a:r>
                        <a:rPr lang="fr-FR" sz="1400" b="1" dirty="0">
                          <a:latin typeface="Arial"/>
                          <a:ea typeface="Times New Roman"/>
                          <a:cs typeface="Times New Roman"/>
                        </a:rPr>
                        <a:t>e</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dirty="0">
                          <a:latin typeface="Arial"/>
                          <a:ea typeface="Times New Roman"/>
                          <a:cs typeface="Times New Roman"/>
                        </a:rPr>
                        <a:t>a c</a:t>
                      </a:r>
                      <a:r>
                        <a:rPr lang="fr-FR" sz="1400" b="1" spc="-5" dirty="0">
                          <a:latin typeface="Arial"/>
                          <a:ea typeface="Times New Roman"/>
                          <a:cs typeface="Times New Roman"/>
                        </a:rPr>
                        <a:t>ha</a:t>
                      </a:r>
                      <a:r>
                        <a:rPr lang="fr-FR" sz="1400" b="1" dirty="0">
                          <a:latin typeface="Arial"/>
                          <a:ea typeface="Times New Roman"/>
                          <a:cs typeface="Times New Roman"/>
                        </a:rPr>
                        <a:t>r</a:t>
                      </a:r>
                      <a:r>
                        <a:rPr lang="fr-FR" sz="1400" b="1" spc="-5" dirty="0">
                          <a:latin typeface="Arial"/>
                          <a:ea typeface="Times New Roman"/>
                          <a:cs typeface="Times New Roman"/>
                        </a:rPr>
                        <a:t>g</a:t>
                      </a:r>
                      <a:r>
                        <a:rPr lang="fr-FR" sz="1400" b="1" dirty="0">
                          <a:latin typeface="Arial"/>
                          <a:ea typeface="Times New Roman"/>
                          <a:cs typeface="Times New Roman"/>
                        </a:rPr>
                        <a:t>e </a:t>
                      </a:r>
                      <a:r>
                        <a:rPr lang="fr-FR" sz="1400" b="1" spc="-5" dirty="0">
                          <a:latin typeface="Arial"/>
                          <a:ea typeface="Times New Roman"/>
                          <a:cs typeface="Times New Roman"/>
                        </a:rPr>
                        <a:t>pe</a:t>
                      </a:r>
                      <a:r>
                        <a:rPr lang="fr-FR" sz="1400" b="1" dirty="0">
                          <a:latin typeface="Arial"/>
                          <a:ea typeface="Times New Roman"/>
                          <a:cs typeface="Times New Roman"/>
                        </a:rPr>
                        <a:t>rc</a:t>
                      </a:r>
                      <a:r>
                        <a:rPr lang="fr-FR" sz="1400" b="1" spc="-5" dirty="0">
                          <a:latin typeface="Arial"/>
                          <a:ea typeface="Times New Roman"/>
                          <a:cs typeface="Times New Roman"/>
                        </a:rPr>
                        <a:t>ep</a:t>
                      </a:r>
                      <a:r>
                        <a:rPr lang="fr-FR" sz="1400" b="1" spc="-10" dirty="0">
                          <a:latin typeface="Arial"/>
                          <a:ea typeface="Times New Roman"/>
                          <a:cs typeface="Times New Roman"/>
                        </a:rPr>
                        <a:t>t</a:t>
                      </a:r>
                      <a:r>
                        <a:rPr lang="fr-FR" sz="1400" b="1" spc="-5" dirty="0">
                          <a:latin typeface="Arial"/>
                          <a:ea typeface="Times New Roman"/>
                          <a:cs typeface="Times New Roman"/>
                        </a:rPr>
                        <a:t>i</a:t>
                      </a:r>
                      <a:r>
                        <a:rPr lang="fr-FR" sz="1400" b="1" spc="10" dirty="0">
                          <a:latin typeface="Arial"/>
                          <a:ea typeface="Times New Roman"/>
                          <a:cs typeface="Times New Roman"/>
                        </a:rPr>
                        <a:t>v</a:t>
                      </a:r>
                      <a:r>
                        <a:rPr lang="fr-FR" sz="1400" b="1" dirty="0">
                          <a:latin typeface="Arial"/>
                          <a:ea typeface="Times New Roman"/>
                          <a:cs typeface="Times New Roman"/>
                        </a:rPr>
                        <a:t>e</a:t>
                      </a:r>
                      <a:r>
                        <a:rPr lang="fr-FR" sz="1400" b="1" spc="5" dirty="0">
                          <a:latin typeface="Arial"/>
                          <a:ea typeface="Times New Roman"/>
                          <a:cs typeface="Times New Roman"/>
                        </a:rPr>
                        <a:t> </a:t>
                      </a:r>
                      <a:r>
                        <a:rPr lang="fr-FR" sz="1400" b="1" spc="-5" dirty="0">
                          <a:latin typeface="Arial"/>
                          <a:ea typeface="Times New Roman"/>
                          <a:cs typeface="Times New Roman"/>
                        </a:rPr>
                        <a:t>o</a:t>
                      </a:r>
                      <a:r>
                        <a:rPr lang="fr-FR" sz="1400" b="1" dirty="0">
                          <a:latin typeface="Arial"/>
                          <a:ea typeface="Times New Roman"/>
                          <a:cs typeface="Times New Roman"/>
                        </a:rPr>
                        <a:t>u</a:t>
                      </a:r>
                      <a:r>
                        <a:rPr lang="fr-FR" sz="1400" b="1" spc="-10" dirty="0">
                          <a:latin typeface="Arial"/>
                          <a:ea typeface="Times New Roman"/>
                          <a:cs typeface="Times New Roman"/>
                        </a:rPr>
                        <a:t> m</a:t>
                      </a:r>
                      <a:r>
                        <a:rPr lang="fr-FR" sz="1400" b="1" spc="-5" dirty="0">
                          <a:latin typeface="Arial"/>
                          <a:ea typeface="Times New Roman"/>
                          <a:cs typeface="Times New Roman"/>
                        </a:rPr>
                        <a:t>né</a:t>
                      </a:r>
                      <a:r>
                        <a:rPr lang="fr-FR" sz="1400" b="1" spc="-10" dirty="0">
                          <a:latin typeface="Arial"/>
                          <a:ea typeface="Times New Roman"/>
                          <a:cs typeface="Times New Roman"/>
                        </a:rPr>
                        <a:t>s</a:t>
                      </a:r>
                      <a:r>
                        <a:rPr lang="fr-FR" sz="1400" b="1" spc="10" dirty="0">
                          <a:latin typeface="Arial"/>
                          <a:ea typeface="Times New Roman"/>
                          <a:cs typeface="Times New Roman"/>
                        </a:rPr>
                        <a:t>i</a:t>
                      </a:r>
                      <a:r>
                        <a:rPr lang="fr-FR" sz="1400" b="1" spc="-5" dirty="0">
                          <a:latin typeface="Arial"/>
                          <a:ea typeface="Times New Roman"/>
                          <a:cs typeface="Times New Roman"/>
                        </a:rPr>
                        <a:t>qu</a:t>
                      </a:r>
                      <a:r>
                        <a:rPr lang="fr-FR" sz="1400" b="1" dirty="0">
                          <a:latin typeface="Arial"/>
                          <a:ea typeface="Times New Roman"/>
                          <a:cs typeface="Times New Roman"/>
                        </a:rPr>
                        <a:t>e </a:t>
                      </a:r>
                      <a:r>
                        <a:rPr lang="fr-FR" sz="1400" b="1" spc="-5" dirty="0">
                          <a:latin typeface="Arial"/>
                          <a:ea typeface="Times New Roman"/>
                          <a:cs typeface="Times New Roman"/>
                        </a:rPr>
                        <a:t>d</a:t>
                      </a:r>
                      <a:r>
                        <a:rPr lang="fr-FR" sz="1400" b="1" spc="5" dirty="0">
                          <a:latin typeface="Arial"/>
                          <a:ea typeface="Times New Roman"/>
                          <a:cs typeface="Times New Roman"/>
                        </a:rPr>
                        <a:t>e</a:t>
                      </a:r>
                      <a:r>
                        <a:rPr lang="fr-FR" sz="1400" b="1" dirty="0">
                          <a:latin typeface="Arial"/>
                          <a:ea typeface="Times New Roman"/>
                          <a:cs typeface="Times New Roman"/>
                        </a:rPr>
                        <a:t>s</a:t>
                      </a:r>
                      <a:r>
                        <a:rPr lang="fr-FR" sz="1400" b="1" spc="-5" dirty="0">
                          <a:latin typeface="Arial"/>
                          <a:ea typeface="Times New Roman"/>
                          <a:cs typeface="Times New Roman"/>
                        </a:rPr>
                        <a:t> u</a:t>
                      </a:r>
                      <a:r>
                        <a:rPr lang="fr-FR" sz="1400" b="1" spc="5"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l</a:t>
                      </a:r>
                      <a:r>
                        <a:rPr lang="fr-FR" sz="1400" b="1" spc="10" dirty="0">
                          <a:latin typeface="Arial"/>
                          <a:ea typeface="Times New Roman"/>
                          <a:cs typeface="Times New Roman"/>
                        </a:rPr>
                        <a:t>i</a:t>
                      </a:r>
                      <a:r>
                        <a:rPr lang="fr-FR" sz="1400" b="1" spc="-10" dirty="0">
                          <a:latin typeface="Arial"/>
                          <a:ea typeface="Times New Roman"/>
                          <a:cs typeface="Times New Roman"/>
                        </a:rPr>
                        <a:t>s</a:t>
                      </a:r>
                      <a:r>
                        <a:rPr lang="fr-FR" sz="1400" b="1" spc="-5" dirty="0">
                          <a:latin typeface="Arial"/>
                          <a:ea typeface="Times New Roman"/>
                          <a:cs typeface="Times New Roman"/>
                        </a:rPr>
                        <a:t>a</a:t>
                      </a:r>
                      <a:r>
                        <a:rPr lang="fr-FR" sz="1400" b="1" spc="5" dirty="0">
                          <a:latin typeface="Arial"/>
                          <a:ea typeface="Times New Roman"/>
                          <a:cs typeface="Times New Roman"/>
                        </a:rPr>
                        <a:t>t</a:t>
                      </a:r>
                      <a:r>
                        <a:rPr lang="fr-FR" sz="1400" b="1" spc="-5" dirty="0">
                          <a:latin typeface="Arial"/>
                          <a:ea typeface="Times New Roman"/>
                          <a:cs typeface="Times New Roman"/>
                        </a:rPr>
                        <a:t>eu</a:t>
                      </a:r>
                      <a:r>
                        <a:rPr lang="fr-FR" sz="1400" b="1" dirty="0">
                          <a:latin typeface="Arial"/>
                          <a:ea typeface="Times New Roman"/>
                          <a:cs typeface="Times New Roman"/>
                        </a:rPr>
                        <a:t>rs </a:t>
                      </a:r>
                      <a:r>
                        <a:rPr lang="fr-FR" sz="1400" b="1" spc="-5" dirty="0">
                          <a:latin typeface="Arial"/>
                          <a:ea typeface="Times New Roman"/>
                          <a:cs typeface="Times New Roman"/>
                        </a:rPr>
                        <a:t>e</a:t>
                      </a:r>
                      <a:r>
                        <a:rPr lang="fr-FR" sz="1400" b="1" dirty="0">
                          <a:latin typeface="Arial"/>
                          <a:ea typeface="Times New Roman"/>
                          <a:cs typeface="Times New Roman"/>
                        </a:rPr>
                        <a:t>t</a:t>
                      </a:r>
                      <a:r>
                        <a:rPr lang="fr-FR" sz="1400" b="1" spc="10" dirty="0">
                          <a:latin typeface="Arial"/>
                          <a:ea typeface="Times New Roman"/>
                          <a:cs typeface="Times New Roman"/>
                        </a:rPr>
                        <a:t> </a:t>
                      </a:r>
                      <a:r>
                        <a:rPr lang="fr-FR" sz="1400" b="1" spc="-5" dirty="0" smtClean="0">
                          <a:latin typeface="Arial"/>
                          <a:ea typeface="Times New Roman"/>
                          <a:cs typeface="Times New Roman"/>
                        </a:rPr>
                        <a:t>dan</a:t>
                      </a:r>
                      <a:r>
                        <a:rPr lang="fr-FR" sz="1400" b="1" dirty="0" smtClean="0">
                          <a:latin typeface="Arial"/>
                          <a:ea typeface="Times New Roman"/>
                          <a:cs typeface="Times New Roman"/>
                        </a:rPr>
                        <a:t>s</a:t>
                      </a:r>
                      <a:r>
                        <a:rPr lang="fr-FR" sz="1400" b="1" baseline="0" dirty="0" smtClean="0">
                          <a:latin typeface="Calibri"/>
                          <a:ea typeface="Times New Roman"/>
                          <a:cs typeface="Times New Roman"/>
                        </a:rPr>
                        <a:t> </a:t>
                      </a:r>
                      <a:r>
                        <a:rPr lang="fr-FR" sz="1400" b="1" spc="10" dirty="0" smtClean="0">
                          <a:latin typeface="Arial"/>
                          <a:ea typeface="Times New Roman"/>
                          <a:cs typeface="Times New Roman"/>
                        </a:rPr>
                        <a:t>l</a:t>
                      </a:r>
                      <a:r>
                        <a:rPr lang="fr-FR" sz="1400" b="1" spc="-5" dirty="0" smtClean="0">
                          <a:latin typeface="Arial"/>
                          <a:ea typeface="Times New Roman"/>
                          <a:cs typeface="Times New Roman"/>
                        </a:rPr>
                        <a:t>’aug</a:t>
                      </a:r>
                      <a:r>
                        <a:rPr lang="fr-FR" sz="1400" b="1" spc="10" dirty="0" smtClean="0">
                          <a:latin typeface="Arial"/>
                          <a:ea typeface="Times New Roman"/>
                          <a:cs typeface="Times New Roman"/>
                        </a:rPr>
                        <a:t>m</a:t>
                      </a:r>
                      <a:r>
                        <a:rPr lang="fr-FR" sz="1400" b="1" spc="-5" dirty="0" smtClean="0">
                          <a:latin typeface="Arial"/>
                          <a:ea typeface="Times New Roman"/>
                          <a:cs typeface="Times New Roman"/>
                        </a:rPr>
                        <a:t>en</a:t>
                      </a:r>
                      <a:r>
                        <a:rPr lang="fr-FR" sz="1400" b="1" spc="5" dirty="0" smtClean="0">
                          <a:latin typeface="Arial"/>
                          <a:ea typeface="Times New Roman"/>
                          <a:cs typeface="Times New Roman"/>
                        </a:rPr>
                        <a:t>t</a:t>
                      </a:r>
                      <a:r>
                        <a:rPr lang="fr-FR" sz="1400" b="1" spc="-15" dirty="0" smtClean="0">
                          <a:latin typeface="Arial"/>
                          <a:ea typeface="Times New Roman"/>
                          <a:cs typeface="Times New Roman"/>
                        </a:rPr>
                        <a:t>a</a:t>
                      </a:r>
                      <a:r>
                        <a:rPr lang="fr-FR" sz="1400" b="1" spc="5" dirty="0" smtClean="0">
                          <a:latin typeface="Arial"/>
                          <a:ea typeface="Times New Roman"/>
                          <a:cs typeface="Times New Roman"/>
                        </a:rPr>
                        <a:t>t</a:t>
                      </a:r>
                      <a:r>
                        <a:rPr lang="fr-FR" sz="1400" b="1" spc="10" dirty="0" smtClean="0">
                          <a:latin typeface="Arial"/>
                          <a:ea typeface="Times New Roman"/>
                          <a:cs typeface="Times New Roman"/>
                        </a:rPr>
                        <a:t>i</a:t>
                      </a:r>
                      <a:r>
                        <a:rPr lang="fr-FR" sz="1400" b="1" spc="-5" dirty="0" smtClean="0">
                          <a:latin typeface="Arial"/>
                          <a:ea typeface="Times New Roman"/>
                          <a:cs typeface="Times New Roman"/>
                        </a:rPr>
                        <a:t>o</a:t>
                      </a:r>
                      <a:r>
                        <a:rPr lang="fr-FR" sz="1400" b="1" dirty="0" smtClean="0">
                          <a:latin typeface="Arial"/>
                          <a:ea typeface="Times New Roman"/>
                          <a:cs typeface="Times New Roman"/>
                        </a:rPr>
                        <a:t>n</a:t>
                      </a:r>
                      <a:r>
                        <a:rPr lang="fr-FR" sz="1400" b="1" spc="5" dirty="0" smtClean="0">
                          <a:latin typeface="Arial"/>
                          <a:ea typeface="Times New Roman"/>
                          <a:cs typeface="Times New Roman"/>
                        </a:rPr>
                        <a:t> </a:t>
                      </a:r>
                      <a:r>
                        <a:rPr lang="fr-FR" sz="1400" b="1" spc="-5" dirty="0">
                          <a:latin typeface="Arial"/>
                          <a:ea typeface="Times New Roman"/>
                          <a:cs typeface="Times New Roman"/>
                        </a:rPr>
                        <a:t>d</a:t>
                      </a:r>
                      <a:r>
                        <a:rPr lang="fr-FR" sz="1400" b="1" dirty="0">
                          <a:latin typeface="Arial"/>
                          <a:ea typeface="Times New Roman"/>
                          <a:cs typeface="Times New Roman"/>
                        </a:rPr>
                        <a:t>e</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a:t>
                      </a:r>
                      <a:r>
                        <a:rPr lang="fr-FR" sz="1400" b="1" spc="-15" dirty="0">
                          <a:latin typeface="Arial"/>
                          <a:ea typeface="Times New Roman"/>
                          <a:cs typeface="Times New Roman"/>
                        </a:rPr>
                        <a:t>e</a:t>
                      </a:r>
                      <a:r>
                        <a:rPr lang="fr-FR" sz="1400" b="1" spc="5" dirty="0">
                          <a:latin typeface="Arial"/>
                          <a:ea typeface="Times New Roman"/>
                          <a:cs typeface="Times New Roman"/>
                        </a:rPr>
                        <a:t>ff</a:t>
                      </a:r>
                      <a:r>
                        <a:rPr lang="fr-FR" sz="1400" b="1" spc="-5" dirty="0">
                          <a:latin typeface="Arial"/>
                          <a:ea typeface="Times New Roman"/>
                          <a:cs typeface="Times New Roman"/>
                        </a:rPr>
                        <a:t>i</a:t>
                      </a:r>
                      <a:r>
                        <a:rPr lang="fr-FR" sz="1400" b="1" dirty="0">
                          <a:latin typeface="Arial"/>
                          <a:ea typeface="Times New Roman"/>
                          <a:cs typeface="Times New Roman"/>
                        </a:rPr>
                        <a:t>c</a:t>
                      </a:r>
                      <a:r>
                        <a:rPr lang="fr-FR" sz="1400" b="1" spc="-5" dirty="0">
                          <a:latin typeface="Arial"/>
                          <a:ea typeface="Times New Roman"/>
                          <a:cs typeface="Times New Roman"/>
                        </a:rPr>
                        <a:t>a</a:t>
                      </a:r>
                      <a:r>
                        <a:rPr lang="fr-FR" sz="1400" b="1" dirty="0">
                          <a:latin typeface="Arial"/>
                          <a:ea typeface="Times New Roman"/>
                          <a:cs typeface="Times New Roman"/>
                        </a:rPr>
                        <a:t>c</a:t>
                      </a:r>
                      <a:r>
                        <a:rPr lang="fr-FR" sz="1400" b="1" spc="-5" dirty="0">
                          <a:latin typeface="Arial"/>
                          <a:ea typeface="Times New Roman"/>
                          <a:cs typeface="Times New Roman"/>
                        </a:rPr>
                        <a:t>i</a:t>
                      </a:r>
                      <a:r>
                        <a:rPr lang="fr-FR" sz="1400" b="1" spc="5" dirty="0">
                          <a:latin typeface="Arial"/>
                          <a:ea typeface="Times New Roman"/>
                          <a:cs typeface="Times New Roman"/>
                        </a:rPr>
                        <a:t>t</a:t>
                      </a:r>
                      <a:r>
                        <a:rPr lang="fr-FR" sz="1400" b="1" dirty="0">
                          <a:latin typeface="Arial"/>
                          <a:ea typeface="Times New Roman"/>
                          <a:cs typeface="Times New Roman"/>
                        </a:rPr>
                        <a:t>é</a:t>
                      </a:r>
                      <a:r>
                        <a:rPr lang="fr-FR" sz="1400" b="1" spc="5" dirty="0">
                          <a:latin typeface="Arial"/>
                          <a:ea typeface="Times New Roman"/>
                          <a:cs typeface="Times New Roman"/>
                        </a:rPr>
                        <a:t> </a:t>
                      </a:r>
                      <a:r>
                        <a:rPr lang="fr-FR" sz="1400" b="1" spc="-5" dirty="0">
                          <a:latin typeface="Arial"/>
                          <a:ea typeface="Times New Roman"/>
                          <a:cs typeface="Times New Roman"/>
                        </a:rPr>
                        <a:t>d</a:t>
                      </a:r>
                      <a:r>
                        <a:rPr lang="fr-FR" sz="1400" b="1" dirty="0">
                          <a:latin typeface="Arial"/>
                          <a:ea typeface="Times New Roman"/>
                          <a:cs typeface="Times New Roman"/>
                        </a:rPr>
                        <a:t>u </a:t>
                      </a:r>
                      <a:r>
                        <a:rPr lang="fr-FR" sz="1400" b="1" spc="-15" dirty="0">
                          <a:latin typeface="Arial"/>
                          <a:ea typeface="Times New Roman"/>
                          <a:cs typeface="Times New Roman"/>
                        </a:rPr>
                        <a:t>d</a:t>
                      </a:r>
                      <a:r>
                        <a:rPr lang="fr-FR" sz="1400" b="1" spc="10" dirty="0">
                          <a:latin typeface="Arial"/>
                          <a:ea typeface="Times New Roman"/>
                          <a:cs typeface="Times New Roman"/>
                        </a:rPr>
                        <a:t>i</a:t>
                      </a:r>
                      <a:r>
                        <a:rPr lang="fr-FR" sz="1400" b="1" spc="-5" dirty="0">
                          <a:latin typeface="Arial"/>
                          <a:ea typeface="Times New Roman"/>
                          <a:cs typeface="Times New Roman"/>
                        </a:rPr>
                        <a:t>a</a:t>
                      </a:r>
                      <a:r>
                        <a:rPr lang="fr-FR" sz="1400" b="1" spc="10" dirty="0">
                          <a:latin typeface="Arial"/>
                          <a:ea typeface="Times New Roman"/>
                          <a:cs typeface="Times New Roman"/>
                        </a:rPr>
                        <a:t>l</a:t>
                      </a:r>
                      <a:r>
                        <a:rPr lang="fr-FR" sz="1400" b="1" spc="-5" dirty="0">
                          <a:latin typeface="Arial"/>
                          <a:ea typeface="Times New Roman"/>
                          <a:cs typeface="Times New Roman"/>
                        </a:rPr>
                        <a:t>ogue</a:t>
                      </a:r>
                      <a:r>
                        <a:rPr lang="fr-FR" sz="1400" b="1" dirty="0" smtClean="0">
                          <a:latin typeface="Arial"/>
                          <a:ea typeface="Times New Roman"/>
                          <a:cs typeface="Times New Roman"/>
                        </a:rPr>
                        <a:t>.</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70"/>
                        </a:spcBef>
                        <a:spcAft>
                          <a:spcPts val="0"/>
                        </a:spcAft>
                      </a:pPr>
                      <a:r>
                        <a:rPr lang="fr-FR" sz="1400" b="1" u="sng" spc="-5">
                          <a:solidFill>
                            <a:srgbClr val="30849B"/>
                          </a:solidFill>
                          <a:latin typeface="Arial"/>
                          <a:ea typeface="Times New Roman"/>
                          <a:cs typeface="Times New Roman"/>
                        </a:rPr>
                        <a:t>Brièveté</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ts val="71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ts val="71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ts val="71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ts val="71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618">
                <a:tc vMerge="1">
                  <a:txBody>
                    <a:bodyPr/>
                    <a:lstStyle/>
                    <a:p>
                      <a:endParaRPr lang="fr-FR"/>
                    </a:p>
                  </a:txBody>
                  <a:tcPr/>
                </a:tc>
                <a:tc vMerge="1">
                  <a:txBody>
                    <a:bodyPr/>
                    <a:lstStyle/>
                    <a:p>
                      <a:endParaRPr lang="fr-FR"/>
                    </a:p>
                  </a:txBody>
                  <a:tcPr/>
                </a:tc>
                <a:tc>
                  <a:txBody>
                    <a:bodyPr/>
                    <a:lstStyle/>
                    <a:p>
                      <a:pPr algn="ctr">
                        <a:lnSpc>
                          <a:spcPct val="115000"/>
                        </a:lnSpc>
                        <a:spcBef>
                          <a:spcPts val="270"/>
                        </a:spcBef>
                        <a:spcAft>
                          <a:spcPts val="0"/>
                        </a:spcAft>
                      </a:pPr>
                      <a:r>
                        <a:rPr lang="fr-FR" sz="1400" b="1" u="sng" spc="-5">
                          <a:solidFill>
                            <a:srgbClr val="30849B"/>
                          </a:solidFill>
                          <a:latin typeface="Arial"/>
                          <a:ea typeface="Times New Roman"/>
                          <a:cs typeface="Times New Roman"/>
                        </a:rPr>
                        <a:t>Densité informationnelle</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6565" algn="ctr">
                        <a:lnSpc>
                          <a:spcPct val="115000"/>
                        </a:lnSpc>
                        <a:spcBef>
                          <a:spcPts val="28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6565" algn="ctr">
                        <a:lnSpc>
                          <a:spcPct val="115000"/>
                        </a:lnSpc>
                        <a:spcBef>
                          <a:spcPts val="28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6565" algn="ctr">
                        <a:lnSpc>
                          <a:spcPct val="115000"/>
                        </a:lnSpc>
                        <a:spcBef>
                          <a:spcPts val="28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6565" algn="ctr">
                        <a:lnSpc>
                          <a:spcPct val="115000"/>
                        </a:lnSpc>
                        <a:spcBef>
                          <a:spcPts val="280"/>
                        </a:spcBef>
                        <a:spcAft>
                          <a:spcPts val="0"/>
                        </a:spcAft>
                      </a:pPr>
                      <a:r>
                        <a:rPr lang="fr-FR" sz="1400" b="1">
                          <a:latin typeface="Times New Roman"/>
                          <a:ea typeface="Times New Roman"/>
                          <a:cs typeface="Times New Roman"/>
                        </a:rPr>
                        <a:t>+++</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928">
                <a:tc rowSpan="2">
                  <a:txBody>
                    <a:bodyPr/>
                    <a:lstStyle/>
                    <a:p>
                      <a:pPr marL="192405" marR="194310" algn="ctr">
                        <a:lnSpc>
                          <a:spcPct val="115000"/>
                        </a:lnSpc>
                        <a:spcAft>
                          <a:spcPts val="0"/>
                        </a:spcAft>
                      </a:pPr>
                      <a:endParaRPr lang="fr-FR" sz="1400" b="1">
                        <a:latin typeface="Calibri"/>
                        <a:ea typeface="Times New Roman"/>
                        <a:cs typeface="Times New Roman"/>
                      </a:endParaRPr>
                    </a:p>
                    <a:p>
                      <a:pPr marL="192405" marR="194310" algn="ctr">
                        <a:lnSpc>
                          <a:spcPct val="115000"/>
                        </a:lnSpc>
                        <a:spcAft>
                          <a:spcPts val="0"/>
                        </a:spcAft>
                      </a:pPr>
                      <a:r>
                        <a:rPr lang="en-US" sz="1400" b="1" u="heavy">
                          <a:solidFill>
                            <a:srgbClr val="001F5F"/>
                          </a:solidFill>
                          <a:latin typeface="Arial"/>
                          <a:ea typeface="Times New Roman"/>
                          <a:cs typeface="Times New Roman"/>
                        </a:rPr>
                        <a:t>3</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ts val="500"/>
                        </a:lnSpc>
                        <a:spcBef>
                          <a:spcPts val="45"/>
                        </a:spcBef>
                        <a:spcAft>
                          <a:spcPts val="0"/>
                        </a:spcAft>
                      </a:pPr>
                      <a:endParaRPr lang="fr-FR" sz="1400" b="1" dirty="0">
                        <a:latin typeface="Times New Roman"/>
                        <a:ea typeface="Times New Roman"/>
                        <a:cs typeface="Times New Roman"/>
                      </a:endParaRPr>
                    </a:p>
                    <a:p>
                      <a:pPr marL="66675">
                        <a:lnSpc>
                          <a:spcPct val="115000"/>
                        </a:lnSpc>
                        <a:spcAft>
                          <a:spcPts val="0"/>
                        </a:spcAft>
                      </a:pPr>
                      <a:r>
                        <a:rPr lang="fr-FR" sz="1400" b="1" u="sng" spc="-5" dirty="0">
                          <a:solidFill>
                            <a:srgbClr val="001F5F"/>
                          </a:solidFill>
                          <a:latin typeface="Arial"/>
                          <a:ea typeface="Times New Roman"/>
                          <a:cs typeface="Times New Roman"/>
                        </a:rPr>
                        <a:t>C</a:t>
                      </a:r>
                      <a:r>
                        <a:rPr lang="fr-FR" sz="1400" b="1" u="sng" spc="5" dirty="0">
                          <a:solidFill>
                            <a:srgbClr val="001F5F"/>
                          </a:solidFill>
                          <a:latin typeface="Arial"/>
                          <a:ea typeface="Times New Roman"/>
                          <a:cs typeface="Times New Roman"/>
                        </a:rPr>
                        <a:t>O</a:t>
                      </a:r>
                      <a:r>
                        <a:rPr lang="fr-FR" sz="1400" b="1" u="sng" spc="-15" dirty="0">
                          <a:solidFill>
                            <a:srgbClr val="001F5F"/>
                          </a:solidFill>
                          <a:latin typeface="Arial"/>
                          <a:ea typeface="Times New Roman"/>
                          <a:cs typeface="Times New Roman"/>
                        </a:rPr>
                        <a:t>N</a:t>
                      </a:r>
                      <a:r>
                        <a:rPr lang="fr-FR" sz="1400" b="1" u="sng" spc="15" dirty="0">
                          <a:solidFill>
                            <a:srgbClr val="001F5F"/>
                          </a:solidFill>
                          <a:latin typeface="Arial"/>
                          <a:ea typeface="Times New Roman"/>
                          <a:cs typeface="Times New Roman"/>
                        </a:rPr>
                        <a:t>T</a:t>
                      </a:r>
                      <a:r>
                        <a:rPr lang="fr-FR" sz="1400" b="1" u="sng" spc="-5" dirty="0">
                          <a:solidFill>
                            <a:srgbClr val="001F5F"/>
                          </a:solidFill>
                          <a:latin typeface="Arial"/>
                          <a:ea typeface="Times New Roman"/>
                          <a:cs typeface="Times New Roman"/>
                        </a:rPr>
                        <a:t>R</a:t>
                      </a:r>
                      <a:r>
                        <a:rPr lang="fr-FR" sz="1400" b="1" u="sng" spc="-10" dirty="0">
                          <a:solidFill>
                            <a:srgbClr val="001F5F"/>
                          </a:solidFill>
                          <a:latin typeface="Arial"/>
                          <a:ea typeface="Times New Roman"/>
                          <a:cs typeface="Times New Roman"/>
                        </a:rPr>
                        <a:t>O</a:t>
                      </a:r>
                      <a:r>
                        <a:rPr lang="fr-FR" sz="1400" b="1" u="sng" spc="5" dirty="0">
                          <a:solidFill>
                            <a:srgbClr val="001F5F"/>
                          </a:solidFill>
                          <a:latin typeface="Arial"/>
                          <a:ea typeface="Times New Roman"/>
                          <a:cs typeface="Times New Roman"/>
                        </a:rPr>
                        <a:t>L</a:t>
                      </a:r>
                      <a:r>
                        <a:rPr lang="fr-FR" sz="1400" b="1" u="sng" dirty="0">
                          <a:solidFill>
                            <a:srgbClr val="001F5F"/>
                          </a:solidFill>
                          <a:latin typeface="Arial"/>
                          <a:ea typeface="Times New Roman"/>
                          <a:cs typeface="Times New Roman"/>
                        </a:rPr>
                        <a:t>E</a:t>
                      </a:r>
                      <a:r>
                        <a:rPr lang="fr-FR" sz="1400" b="1" u="sng" spc="-5" dirty="0">
                          <a:solidFill>
                            <a:srgbClr val="001F5F"/>
                          </a:solidFill>
                          <a:latin typeface="Arial"/>
                          <a:ea typeface="Times New Roman"/>
                          <a:cs typeface="Times New Roman"/>
                        </a:rPr>
                        <a:t> </a:t>
                      </a:r>
                      <a:r>
                        <a:rPr lang="fr-FR" sz="1400" b="1" u="sng" dirty="0">
                          <a:solidFill>
                            <a:srgbClr val="001F5F"/>
                          </a:solidFill>
                          <a:latin typeface="Arial"/>
                          <a:ea typeface="Times New Roman"/>
                          <a:cs typeface="Times New Roman"/>
                        </a:rPr>
                        <a:t>EX</a:t>
                      </a:r>
                      <a:r>
                        <a:rPr lang="fr-FR" sz="1400" b="1" u="sng" spc="-15" dirty="0">
                          <a:solidFill>
                            <a:srgbClr val="001F5F"/>
                          </a:solidFill>
                          <a:latin typeface="Arial"/>
                          <a:ea typeface="Times New Roman"/>
                          <a:cs typeface="Times New Roman"/>
                        </a:rPr>
                        <a:t>P</a:t>
                      </a:r>
                      <a:r>
                        <a:rPr lang="fr-FR" sz="1400" b="1" u="sng" spc="5" dirty="0">
                          <a:solidFill>
                            <a:srgbClr val="001F5F"/>
                          </a:solidFill>
                          <a:latin typeface="Arial"/>
                          <a:ea typeface="Times New Roman"/>
                          <a:cs typeface="Times New Roman"/>
                        </a:rPr>
                        <a:t>LI</a:t>
                      </a:r>
                      <a:r>
                        <a:rPr lang="fr-FR" sz="1400" b="1" u="sng" spc="-15" dirty="0">
                          <a:solidFill>
                            <a:srgbClr val="001F5F"/>
                          </a:solidFill>
                          <a:latin typeface="Arial"/>
                          <a:ea typeface="Times New Roman"/>
                          <a:cs typeface="Times New Roman"/>
                        </a:rPr>
                        <a:t>C</a:t>
                      </a:r>
                      <a:r>
                        <a:rPr lang="fr-FR" sz="1400" b="1" u="sng" spc="-10" dirty="0">
                          <a:solidFill>
                            <a:srgbClr val="001F5F"/>
                          </a:solidFill>
                          <a:latin typeface="Arial"/>
                          <a:ea typeface="Times New Roman"/>
                          <a:cs typeface="Times New Roman"/>
                        </a:rPr>
                        <a:t>I</a:t>
                      </a:r>
                      <a:r>
                        <a:rPr lang="fr-FR" sz="1400" b="1" u="sng" spc="15" dirty="0">
                          <a:solidFill>
                            <a:srgbClr val="001F5F"/>
                          </a:solidFill>
                          <a:latin typeface="Arial"/>
                          <a:ea typeface="Times New Roman"/>
                          <a:cs typeface="Times New Roman"/>
                        </a:rPr>
                        <a:t>T</a:t>
                      </a:r>
                      <a:r>
                        <a:rPr lang="fr-FR" sz="1400" b="1" u="sng" dirty="0">
                          <a:solidFill>
                            <a:srgbClr val="001F5F"/>
                          </a:solidFill>
                          <a:latin typeface="Arial"/>
                          <a:ea typeface="Times New Roman"/>
                          <a:cs typeface="Times New Roman"/>
                        </a:rPr>
                        <a:t>E</a:t>
                      </a:r>
                      <a:r>
                        <a:rPr lang="fr-FR" sz="1400" b="1" u="sng" spc="5" dirty="0">
                          <a:solidFill>
                            <a:srgbClr val="001F5F"/>
                          </a:solidFill>
                          <a:latin typeface="Arial"/>
                          <a:ea typeface="Times New Roman"/>
                          <a:cs typeface="Times New Roman"/>
                        </a:rPr>
                        <a:t> </a:t>
                      </a:r>
                      <a:r>
                        <a:rPr lang="fr-FR" sz="1400" b="1" dirty="0" smtClean="0">
                          <a:solidFill>
                            <a:srgbClr val="001F5F"/>
                          </a:solidFill>
                          <a:latin typeface="Arial"/>
                          <a:ea typeface="Times New Roman"/>
                          <a:cs typeface="Times New Roman"/>
                        </a:rPr>
                        <a:t>:</a:t>
                      </a:r>
                      <a:endParaRPr lang="fr-FR" sz="1400" b="1" dirty="0">
                        <a:latin typeface="Calibri"/>
                        <a:ea typeface="Times New Roman"/>
                        <a:cs typeface="Times New Roman"/>
                      </a:endParaRPr>
                    </a:p>
                    <a:p>
                      <a:pPr marL="66675" marR="93980">
                        <a:lnSpc>
                          <a:spcPct val="115000"/>
                        </a:lnSpc>
                        <a:spcAft>
                          <a:spcPts val="0"/>
                        </a:spcAft>
                      </a:pPr>
                      <a:r>
                        <a:rPr lang="fr-FR" sz="1400" b="1" spc="-5" dirty="0">
                          <a:latin typeface="Arial"/>
                          <a:ea typeface="Times New Roman"/>
                          <a:cs typeface="Times New Roman"/>
                        </a:rPr>
                        <a:t>L</a:t>
                      </a:r>
                      <a:r>
                        <a:rPr lang="fr-FR" sz="1400" b="1" dirty="0">
                          <a:latin typeface="Arial"/>
                          <a:ea typeface="Times New Roman"/>
                          <a:cs typeface="Times New Roman"/>
                        </a:rPr>
                        <a:t>e cr</a:t>
                      </a:r>
                      <a:r>
                        <a:rPr lang="fr-FR" sz="1400" b="1" spc="-5" dirty="0">
                          <a:latin typeface="Arial"/>
                          <a:ea typeface="Times New Roman"/>
                          <a:cs typeface="Times New Roman"/>
                        </a:rPr>
                        <a:t>i</a:t>
                      </a:r>
                      <a:r>
                        <a:rPr lang="fr-FR" sz="1400" b="1" spc="5" dirty="0">
                          <a:latin typeface="Arial"/>
                          <a:ea typeface="Times New Roman"/>
                          <a:cs typeface="Times New Roman"/>
                        </a:rPr>
                        <a:t>t</a:t>
                      </a:r>
                      <a:r>
                        <a:rPr lang="fr-FR" sz="1400" b="1" spc="-5" dirty="0">
                          <a:latin typeface="Arial"/>
                          <a:ea typeface="Times New Roman"/>
                          <a:cs typeface="Times New Roman"/>
                        </a:rPr>
                        <a:t>è</a:t>
                      </a:r>
                      <a:r>
                        <a:rPr lang="fr-FR" sz="1400" b="1" dirty="0">
                          <a:latin typeface="Arial"/>
                          <a:ea typeface="Times New Roman"/>
                          <a:cs typeface="Times New Roman"/>
                        </a:rPr>
                        <a:t>re</a:t>
                      </a:r>
                      <a:r>
                        <a:rPr lang="fr-FR" sz="1400" b="1" spc="5" dirty="0">
                          <a:latin typeface="Arial"/>
                          <a:ea typeface="Times New Roman"/>
                          <a:cs typeface="Times New Roman"/>
                        </a:rPr>
                        <a:t> </a:t>
                      </a:r>
                      <a:r>
                        <a:rPr lang="fr-FR" sz="1400" b="1" spc="-5" dirty="0">
                          <a:latin typeface="Arial"/>
                          <a:ea typeface="Times New Roman"/>
                          <a:cs typeface="Times New Roman"/>
                        </a:rPr>
                        <a:t>Con</a:t>
                      </a:r>
                      <a:r>
                        <a:rPr lang="fr-FR" sz="1400" b="1" spc="5" dirty="0">
                          <a:latin typeface="Arial"/>
                          <a:ea typeface="Times New Roman"/>
                          <a:cs typeface="Times New Roman"/>
                        </a:rPr>
                        <a:t>t</a:t>
                      </a:r>
                      <a:r>
                        <a:rPr lang="fr-FR" sz="1400" b="1" dirty="0">
                          <a:latin typeface="Arial"/>
                          <a:ea typeface="Times New Roman"/>
                          <a:cs typeface="Times New Roman"/>
                        </a:rPr>
                        <a:t>r</a:t>
                      </a:r>
                      <a:r>
                        <a:rPr lang="fr-FR" sz="1400" b="1" spc="-5" dirty="0">
                          <a:latin typeface="Arial"/>
                          <a:ea typeface="Times New Roman"/>
                          <a:cs typeface="Times New Roman"/>
                        </a:rPr>
                        <a:t>ô</a:t>
                      </a:r>
                      <a:r>
                        <a:rPr lang="fr-FR" sz="1400" b="1" spc="10" dirty="0">
                          <a:latin typeface="Arial"/>
                          <a:ea typeface="Times New Roman"/>
                          <a:cs typeface="Times New Roman"/>
                        </a:rPr>
                        <a:t>l</a:t>
                      </a:r>
                      <a:r>
                        <a:rPr lang="fr-FR" sz="1400" b="1" dirty="0">
                          <a:latin typeface="Arial"/>
                          <a:ea typeface="Times New Roman"/>
                          <a:cs typeface="Times New Roman"/>
                        </a:rPr>
                        <a:t>e</a:t>
                      </a:r>
                      <a:r>
                        <a:rPr lang="fr-FR" sz="1400" b="1" spc="-5" dirty="0">
                          <a:latin typeface="Arial"/>
                          <a:ea typeface="Times New Roman"/>
                          <a:cs typeface="Times New Roman"/>
                        </a:rPr>
                        <a:t> </a:t>
                      </a:r>
                      <a:r>
                        <a:rPr lang="fr-FR" sz="1400" b="1" spc="-10" dirty="0">
                          <a:latin typeface="Arial"/>
                          <a:ea typeface="Times New Roman"/>
                          <a:cs typeface="Times New Roman"/>
                        </a:rPr>
                        <a:t>E</a:t>
                      </a:r>
                      <a:r>
                        <a:rPr lang="fr-FR" sz="1400" b="1" spc="10" dirty="0">
                          <a:latin typeface="Arial"/>
                          <a:ea typeface="Times New Roman"/>
                          <a:cs typeface="Times New Roman"/>
                        </a:rPr>
                        <a:t>x</a:t>
                      </a:r>
                      <a:r>
                        <a:rPr lang="fr-FR" sz="1400" b="1" spc="-15" dirty="0">
                          <a:latin typeface="Arial"/>
                          <a:ea typeface="Times New Roman"/>
                          <a:cs typeface="Times New Roman"/>
                        </a:rPr>
                        <a:t>p</a:t>
                      </a:r>
                      <a:r>
                        <a:rPr lang="fr-FR" sz="1400" b="1" spc="10" dirty="0">
                          <a:latin typeface="Arial"/>
                          <a:ea typeface="Times New Roman"/>
                          <a:cs typeface="Times New Roman"/>
                        </a:rPr>
                        <a:t>li</a:t>
                      </a:r>
                      <a:r>
                        <a:rPr lang="fr-FR" sz="1400" b="1" spc="-10" dirty="0">
                          <a:latin typeface="Arial"/>
                          <a:ea typeface="Times New Roman"/>
                          <a:cs typeface="Times New Roman"/>
                        </a:rPr>
                        <a:t>c</a:t>
                      </a:r>
                      <a:r>
                        <a:rPr lang="fr-FR" sz="1400" b="1" spc="-5" dirty="0">
                          <a:latin typeface="Arial"/>
                          <a:ea typeface="Times New Roman"/>
                          <a:cs typeface="Times New Roman"/>
                        </a:rPr>
                        <a:t>i</a:t>
                      </a:r>
                      <a:r>
                        <a:rPr lang="fr-FR" sz="1400" b="1" spc="5" dirty="0">
                          <a:latin typeface="Arial"/>
                          <a:ea typeface="Times New Roman"/>
                          <a:cs typeface="Times New Roman"/>
                        </a:rPr>
                        <a:t>t</a:t>
                      </a:r>
                      <a:r>
                        <a:rPr lang="fr-FR" sz="1400" b="1" dirty="0">
                          <a:latin typeface="Arial"/>
                          <a:ea typeface="Times New Roman"/>
                          <a:cs typeface="Times New Roman"/>
                        </a:rPr>
                        <a:t>e</a:t>
                      </a:r>
                      <a:r>
                        <a:rPr lang="fr-FR" sz="1400" b="1" spc="5"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on</a:t>
                      </a:r>
                      <a:r>
                        <a:rPr lang="fr-FR" sz="1400" b="1" dirty="0">
                          <a:latin typeface="Arial"/>
                          <a:ea typeface="Times New Roman"/>
                          <a:cs typeface="Times New Roman"/>
                        </a:rPr>
                        <a:t>c</a:t>
                      </a:r>
                      <a:r>
                        <a:rPr lang="fr-FR" sz="1400" b="1" spc="-5" dirty="0">
                          <a:latin typeface="Arial"/>
                          <a:ea typeface="Times New Roman"/>
                          <a:cs typeface="Times New Roman"/>
                        </a:rPr>
                        <a:t>e</a:t>
                      </a:r>
                      <a:r>
                        <a:rPr lang="fr-FR" sz="1400" b="1" dirty="0">
                          <a:latin typeface="Arial"/>
                          <a:ea typeface="Times New Roman"/>
                          <a:cs typeface="Times New Roman"/>
                        </a:rPr>
                        <a:t>r</a:t>
                      </a:r>
                      <a:r>
                        <a:rPr lang="fr-FR" sz="1400" b="1" spc="-5" dirty="0">
                          <a:latin typeface="Arial"/>
                          <a:ea typeface="Times New Roman"/>
                          <a:cs typeface="Times New Roman"/>
                        </a:rPr>
                        <a:t>n</a:t>
                      </a:r>
                      <a:r>
                        <a:rPr lang="fr-FR" sz="1400" b="1" dirty="0">
                          <a:latin typeface="Arial"/>
                          <a:ea typeface="Times New Roman"/>
                          <a:cs typeface="Times New Roman"/>
                        </a:rPr>
                        <a:t>e à</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dirty="0">
                          <a:latin typeface="Arial"/>
                          <a:ea typeface="Times New Roman"/>
                          <a:cs typeface="Times New Roman"/>
                        </a:rPr>
                        <a:t>a</a:t>
                      </a:r>
                      <a:r>
                        <a:rPr lang="fr-FR" sz="1400" b="1" spc="-10" dirty="0">
                          <a:latin typeface="Arial"/>
                          <a:ea typeface="Times New Roman"/>
                          <a:cs typeface="Times New Roman"/>
                        </a:rPr>
                        <a:t> </a:t>
                      </a:r>
                      <a:r>
                        <a:rPr lang="fr-FR" sz="1400" b="1" spc="15" dirty="0">
                          <a:latin typeface="Arial"/>
                          <a:ea typeface="Times New Roman"/>
                          <a:cs typeface="Times New Roman"/>
                        </a:rPr>
                        <a:t>f</a:t>
                      </a:r>
                      <a:r>
                        <a:rPr lang="fr-FR" sz="1400" b="1" spc="-15" dirty="0">
                          <a:latin typeface="Arial"/>
                          <a:ea typeface="Times New Roman"/>
                          <a:cs typeface="Times New Roman"/>
                        </a:rPr>
                        <a:t>o</a:t>
                      </a:r>
                      <a:r>
                        <a:rPr lang="fr-FR" sz="1400" b="1" spc="10" dirty="0">
                          <a:latin typeface="Arial"/>
                          <a:ea typeface="Times New Roman"/>
                          <a:cs typeface="Times New Roman"/>
                        </a:rPr>
                        <a:t>i</a:t>
                      </a:r>
                      <a:r>
                        <a:rPr lang="fr-FR" sz="1400" b="1" dirty="0">
                          <a:latin typeface="Arial"/>
                          <a:ea typeface="Times New Roman"/>
                          <a:cs typeface="Times New Roman"/>
                        </a:rPr>
                        <a:t>s </a:t>
                      </a:r>
                      <a:r>
                        <a:rPr lang="fr-FR" sz="1400" b="1" spc="10" dirty="0">
                          <a:latin typeface="Arial"/>
                          <a:ea typeface="Times New Roman"/>
                          <a:cs typeface="Times New Roman"/>
                        </a:rPr>
                        <a:t>l</a:t>
                      </a:r>
                      <a:r>
                        <a:rPr lang="fr-FR" sz="1400" b="1" dirty="0">
                          <a:latin typeface="Arial"/>
                          <a:ea typeface="Times New Roman"/>
                          <a:cs typeface="Times New Roman"/>
                        </a:rPr>
                        <a:t>a</a:t>
                      </a:r>
                      <a:r>
                        <a:rPr lang="fr-FR" sz="1400" b="1" spc="-10" dirty="0">
                          <a:latin typeface="Arial"/>
                          <a:ea typeface="Times New Roman"/>
                          <a:cs typeface="Times New Roman"/>
                        </a:rPr>
                        <a:t> </a:t>
                      </a:r>
                      <a:r>
                        <a:rPr lang="fr-FR" sz="1400" b="1" spc="-5" dirty="0">
                          <a:latin typeface="Arial"/>
                          <a:ea typeface="Times New Roman"/>
                          <a:cs typeface="Times New Roman"/>
                        </a:rPr>
                        <a:t>p</a:t>
                      </a:r>
                      <a:r>
                        <a:rPr lang="fr-FR" sz="1400" b="1" dirty="0">
                          <a:latin typeface="Arial"/>
                          <a:ea typeface="Times New Roman"/>
                          <a:cs typeface="Times New Roman"/>
                        </a:rPr>
                        <a:t>r</a:t>
                      </a:r>
                      <a:r>
                        <a:rPr lang="fr-FR" sz="1400" b="1" spc="10" dirty="0">
                          <a:latin typeface="Arial"/>
                          <a:ea typeface="Times New Roman"/>
                          <a:cs typeface="Times New Roman"/>
                        </a:rPr>
                        <a:t>i</a:t>
                      </a:r>
                      <a:r>
                        <a:rPr lang="fr-FR" sz="1400" b="1" spc="-10" dirty="0">
                          <a:latin typeface="Arial"/>
                          <a:ea typeface="Times New Roman"/>
                          <a:cs typeface="Times New Roman"/>
                        </a:rPr>
                        <a:t>s</a:t>
                      </a:r>
                      <a:r>
                        <a:rPr lang="fr-FR" sz="1400" b="1" dirty="0">
                          <a:latin typeface="Arial"/>
                          <a:ea typeface="Times New Roman"/>
                          <a:cs typeface="Times New Roman"/>
                        </a:rPr>
                        <a:t>e</a:t>
                      </a:r>
                      <a:r>
                        <a:rPr lang="fr-FR" sz="1400" b="1" spc="-10" dirty="0">
                          <a:latin typeface="Arial"/>
                          <a:ea typeface="Times New Roman"/>
                          <a:cs typeface="Times New Roman"/>
                        </a:rPr>
                        <a:t> </a:t>
                      </a:r>
                      <a:r>
                        <a:rPr lang="fr-FR" sz="1400" b="1" spc="-5" dirty="0">
                          <a:latin typeface="Arial"/>
                          <a:ea typeface="Times New Roman"/>
                          <a:cs typeface="Times New Roman"/>
                        </a:rPr>
                        <a:t>e</a:t>
                      </a:r>
                      <a:r>
                        <a:rPr lang="fr-FR" sz="1400" b="1" dirty="0">
                          <a:latin typeface="Arial"/>
                          <a:ea typeface="Times New Roman"/>
                          <a:cs typeface="Times New Roman"/>
                        </a:rPr>
                        <a:t>n c</a:t>
                      </a:r>
                      <a:r>
                        <a:rPr lang="fr-FR" sz="1400" b="1" spc="-5" dirty="0">
                          <a:latin typeface="Arial"/>
                          <a:ea typeface="Times New Roman"/>
                          <a:cs typeface="Times New Roman"/>
                        </a:rPr>
                        <a:t>o</a:t>
                      </a:r>
                      <a:r>
                        <a:rPr lang="fr-FR" sz="1400" b="1" spc="10" dirty="0">
                          <a:latin typeface="Arial"/>
                          <a:ea typeface="Times New Roman"/>
                          <a:cs typeface="Times New Roman"/>
                        </a:rPr>
                        <a:t>m</a:t>
                      </a:r>
                      <a:r>
                        <a:rPr lang="fr-FR" sz="1400" b="1" spc="-15" dirty="0">
                          <a:latin typeface="Arial"/>
                          <a:ea typeface="Times New Roman"/>
                          <a:cs typeface="Times New Roman"/>
                        </a:rPr>
                        <a:t>p</a:t>
                      </a:r>
                      <a:r>
                        <a:rPr lang="fr-FR" sz="1400" b="1" spc="5" dirty="0">
                          <a:latin typeface="Arial"/>
                          <a:ea typeface="Times New Roman"/>
                          <a:cs typeface="Times New Roman"/>
                        </a:rPr>
                        <a:t>t</a:t>
                      </a:r>
                      <a:r>
                        <a:rPr lang="fr-FR" sz="1400" b="1" dirty="0">
                          <a:latin typeface="Arial"/>
                          <a:ea typeface="Times New Roman"/>
                          <a:cs typeface="Times New Roman"/>
                        </a:rPr>
                        <a:t>e</a:t>
                      </a:r>
                      <a:r>
                        <a:rPr lang="fr-FR" sz="1400" b="1" spc="5" dirty="0">
                          <a:latin typeface="Arial"/>
                          <a:ea typeface="Times New Roman"/>
                          <a:cs typeface="Times New Roman"/>
                        </a:rPr>
                        <a:t> </a:t>
                      </a:r>
                      <a:r>
                        <a:rPr lang="fr-FR" sz="1400" b="1" spc="-5" dirty="0">
                          <a:latin typeface="Arial"/>
                          <a:ea typeface="Times New Roman"/>
                          <a:cs typeface="Times New Roman"/>
                        </a:rPr>
                        <a:t>pa</a:t>
                      </a:r>
                      <a:r>
                        <a:rPr lang="fr-FR" sz="1400" b="1" dirty="0">
                          <a:latin typeface="Arial"/>
                          <a:ea typeface="Times New Roman"/>
                          <a:cs typeface="Times New Roman"/>
                        </a:rPr>
                        <a:t>r</a:t>
                      </a:r>
                      <a:r>
                        <a:rPr lang="fr-FR" sz="1400" b="1" spc="-5" dirty="0">
                          <a:latin typeface="Arial"/>
                          <a:ea typeface="Times New Roman"/>
                          <a:cs typeface="Times New Roman"/>
                        </a:rPr>
                        <a:t> </a:t>
                      </a:r>
                      <a:r>
                        <a:rPr lang="fr-FR" sz="1400" b="1" spc="10" dirty="0">
                          <a:latin typeface="Arial"/>
                          <a:ea typeface="Times New Roman"/>
                          <a:cs typeface="Times New Roman"/>
                        </a:rPr>
                        <a:t>l</a:t>
                      </a:r>
                      <a:r>
                        <a:rPr lang="fr-FR" sz="1400" b="1" dirty="0">
                          <a:latin typeface="Arial"/>
                          <a:ea typeface="Times New Roman"/>
                          <a:cs typeface="Times New Roman"/>
                        </a:rPr>
                        <a:t>e </a:t>
                      </a:r>
                      <a:r>
                        <a:rPr lang="fr-FR" sz="1400" b="1" spc="-10" dirty="0">
                          <a:latin typeface="Arial"/>
                          <a:ea typeface="Times New Roman"/>
                          <a:cs typeface="Times New Roman"/>
                        </a:rPr>
                        <a:t>s</a:t>
                      </a:r>
                      <a:r>
                        <a:rPr lang="fr-FR" sz="1400" b="1" dirty="0">
                          <a:latin typeface="Arial"/>
                          <a:ea typeface="Times New Roman"/>
                          <a:cs typeface="Times New Roman"/>
                        </a:rPr>
                        <a:t>y</a:t>
                      </a:r>
                      <a:r>
                        <a:rPr lang="fr-FR" sz="1400" b="1" spc="-10" dirty="0">
                          <a:latin typeface="Arial"/>
                          <a:ea typeface="Times New Roman"/>
                          <a:cs typeface="Times New Roman"/>
                        </a:rPr>
                        <a:t>s</a:t>
                      </a:r>
                      <a:r>
                        <a:rPr lang="fr-FR" sz="1400" b="1" spc="5" dirty="0">
                          <a:latin typeface="Arial"/>
                          <a:ea typeface="Times New Roman"/>
                          <a:cs typeface="Times New Roman"/>
                        </a:rPr>
                        <a:t>t</a:t>
                      </a:r>
                      <a:r>
                        <a:rPr lang="fr-FR" sz="1400" b="1" spc="-5" dirty="0">
                          <a:latin typeface="Arial"/>
                          <a:ea typeface="Times New Roman"/>
                          <a:cs typeface="Times New Roman"/>
                        </a:rPr>
                        <a:t>è</a:t>
                      </a:r>
                      <a:r>
                        <a:rPr lang="fr-FR" sz="1400" b="1" spc="10" dirty="0">
                          <a:latin typeface="Arial"/>
                          <a:ea typeface="Times New Roman"/>
                          <a:cs typeface="Times New Roman"/>
                        </a:rPr>
                        <a:t>m</a:t>
                      </a:r>
                      <a:r>
                        <a:rPr lang="fr-FR" sz="1400" b="1" dirty="0">
                          <a:latin typeface="Arial"/>
                          <a:ea typeface="Times New Roman"/>
                          <a:cs typeface="Times New Roman"/>
                        </a:rPr>
                        <a:t>e</a:t>
                      </a:r>
                      <a:r>
                        <a:rPr lang="fr-FR" sz="1400" b="1" spc="5" dirty="0">
                          <a:latin typeface="Arial"/>
                          <a:ea typeface="Times New Roman"/>
                          <a:cs typeface="Times New Roman"/>
                        </a:rPr>
                        <a:t> </a:t>
                      </a:r>
                      <a:r>
                        <a:rPr lang="fr-FR" sz="1400" b="1" spc="-5" dirty="0">
                          <a:latin typeface="Arial"/>
                          <a:ea typeface="Times New Roman"/>
                          <a:cs typeface="Times New Roman"/>
                        </a:rPr>
                        <a:t>de</a:t>
                      </a:r>
                      <a:r>
                        <a:rPr lang="fr-FR" sz="1400" b="1" dirty="0">
                          <a:latin typeface="Arial"/>
                          <a:ea typeface="Times New Roman"/>
                          <a:cs typeface="Times New Roman"/>
                        </a:rPr>
                        <a:t>s </a:t>
                      </a:r>
                      <a:r>
                        <a:rPr lang="fr-FR" sz="1400" b="1" spc="-5" dirty="0">
                          <a:latin typeface="Arial"/>
                          <a:ea typeface="Times New Roman"/>
                          <a:cs typeface="Times New Roman"/>
                        </a:rPr>
                        <a:t>a</a:t>
                      </a:r>
                      <a:r>
                        <a:rPr lang="fr-FR" sz="1400" b="1" dirty="0">
                          <a:latin typeface="Arial"/>
                          <a:ea typeface="Times New Roman"/>
                          <a:cs typeface="Times New Roman"/>
                        </a:rPr>
                        <a:t>c</a:t>
                      </a:r>
                      <a:r>
                        <a:rPr lang="fr-FR" sz="1400" b="1" spc="5"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on</a:t>
                      </a:r>
                      <a:r>
                        <a:rPr lang="fr-FR" sz="1400" b="1" dirty="0">
                          <a:latin typeface="Arial"/>
                          <a:ea typeface="Times New Roman"/>
                          <a:cs typeface="Times New Roman"/>
                        </a:rPr>
                        <a:t>s</a:t>
                      </a:r>
                      <a:r>
                        <a:rPr lang="fr-FR" sz="1400" b="1" spc="-5" dirty="0">
                          <a:latin typeface="Arial"/>
                          <a:ea typeface="Times New Roman"/>
                          <a:cs typeface="Times New Roman"/>
                        </a:rPr>
                        <a:t> e</a:t>
                      </a:r>
                      <a:r>
                        <a:rPr lang="fr-FR" sz="1400" b="1" spc="10" dirty="0">
                          <a:latin typeface="Arial"/>
                          <a:ea typeface="Times New Roman"/>
                          <a:cs typeface="Times New Roman"/>
                        </a:rPr>
                        <a:t>x</a:t>
                      </a:r>
                      <a:r>
                        <a:rPr lang="fr-FR" sz="1400" b="1" spc="-15" dirty="0">
                          <a:latin typeface="Arial"/>
                          <a:ea typeface="Times New Roman"/>
                          <a:cs typeface="Times New Roman"/>
                        </a:rPr>
                        <a:t>p</a:t>
                      </a:r>
                      <a:r>
                        <a:rPr lang="fr-FR" sz="1400" b="1" spc="-5" dirty="0">
                          <a:latin typeface="Arial"/>
                          <a:ea typeface="Times New Roman"/>
                          <a:cs typeface="Times New Roman"/>
                        </a:rPr>
                        <a:t>l</a:t>
                      </a:r>
                      <a:r>
                        <a:rPr lang="fr-FR" sz="1400" b="1" spc="10" dirty="0">
                          <a:latin typeface="Arial"/>
                          <a:ea typeface="Times New Roman"/>
                          <a:cs typeface="Times New Roman"/>
                        </a:rPr>
                        <a:t>i</a:t>
                      </a:r>
                      <a:r>
                        <a:rPr lang="fr-FR" sz="1400" b="1" spc="-10" dirty="0">
                          <a:latin typeface="Arial"/>
                          <a:ea typeface="Times New Roman"/>
                          <a:cs typeface="Times New Roman"/>
                        </a:rPr>
                        <a:t>c</a:t>
                      </a:r>
                      <a:r>
                        <a:rPr lang="fr-FR" sz="1400" b="1" spc="10" dirty="0">
                          <a:latin typeface="Arial"/>
                          <a:ea typeface="Times New Roman"/>
                          <a:cs typeface="Times New Roman"/>
                        </a:rPr>
                        <a:t>i</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dirty="0">
                          <a:latin typeface="Arial"/>
                          <a:ea typeface="Times New Roman"/>
                          <a:cs typeface="Times New Roman"/>
                        </a:rPr>
                        <a:t>s </a:t>
                      </a:r>
                      <a:r>
                        <a:rPr lang="fr-FR" sz="1400" b="1" spc="-5" dirty="0">
                          <a:latin typeface="Arial"/>
                          <a:ea typeface="Times New Roman"/>
                          <a:cs typeface="Times New Roman"/>
                        </a:rPr>
                        <a:t>de</a:t>
                      </a:r>
                      <a:r>
                        <a:rPr lang="fr-FR" sz="1400" b="1" dirty="0">
                          <a:latin typeface="Arial"/>
                          <a:ea typeface="Times New Roman"/>
                          <a:cs typeface="Times New Roman"/>
                        </a:rPr>
                        <a:t>s</a:t>
                      </a:r>
                      <a:r>
                        <a:rPr lang="fr-FR" sz="1400" b="1" spc="-5" dirty="0">
                          <a:latin typeface="Arial"/>
                          <a:ea typeface="Times New Roman"/>
                          <a:cs typeface="Times New Roman"/>
                        </a:rPr>
                        <a:t> u</a:t>
                      </a:r>
                      <a:r>
                        <a:rPr lang="fr-FR" sz="1400" b="1" spc="5"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l</a:t>
                      </a:r>
                      <a:r>
                        <a:rPr lang="fr-FR" sz="1400" b="1" spc="10" dirty="0">
                          <a:latin typeface="Arial"/>
                          <a:ea typeface="Times New Roman"/>
                          <a:cs typeface="Times New Roman"/>
                        </a:rPr>
                        <a:t>i</a:t>
                      </a:r>
                      <a:r>
                        <a:rPr lang="fr-FR" sz="1400" b="1" spc="-10" dirty="0">
                          <a:latin typeface="Arial"/>
                          <a:ea typeface="Times New Roman"/>
                          <a:cs typeface="Times New Roman"/>
                        </a:rPr>
                        <a:t>s</a:t>
                      </a:r>
                      <a:r>
                        <a:rPr lang="fr-FR" sz="1400" b="1" spc="-5" dirty="0">
                          <a:latin typeface="Arial"/>
                          <a:ea typeface="Times New Roman"/>
                          <a:cs typeface="Times New Roman"/>
                        </a:rPr>
                        <a:t>a</a:t>
                      </a:r>
                      <a:r>
                        <a:rPr lang="fr-FR" sz="1400" b="1" spc="5" dirty="0">
                          <a:latin typeface="Arial"/>
                          <a:ea typeface="Times New Roman"/>
                          <a:cs typeface="Times New Roman"/>
                        </a:rPr>
                        <a:t>t</a:t>
                      </a:r>
                      <a:r>
                        <a:rPr lang="fr-FR" sz="1400" b="1" spc="-5" dirty="0">
                          <a:latin typeface="Arial"/>
                          <a:ea typeface="Times New Roman"/>
                          <a:cs typeface="Times New Roman"/>
                        </a:rPr>
                        <a:t>eu</a:t>
                      </a:r>
                      <a:r>
                        <a:rPr lang="fr-FR" sz="1400" b="1" dirty="0">
                          <a:latin typeface="Arial"/>
                          <a:ea typeface="Times New Roman"/>
                          <a:cs typeface="Times New Roman"/>
                        </a:rPr>
                        <a:t>rs </a:t>
                      </a:r>
                      <a:r>
                        <a:rPr lang="fr-FR" sz="1400" b="1" spc="-5" dirty="0">
                          <a:latin typeface="Arial"/>
                          <a:ea typeface="Times New Roman"/>
                          <a:cs typeface="Times New Roman"/>
                        </a:rPr>
                        <a:t>e</a:t>
                      </a:r>
                      <a:r>
                        <a:rPr lang="fr-FR" sz="1400" b="1" dirty="0">
                          <a:latin typeface="Arial"/>
                          <a:ea typeface="Times New Roman"/>
                          <a:cs typeface="Times New Roman"/>
                        </a:rPr>
                        <a:t>t</a:t>
                      </a:r>
                      <a:r>
                        <a:rPr lang="fr-FR" sz="1400" b="1" spc="15" dirty="0">
                          <a:latin typeface="Arial"/>
                          <a:ea typeface="Times New Roman"/>
                          <a:cs typeface="Times New Roman"/>
                        </a:rPr>
                        <a:t> </a:t>
                      </a:r>
                      <a:r>
                        <a:rPr lang="fr-FR" sz="1400" b="1" spc="10" dirty="0">
                          <a:latin typeface="Arial"/>
                          <a:ea typeface="Times New Roman"/>
                          <a:cs typeface="Times New Roman"/>
                        </a:rPr>
                        <a:t>l</a:t>
                      </a:r>
                      <a:r>
                        <a:rPr lang="fr-FR" sz="1400" b="1" dirty="0">
                          <a:latin typeface="Arial"/>
                          <a:ea typeface="Times New Roman"/>
                          <a:cs typeface="Times New Roman"/>
                        </a:rPr>
                        <a:t>e</a:t>
                      </a:r>
                      <a:r>
                        <a:rPr lang="fr-FR" sz="1400" b="1" spc="-10"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on</a:t>
                      </a:r>
                      <a:r>
                        <a:rPr lang="fr-FR" sz="1400" b="1" spc="5" dirty="0">
                          <a:latin typeface="Arial"/>
                          <a:ea typeface="Times New Roman"/>
                          <a:cs typeface="Times New Roman"/>
                        </a:rPr>
                        <a:t>t</a:t>
                      </a:r>
                      <a:r>
                        <a:rPr lang="fr-FR" sz="1400" b="1" dirty="0">
                          <a:latin typeface="Arial"/>
                          <a:ea typeface="Times New Roman"/>
                          <a:cs typeface="Times New Roman"/>
                        </a:rPr>
                        <a:t>r</a:t>
                      </a:r>
                      <a:r>
                        <a:rPr lang="fr-FR" sz="1400" b="1" spc="-15" dirty="0">
                          <a:latin typeface="Arial"/>
                          <a:ea typeface="Times New Roman"/>
                          <a:cs typeface="Times New Roman"/>
                        </a:rPr>
                        <a:t>ô</a:t>
                      </a:r>
                      <a:r>
                        <a:rPr lang="fr-FR" sz="1400" b="1" spc="10" dirty="0">
                          <a:latin typeface="Arial"/>
                          <a:ea typeface="Times New Roman"/>
                          <a:cs typeface="Times New Roman"/>
                        </a:rPr>
                        <a:t>l</a:t>
                      </a:r>
                      <a:r>
                        <a:rPr lang="fr-FR" sz="1400" b="1" dirty="0">
                          <a:latin typeface="Arial"/>
                          <a:ea typeface="Times New Roman"/>
                          <a:cs typeface="Times New Roman"/>
                        </a:rPr>
                        <a:t>e</a:t>
                      </a:r>
                      <a:r>
                        <a:rPr lang="fr-FR" sz="1400" b="1" spc="5" dirty="0">
                          <a:latin typeface="Arial"/>
                          <a:ea typeface="Times New Roman"/>
                          <a:cs typeface="Times New Roman"/>
                        </a:rPr>
                        <a:t> </a:t>
                      </a:r>
                      <a:r>
                        <a:rPr lang="fr-FR" sz="1400" b="1" spc="-5" dirty="0">
                          <a:latin typeface="Arial"/>
                          <a:ea typeface="Times New Roman"/>
                          <a:cs typeface="Times New Roman"/>
                        </a:rPr>
                        <a:t>qu’on</a:t>
                      </a:r>
                      <a:r>
                        <a:rPr lang="fr-FR" sz="1400" b="1" dirty="0">
                          <a:latin typeface="Arial"/>
                          <a:ea typeface="Times New Roman"/>
                          <a:cs typeface="Times New Roman"/>
                        </a:rPr>
                        <a:t>t</a:t>
                      </a:r>
                      <a:r>
                        <a:rPr lang="fr-FR" sz="1400" b="1" spc="15" dirty="0">
                          <a:latin typeface="Arial"/>
                          <a:ea typeface="Times New Roman"/>
                          <a:cs typeface="Times New Roman"/>
                        </a:rPr>
                        <a:t> </a:t>
                      </a:r>
                      <a:r>
                        <a:rPr lang="fr-FR" sz="1400" b="1" spc="-5" dirty="0">
                          <a:latin typeface="Arial"/>
                          <a:ea typeface="Times New Roman"/>
                          <a:cs typeface="Times New Roman"/>
                        </a:rPr>
                        <a:t>le</a:t>
                      </a:r>
                      <a:r>
                        <a:rPr lang="fr-FR" sz="1400" b="1" dirty="0">
                          <a:latin typeface="Arial"/>
                          <a:ea typeface="Times New Roman"/>
                          <a:cs typeface="Times New Roman"/>
                        </a:rPr>
                        <a:t>s</a:t>
                      </a:r>
                      <a:r>
                        <a:rPr lang="fr-FR" sz="1400" b="1" spc="-5" dirty="0">
                          <a:latin typeface="Arial"/>
                          <a:ea typeface="Times New Roman"/>
                          <a:cs typeface="Times New Roman"/>
                        </a:rPr>
                        <a:t> u</a:t>
                      </a:r>
                      <a:r>
                        <a:rPr lang="fr-FR" sz="1400" b="1" spc="5"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l</a:t>
                      </a:r>
                      <a:r>
                        <a:rPr lang="fr-FR" sz="1400" b="1" spc="10" dirty="0">
                          <a:latin typeface="Arial"/>
                          <a:ea typeface="Times New Roman"/>
                          <a:cs typeface="Times New Roman"/>
                        </a:rPr>
                        <a:t>i</a:t>
                      </a:r>
                      <a:r>
                        <a:rPr lang="fr-FR" sz="1400" b="1" spc="-10" dirty="0">
                          <a:latin typeface="Arial"/>
                          <a:ea typeface="Times New Roman"/>
                          <a:cs typeface="Times New Roman"/>
                        </a:rPr>
                        <a:t>s</a:t>
                      </a:r>
                      <a:r>
                        <a:rPr lang="fr-FR" sz="1400" b="1" spc="-5" dirty="0">
                          <a:latin typeface="Arial"/>
                          <a:ea typeface="Times New Roman"/>
                          <a:cs typeface="Times New Roman"/>
                        </a:rPr>
                        <a:t>a</a:t>
                      </a:r>
                      <a:r>
                        <a:rPr lang="fr-FR" sz="1400" b="1" spc="5" dirty="0">
                          <a:latin typeface="Arial"/>
                          <a:ea typeface="Times New Roman"/>
                          <a:cs typeface="Times New Roman"/>
                        </a:rPr>
                        <a:t>t</a:t>
                      </a:r>
                      <a:r>
                        <a:rPr lang="fr-FR" sz="1400" b="1" spc="-5" dirty="0">
                          <a:latin typeface="Arial"/>
                          <a:ea typeface="Times New Roman"/>
                          <a:cs typeface="Times New Roman"/>
                        </a:rPr>
                        <a:t>eu</a:t>
                      </a:r>
                      <a:r>
                        <a:rPr lang="fr-FR" sz="1400" b="1" dirty="0">
                          <a:latin typeface="Arial"/>
                          <a:ea typeface="Times New Roman"/>
                          <a:cs typeface="Times New Roman"/>
                        </a:rPr>
                        <a:t>rs </a:t>
                      </a:r>
                      <a:r>
                        <a:rPr lang="fr-FR" sz="1400" b="1" spc="-10" dirty="0">
                          <a:latin typeface="Arial"/>
                          <a:ea typeface="Times New Roman"/>
                          <a:cs typeface="Times New Roman"/>
                        </a:rPr>
                        <a:t>s</a:t>
                      </a:r>
                      <a:r>
                        <a:rPr lang="fr-FR" sz="1400" b="1" spc="-5" dirty="0">
                          <a:latin typeface="Arial"/>
                          <a:ea typeface="Times New Roman"/>
                          <a:cs typeface="Times New Roman"/>
                        </a:rPr>
                        <a:t>u</a:t>
                      </a:r>
                      <a:r>
                        <a:rPr lang="fr-FR" sz="1400" b="1" dirty="0">
                          <a:latin typeface="Arial"/>
                          <a:ea typeface="Times New Roman"/>
                          <a:cs typeface="Times New Roman"/>
                        </a:rPr>
                        <a:t>r</a:t>
                      </a:r>
                      <a:r>
                        <a:rPr lang="fr-FR" sz="1400" b="1" spc="5" dirty="0">
                          <a:latin typeface="Arial"/>
                          <a:ea typeface="Times New Roman"/>
                          <a:cs typeface="Times New Roman"/>
                        </a:rPr>
                        <a:t> </a:t>
                      </a:r>
                      <a:r>
                        <a:rPr lang="fr-FR" sz="1400" b="1" spc="10" dirty="0">
                          <a:latin typeface="Arial"/>
                          <a:ea typeface="Times New Roman"/>
                          <a:cs typeface="Times New Roman"/>
                        </a:rPr>
                        <a:t>l</a:t>
                      </a:r>
                      <a:r>
                        <a:rPr lang="fr-FR" sz="1400" b="1" dirty="0">
                          <a:latin typeface="Arial"/>
                          <a:ea typeface="Times New Roman"/>
                          <a:cs typeface="Times New Roman"/>
                        </a:rPr>
                        <a:t>e </a:t>
                      </a:r>
                      <a:r>
                        <a:rPr lang="fr-FR" sz="1400" b="1" spc="5" dirty="0">
                          <a:latin typeface="Arial"/>
                          <a:ea typeface="Times New Roman"/>
                          <a:cs typeface="Times New Roman"/>
                        </a:rPr>
                        <a:t>t</a:t>
                      </a:r>
                      <a:r>
                        <a:rPr lang="fr-FR" sz="1400" b="1" dirty="0">
                          <a:latin typeface="Arial"/>
                          <a:ea typeface="Times New Roman"/>
                          <a:cs typeface="Times New Roman"/>
                        </a:rPr>
                        <a:t>r</a:t>
                      </a:r>
                      <a:r>
                        <a:rPr lang="fr-FR" sz="1400" b="1" spc="-5" dirty="0">
                          <a:latin typeface="Arial"/>
                          <a:ea typeface="Times New Roman"/>
                          <a:cs typeface="Times New Roman"/>
                        </a:rPr>
                        <a:t>ai</a:t>
                      </a:r>
                      <a:r>
                        <a:rPr lang="fr-FR" sz="1400" b="1" spc="5" dirty="0">
                          <a:latin typeface="Arial"/>
                          <a:ea typeface="Times New Roman"/>
                          <a:cs typeface="Times New Roman"/>
                        </a:rPr>
                        <a:t>t</a:t>
                      </a:r>
                      <a:r>
                        <a:rPr lang="fr-FR" sz="1400" b="1" spc="-15" dirty="0">
                          <a:latin typeface="Arial"/>
                          <a:ea typeface="Times New Roman"/>
                          <a:cs typeface="Times New Roman"/>
                        </a:rPr>
                        <a:t>e</a:t>
                      </a:r>
                      <a:r>
                        <a:rPr lang="fr-FR" sz="1400" b="1" spc="10" dirty="0">
                          <a:latin typeface="Arial"/>
                          <a:ea typeface="Times New Roman"/>
                          <a:cs typeface="Times New Roman"/>
                        </a:rPr>
                        <a:t>m</a:t>
                      </a:r>
                      <a:r>
                        <a:rPr lang="fr-FR" sz="1400" b="1" spc="-5" dirty="0">
                          <a:latin typeface="Arial"/>
                          <a:ea typeface="Times New Roman"/>
                          <a:cs typeface="Times New Roman"/>
                        </a:rPr>
                        <a:t>en</a:t>
                      </a:r>
                      <a:r>
                        <a:rPr lang="fr-FR" sz="1400" b="1" dirty="0">
                          <a:latin typeface="Arial"/>
                          <a:ea typeface="Times New Roman"/>
                          <a:cs typeface="Times New Roman"/>
                        </a:rPr>
                        <a:t>t</a:t>
                      </a:r>
                      <a:r>
                        <a:rPr lang="fr-FR" sz="1400" b="1" spc="10" dirty="0">
                          <a:latin typeface="Arial"/>
                          <a:ea typeface="Times New Roman"/>
                          <a:cs typeface="Times New Roman"/>
                        </a:rPr>
                        <a:t> </a:t>
                      </a:r>
                      <a:r>
                        <a:rPr lang="fr-FR" sz="1400" b="1" spc="-5" dirty="0">
                          <a:latin typeface="Arial"/>
                          <a:ea typeface="Times New Roman"/>
                          <a:cs typeface="Times New Roman"/>
                        </a:rPr>
                        <a:t>d</a:t>
                      </a:r>
                      <a:r>
                        <a:rPr lang="fr-FR" sz="1400" b="1" dirty="0">
                          <a:latin typeface="Arial"/>
                          <a:ea typeface="Times New Roman"/>
                          <a:cs typeface="Times New Roman"/>
                        </a:rPr>
                        <a:t>e </a:t>
                      </a:r>
                      <a:r>
                        <a:rPr lang="fr-FR" sz="1400" b="1" spc="10" dirty="0">
                          <a:latin typeface="Arial"/>
                          <a:ea typeface="Times New Roman"/>
                          <a:cs typeface="Times New Roman"/>
                        </a:rPr>
                        <a:t>l</a:t>
                      </a:r>
                      <a:r>
                        <a:rPr lang="fr-FR" sz="1400" b="1" spc="-5" dirty="0">
                          <a:latin typeface="Arial"/>
                          <a:ea typeface="Times New Roman"/>
                          <a:cs typeface="Times New Roman"/>
                        </a:rPr>
                        <a:t>eu</a:t>
                      </a:r>
                      <a:r>
                        <a:rPr lang="fr-FR" sz="1400" b="1" dirty="0">
                          <a:latin typeface="Arial"/>
                          <a:ea typeface="Times New Roman"/>
                          <a:cs typeface="Times New Roman"/>
                        </a:rPr>
                        <a:t>rs</a:t>
                      </a:r>
                      <a:r>
                        <a:rPr lang="fr-FR" sz="1400" b="1" spc="-5" dirty="0">
                          <a:latin typeface="Arial"/>
                          <a:ea typeface="Times New Roman"/>
                          <a:cs typeface="Times New Roman"/>
                        </a:rPr>
                        <a:t> </a:t>
                      </a:r>
                      <a:r>
                        <a:rPr lang="fr-FR" sz="1400" b="1" spc="-5" dirty="0" smtClean="0">
                          <a:latin typeface="Arial"/>
                          <a:ea typeface="Times New Roman"/>
                          <a:cs typeface="Times New Roman"/>
                        </a:rPr>
                        <a:t>a</a:t>
                      </a:r>
                      <a:r>
                        <a:rPr lang="fr-FR" sz="1400" b="1" dirty="0" smtClean="0">
                          <a:latin typeface="Arial"/>
                          <a:ea typeface="Times New Roman"/>
                          <a:cs typeface="Times New Roman"/>
                        </a:rPr>
                        <a:t>c</a:t>
                      </a:r>
                      <a:r>
                        <a:rPr lang="fr-FR" sz="1400" b="1" spc="5" dirty="0" smtClean="0">
                          <a:latin typeface="Arial"/>
                          <a:ea typeface="Times New Roman"/>
                          <a:cs typeface="Times New Roman"/>
                        </a:rPr>
                        <a:t>t</a:t>
                      </a:r>
                      <a:r>
                        <a:rPr lang="fr-FR" sz="1400" b="1" spc="10" dirty="0" smtClean="0">
                          <a:latin typeface="Arial"/>
                          <a:ea typeface="Times New Roman"/>
                          <a:cs typeface="Times New Roman"/>
                        </a:rPr>
                        <a:t>i</a:t>
                      </a:r>
                      <a:r>
                        <a:rPr lang="fr-FR" sz="1400" b="1" spc="-5" dirty="0" smtClean="0">
                          <a:latin typeface="Arial"/>
                          <a:ea typeface="Times New Roman"/>
                          <a:cs typeface="Times New Roman"/>
                        </a:rPr>
                        <a:t>on</a:t>
                      </a:r>
                      <a:r>
                        <a:rPr lang="fr-FR" sz="1400" b="1" spc="-10" dirty="0" smtClean="0">
                          <a:latin typeface="Arial"/>
                          <a:ea typeface="Times New Roman"/>
                          <a:cs typeface="Times New Roman"/>
                        </a:rPr>
                        <a:t>s</a:t>
                      </a:r>
                      <a:r>
                        <a:rPr lang="fr-FR" sz="1400" b="1" dirty="0" smtClean="0">
                          <a:latin typeface="Arial"/>
                          <a:ea typeface="Times New Roman"/>
                          <a:cs typeface="Times New Roman"/>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70"/>
                        </a:spcBef>
                        <a:spcAft>
                          <a:spcPts val="0"/>
                        </a:spcAft>
                      </a:pPr>
                      <a:endParaRPr lang="fr-FR" sz="1400" b="1">
                        <a:latin typeface="Calibri"/>
                        <a:ea typeface="Times New Roman"/>
                        <a:cs typeface="Times New Roman"/>
                      </a:endParaRPr>
                    </a:p>
                    <a:p>
                      <a:pPr marL="19050" algn="ctr">
                        <a:lnSpc>
                          <a:spcPct val="115000"/>
                        </a:lnSpc>
                        <a:spcBef>
                          <a:spcPts val="270"/>
                        </a:spcBef>
                        <a:spcAft>
                          <a:spcPts val="0"/>
                        </a:spcAft>
                      </a:pPr>
                      <a:r>
                        <a:rPr lang="fr-FR" sz="1400" b="1" u="sng" spc="-5">
                          <a:solidFill>
                            <a:srgbClr val="30849B"/>
                          </a:solidFill>
                          <a:latin typeface="Arial"/>
                          <a:ea typeface="Times New Roman"/>
                          <a:cs typeface="Times New Roman"/>
                        </a:rPr>
                        <a:t>Actions Explicites</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ts val="6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ts val="6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ts val="6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lgn="ctr">
                        <a:lnSpc>
                          <a:spcPts val="60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8239">
                <a:tc vMerge="1">
                  <a:txBody>
                    <a:bodyPr/>
                    <a:lstStyle/>
                    <a:p>
                      <a:endParaRPr lang="fr-FR"/>
                    </a:p>
                  </a:txBody>
                  <a:tcPr/>
                </a:tc>
                <a:tc vMerge="1">
                  <a:txBody>
                    <a:bodyPr/>
                    <a:lstStyle/>
                    <a:p>
                      <a:endParaRPr lang="fr-FR"/>
                    </a:p>
                  </a:txBody>
                  <a:tcPr/>
                </a:tc>
                <a:tc>
                  <a:txBody>
                    <a:bodyPr/>
                    <a:lstStyle/>
                    <a:p>
                      <a:pPr algn="ctr">
                        <a:lnSpc>
                          <a:spcPct val="115000"/>
                        </a:lnSpc>
                        <a:spcBef>
                          <a:spcPts val="270"/>
                        </a:spcBef>
                        <a:spcAft>
                          <a:spcPts val="0"/>
                        </a:spcAft>
                      </a:pPr>
                      <a:endParaRPr lang="fr-FR" sz="1400" b="1">
                        <a:latin typeface="Calibri"/>
                        <a:ea typeface="Times New Roman"/>
                        <a:cs typeface="Times New Roman"/>
                      </a:endParaRPr>
                    </a:p>
                    <a:p>
                      <a:pPr marL="19050" algn="ctr">
                        <a:lnSpc>
                          <a:spcPct val="115000"/>
                        </a:lnSpc>
                        <a:spcBef>
                          <a:spcPts val="270"/>
                        </a:spcBef>
                        <a:spcAft>
                          <a:spcPts val="0"/>
                        </a:spcAft>
                      </a:pPr>
                      <a:r>
                        <a:rPr lang="fr-FR" sz="1400" b="1" u="sng" spc="-5">
                          <a:solidFill>
                            <a:srgbClr val="30849B"/>
                          </a:solidFill>
                          <a:latin typeface="Arial"/>
                          <a:ea typeface="Times New Roman"/>
                          <a:cs typeface="Times New Roman"/>
                        </a:rPr>
                        <a:t>Contrôle Utilisateur</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en-US"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en-US"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en-US"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903">
                <a:tc rowSpan="2">
                  <a:txBody>
                    <a:bodyPr/>
                    <a:lstStyle/>
                    <a:p>
                      <a:pPr marL="192405" marR="194310" algn="ctr">
                        <a:lnSpc>
                          <a:spcPct val="115000"/>
                        </a:lnSpc>
                        <a:spcAft>
                          <a:spcPts val="0"/>
                        </a:spcAft>
                      </a:pPr>
                      <a:endParaRPr lang="fr-FR" sz="1400" b="1">
                        <a:latin typeface="Calibri"/>
                        <a:ea typeface="Times New Roman"/>
                        <a:cs typeface="Times New Roman"/>
                      </a:endParaRPr>
                    </a:p>
                    <a:p>
                      <a:pPr marL="192405" marR="194310" algn="ctr">
                        <a:lnSpc>
                          <a:spcPct val="115000"/>
                        </a:lnSpc>
                        <a:spcAft>
                          <a:spcPts val="0"/>
                        </a:spcAft>
                      </a:pPr>
                      <a:r>
                        <a:rPr lang="en-US" sz="1400" b="1" u="heavy">
                          <a:solidFill>
                            <a:srgbClr val="001F5F"/>
                          </a:solidFill>
                          <a:latin typeface="Arial"/>
                          <a:ea typeface="Times New Roman"/>
                          <a:cs typeface="Times New Roman"/>
                        </a:rPr>
                        <a:t>4</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ts val="500"/>
                        </a:lnSpc>
                        <a:spcBef>
                          <a:spcPts val="45"/>
                        </a:spcBef>
                        <a:spcAft>
                          <a:spcPts val="0"/>
                        </a:spcAft>
                      </a:pPr>
                      <a:endParaRPr lang="fr-FR" sz="1400" b="1" dirty="0">
                        <a:latin typeface="Times New Roman"/>
                        <a:ea typeface="Times New Roman"/>
                        <a:cs typeface="Times New Roman"/>
                      </a:endParaRPr>
                    </a:p>
                    <a:p>
                      <a:pPr marL="66675">
                        <a:lnSpc>
                          <a:spcPct val="115000"/>
                        </a:lnSpc>
                        <a:spcAft>
                          <a:spcPts val="0"/>
                        </a:spcAft>
                      </a:pPr>
                      <a:r>
                        <a:rPr lang="fr-FR" sz="1400" b="1" u="sng" spc="-15" dirty="0">
                          <a:solidFill>
                            <a:srgbClr val="001F5F"/>
                          </a:solidFill>
                          <a:latin typeface="Arial"/>
                          <a:ea typeface="Times New Roman"/>
                          <a:cs typeface="Times New Roman"/>
                        </a:rPr>
                        <a:t>A</a:t>
                      </a:r>
                      <a:r>
                        <a:rPr lang="fr-FR" sz="1400" b="1" u="sng" spc="10" dirty="0">
                          <a:solidFill>
                            <a:srgbClr val="001F5F"/>
                          </a:solidFill>
                          <a:latin typeface="Arial"/>
                          <a:ea typeface="Times New Roman"/>
                          <a:cs typeface="Times New Roman"/>
                        </a:rPr>
                        <a:t>D</a:t>
                      </a:r>
                      <a:r>
                        <a:rPr lang="fr-FR" sz="1400" b="1" u="sng" spc="-15" dirty="0">
                          <a:solidFill>
                            <a:srgbClr val="001F5F"/>
                          </a:solidFill>
                          <a:latin typeface="Arial"/>
                          <a:ea typeface="Times New Roman"/>
                          <a:cs typeface="Times New Roman"/>
                        </a:rPr>
                        <a:t>A</a:t>
                      </a:r>
                      <a:r>
                        <a:rPr lang="fr-FR" sz="1400" b="1" u="sng" dirty="0">
                          <a:solidFill>
                            <a:srgbClr val="001F5F"/>
                          </a:solidFill>
                          <a:latin typeface="Arial"/>
                          <a:ea typeface="Times New Roman"/>
                          <a:cs typeface="Times New Roman"/>
                        </a:rPr>
                        <a:t>P</a:t>
                      </a:r>
                      <a:r>
                        <a:rPr lang="fr-FR" sz="1400" b="1" u="sng" spc="15" dirty="0">
                          <a:solidFill>
                            <a:srgbClr val="001F5F"/>
                          </a:solidFill>
                          <a:latin typeface="Arial"/>
                          <a:ea typeface="Times New Roman"/>
                          <a:cs typeface="Times New Roman"/>
                        </a:rPr>
                        <a:t>T</a:t>
                      </a:r>
                      <a:r>
                        <a:rPr lang="fr-FR" sz="1400" b="1" u="sng" spc="-15" dirty="0">
                          <a:solidFill>
                            <a:srgbClr val="001F5F"/>
                          </a:solidFill>
                          <a:latin typeface="Arial"/>
                          <a:ea typeface="Times New Roman"/>
                          <a:cs typeface="Times New Roman"/>
                        </a:rPr>
                        <a:t>A</a:t>
                      </a:r>
                      <a:r>
                        <a:rPr lang="fr-FR" sz="1400" b="1" u="sng" spc="-5" dirty="0">
                          <a:solidFill>
                            <a:srgbClr val="001F5F"/>
                          </a:solidFill>
                          <a:latin typeface="Arial"/>
                          <a:ea typeface="Times New Roman"/>
                          <a:cs typeface="Times New Roman"/>
                        </a:rPr>
                        <a:t>B</a:t>
                      </a:r>
                      <a:r>
                        <a:rPr lang="fr-FR" sz="1400" b="1" u="sng" spc="5" dirty="0">
                          <a:solidFill>
                            <a:srgbClr val="001F5F"/>
                          </a:solidFill>
                          <a:latin typeface="Arial"/>
                          <a:ea typeface="Times New Roman"/>
                          <a:cs typeface="Times New Roman"/>
                        </a:rPr>
                        <a:t>IL</a:t>
                      </a:r>
                      <a:r>
                        <a:rPr lang="fr-FR" sz="1400" b="1" u="sng" spc="-10" dirty="0">
                          <a:solidFill>
                            <a:srgbClr val="001F5F"/>
                          </a:solidFill>
                          <a:latin typeface="Arial"/>
                          <a:ea typeface="Times New Roman"/>
                          <a:cs typeface="Times New Roman"/>
                        </a:rPr>
                        <a:t>I</a:t>
                      </a:r>
                      <a:r>
                        <a:rPr lang="fr-FR" sz="1400" b="1" u="sng" spc="15" dirty="0">
                          <a:solidFill>
                            <a:srgbClr val="001F5F"/>
                          </a:solidFill>
                          <a:latin typeface="Arial"/>
                          <a:ea typeface="Times New Roman"/>
                          <a:cs typeface="Times New Roman"/>
                        </a:rPr>
                        <a:t>T</a:t>
                      </a:r>
                      <a:r>
                        <a:rPr lang="fr-FR" sz="1400" b="1" u="sng" dirty="0">
                          <a:solidFill>
                            <a:srgbClr val="001F5F"/>
                          </a:solidFill>
                          <a:latin typeface="Arial"/>
                          <a:ea typeface="Times New Roman"/>
                          <a:cs typeface="Times New Roman"/>
                        </a:rPr>
                        <a:t>E</a:t>
                      </a:r>
                      <a:r>
                        <a:rPr lang="fr-FR" sz="1400" b="1" u="sng" spc="5" dirty="0">
                          <a:solidFill>
                            <a:srgbClr val="001F5F"/>
                          </a:solidFill>
                          <a:latin typeface="Arial"/>
                          <a:ea typeface="Times New Roman"/>
                          <a:cs typeface="Times New Roman"/>
                        </a:rPr>
                        <a:t> </a:t>
                      </a:r>
                      <a:r>
                        <a:rPr lang="fr-FR" sz="1400" b="1" dirty="0" smtClean="0">
                          <a:solidFill>
                            <a:srgbClr val="001F5F"/>
                          </a:solidFill>
                          <a:latin typeface="Arial"/>
                          <a:ea typeface="Times New Roman"/>
                          <a:cs typeface="Times New Roman"/>
                        </a:rPr>
                        <a:t>:</a:t>
                      </a:r>
                      <a:endParaRPr lang="fr-FR" sz="1400" b="1" dirty="0">
                        <a:latin typeface="Calibri"/>
                        <a:ea typeface="Times New Roman"/>
                        <a:cs typeface="Times New Roman"/>
                      </a:endParaRPr>
                    </a:p>
                    <a:p>
                      <a:pPr marL="66675">
                        <a:lnSpc>
                          <a:spcPct val="115000"/>
                        </a:lnSpc>
                        <a:spcBef>
                          <a:spcPts val="10"/>
                        </a:spcBef>
                        <a:spcAft>
                          <a:spcPts val="0"/>
                        </a:spcAft>
                      </a:pPr>
                      <a:r>
                        <a:rPr lang="fr-FR" sz="1400" b="1" spc="-5" dirty="0">
                          <a:latin typeface="Arial"/>
                          <a:ea typeface="Times New Roman"/>
                          <a:cs typeface="Times New Roman"/>
                        </a:rPr>
                        <a:t>L’adap</a:t>
                      </a:r>
                      <a:r>
                        <a:rPr lang="fr-FR" sz="1400" b="1" spc="5" dirty="0">
                          <a:latin typeface="Arial"/>
                          <a:ea typeface="Times New Roman"/>
                          <a:cs typeface="Times New Roman"/>
                        </a:rPr>
                        <a:t>t</a:t>
                      </a:r>
                      <a:r>
                        <a:rPr lang="fr-FR" sz="1400" b="1" spc="-5" dirty="0">
                          <a:latin typeface="Arial"/>
                          <a:ea typeface="Times New Roman"/>
                          <a:cs typeface="Times New Roman"/>
                        </a:rPr>
                        <a:t>ab</a:t>
                      </a:r>
                      <a:r>
                        <a:rPr lang="fr-FR" sz="1400" b="1" spc="10" dirty="0">
                          <a:latin typeface="Arial"/>
                          <a:ea typeface="Times New Roman"/>
                          <a:cs typeface="Times New Roman"/>
                        </a:rPr>
                        <a:t>il</a:t>
                      </a:r>
                      <a:r>
                        <a:rPr lang="fr-FR" sz="1400" b="1" spc="-5" dirty="0">
                          <a:latin typeface="Arial"/>
                          <a:ea typeface="Times New Roman"/>
                          <a:cs typeface="Times New Roman"/>
                        </a:rPr>
                        <a:t>i</a:t>
                      </a:r>
                      <a:r>
                        <a:rPr lang="fr-FR" sz="1400" b="1" spc="5" dirty="0">
                          <a:latin typeface="Arial"/>
                          <a:ea typeface="Times New Roman"/>
                          <a:cs typeface="Times New Roman"/>
                        </a:rPr>
                        <a:t>t</a:t>
                      </a:r>
                      <a:r>
                        <a:rPr lang="fr-FR" sz="1400" b="1" dirty="0">
                          <a:latin typeface="Arial"/>
                          <a:ea typeface="Times New Roman"/>
                          <a:cs typeface="Times New Roman"/>
                        </a:rPr>
                        <a:t>é</a:t>
                      </a:r>
                      <a:r>
                        <a:rPr lang="fr-FR" sz="1400" b="1" spc="5" dirty="0">
                          <a:latin typeface="Arial"/>
                          <a:ea typeface="Times New Roman"/>
                          <a:cs typeface="Times New Roman"/>
                        </a:rPr>
                        <a:t> </a:t>
                      </a:r>
                      <a:r>
                        <a:rPr lang="fr-FR" sz="1400" b="1" spc="-5" dirty="0">
                          <a:latin typeface="Arial"/>
                          <a:ea typeface="Times New Roman"/>
                          <a:cs typeface="Times New Roman"/>
                        </a:rPr>
                        <a:t>d’u</a:t>
                      </a:r>
                      <a:r>
                        <a:rPr lang="fr-FR" sz="1400" b="1" dirty="0">
                          <a:latin typeface="Arial"/>
                          <a:ea typeface="Times New Roman"/>
                          <a:cs typeface="Times New Roman"/>
                        </a:rPr>
                        <a:t>n </a:t>
                      </a:r>
                      <a:r>
                        <a:rPr lang="fr-FR" sz="1400" b="1" spc="-10" dirty="0">
                          <a:latin typeface="Arial"/>
                          <a:ea typeface="Times New Roman"/>
                          <a:cs typeface="Times New Roman"/>
                        </a:rPr>
                        <a:t>s</a:t>
                      </a:r>
                      <a:r>
                        <a:rPr lang="fr-FR" sz="1400" b="1" dirty="0">
                          <a:latin typeface="Arial"/>
                          <a:ea typeface="Times New Roman"/>
                          <a:cs typeface="Times New Roman"/>
                        </a:rPr>
                        <a:t>y</a:t>
                      </a:r>
                      <a:r>
                        <a:rPr lang="fr-FR" sz="1400" b="1" spc="-10" dirty="0">
                          <a:latin typeface="Arial"/>
                          <a:ea typeface="Times New Roman"/>
                          <a:cs typeface="Times New Roman"/>
                        </a:rPr>
                        <a:t>s</a:t>
                      </a:r>
                      <a:r>
                        <a:rPr lang="fr-FR" sz="1400" b="1" spc="5" dirty="0">
                          <a:latin typeface="Arial"/>
                          <a:ea typeface="Times New Roman"/>
                          <a:cs typeface="Times New Roman"/>
                        </a:rPr>
                        <a:t>t</a:t>
                      </a:r>
                      <a:r>
                        <a:rPr lang="fr-FR" sz="1400" b="1" spc="-5" dirty="0">
                          <a:latin typeface="Arial"/>
                          <a:ea typeface="Times New Roman"/>
                          <a:cs typeface="Times New Roman"/>
                        </a:rPr>
                        <a:t>è</a:t>
                      </a:r>
                      <a:r>
                        <a:rPr lang="fr-FR" sz="1400" b="1" spc="10" dirty="0">
                          <a:latin typeface="Arial"/>
                          <a:ea typeface="Times New Roman"/>
                          <a:cs typeface="Times New Roman"/>
                        </a:rPr>
                        <a:t>m</a:t>
                      </a:r>
                      <a:r>
                        <a:rPr lang="fr-FR" sz="1400" b="1" dirty="0">
                          <a:latin typeface="Arial"/>
                          <a:ea typeface="Times New Roman"/>
                          <a:cs typeface="Times New Roman"/>
                        </a:rPr>
                        <a:t>e</a:t>
                      </a:r>
                      <a:r>
                        <a:rPr lang="fr-FR" sz="1400" b="1" spc="5"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on</a:t>
                      </a:r>
                      <a:r>
                        <a:rPr lang="fr-FR" sz="1400" b="1" dirty="0">
                          <a:latin typeface="Arial"/>
                          <a:ea typeface="Times New Roman"/>
                          <a:cs typeface="Times New Roman"/>
                        </a:rPr>
                        <a:t>c</a:t>
                      </a:r>
                      <a:r>
                        <a:rPr lang="fr-FR" sz="1400" b="1" spc="-5" dirty="0">
                          <a:latin typeface="Arial"/>
                          <a:ea typeface="Times New Roman"/>
                          <a:cs typeface="Times New Roman"/>
                        </a:rPr>
                        <a:t>e</a:t>
                      </a:r>
                      <a:r>
                        <a:rPr lang="fr-FR" sz="1400" b="1" dirty="0">
                          <a:latin typeface="Arial"/>
                          <a:ea typeface="Times New Roman"/>
                          <a:cs typeface="Times New Roman"/>
                        </a:rPr>
                        <a:t>r</a:t>
                      </a:r>
                      <a:r>
                        <a:rPr lang="fr-FR" sz="1400" b="1" spc="-5" dirty="0">
                          <a:latin typeface="Arial"/>
                          <a:ea typeface="Times New Roman"/>
                          <a:cs typeface="Times New Roman"/>
                        </a:rPr>
                        <a:t>n</a:t>
                      </a:r>
                      <a:r>
                        <a:rPr lang="fr-FR" sz="1400" b="1" dirty="0">
                          <a:latin typeface="Arial"/>
                          <a:ea typeface="Times New Roman"/>
                          <a:cs typeface="Times New Roman"/>
                        </a:rPr>
                        <a:t>e </a:t>
                      </a:r>
                      <a:r>
                        <a:rPr lang="fr-FR" sz="1400" b="1" spc="-10" dirty="0">
                          <a:latin typeface="Arial"/>
                          <a:ea typeface="Times New Roman"/>
                          <a:cs typeface="Times New Roman"/>
                        </a:rPr>
                        <a:t>s</a:t>
                      </a:r>
                      <a:r>
                        <a:rPr lang="fr-FR" sz="1400" b="1" dirty="0">
                          <a:latin typeface="Arial"/>
                          <a:ea typeface="Times New Roman"/>
                          <a:cs typeface="Times New Roman"/>
                        </a:rPr>
                        <a:t>a c</a:t>
                      </a:r>
                      <a:r>
                        <a:rPr lang="fr-FR" sz="1400" b="1" spc="-5" dirty="0">
                          <a:latin typeface="Arial"/>
                          <a:ea typeface="Times New Roman"/>
                          <a:cs typeface="Times New Roman"/>
                        </a:rPr>
                        <a:t>apa</a:t>
                      </a:r>
                      <a:r>
                        <a:rPr lang="fr-FR" sz="1400" b="1" dirty="0">
                          <a:latin typeface="Arial"/>
                          <a:ea typeface="Times New Roman"/>
                          <a:cs typeface="Times New Roman"/>
                        </a:rPr>
                        <a:t>c</a:t>
                      </a:r>
                      <a:r>
                        <a:rPr lang="fr-FR" sz="1400" b="1" spc="10" dirty="0">
                          <a:latin typeface="Arial"/>
                          <a:ea typeface="Times New Roman"/>
                          <a:cs typeface="Times New Roman"/>
                        </a:rPr>
                        <a:t>i</a:t>
                      </a:r>
                      <a:r>
                        <a:rPr lang="fr-FR" sz="1400" b="1" spc="5" dirty="0">
                          <a:latin typeface="Arial"/>
                          <a:ea typeface="Times New Roman"/>
                          <a:cs typeface="Times New Roman"/>
                        </a:rPr>
                        <a:t>t</a:t>
                      </a:r>
                      <a:r>
                        <a:rPr lang="fr-FR" sz="1400" b="1" dirty="0">
                          <a:latin typeface="Arial"/>
                          <a:ea typeface="Times New Roman"/>
                          <a:cs typeface="Times New Roman"/>
                        </a:rPr>
                        <a:t>é</a:t>
                      </a:r>
                      <a:r>
                        <a:rPr lang="fr-FR" sz="1400" b="1" spc="5" dirty="0">
                          <a:latin typeface="Arial"/>
                          <a:ea typeface="Times New Roman"/>
                          <a:cs typeface="Times New Roman"/>
                        </a:rPr>
                        <a:t> </a:t>
                      </a:r>
                      <a:r>
                        <a:rPr lang="fr-FR" sz="1400" b="1" dirty="0">
                          <a:latin typeface="Arial"/>
                          <a:ea typeface="Times New Roman"/>
                          <a:cs typeface="Times New Roman"/>
                        </a:rPr>
                        <a:t>à</a:t>
                      </a:r>
                      <a:r>
                        <a:rPr lang="fr-FR" sz="1400" b="1" spc="-10" dirty="0">
                          <a:latin typeface="Arial"/>
                          <a:ea typeface="Times New Roman"/>
                          <a:cs typeface="Times New Roman"/>
                        </a:rPr>
                        <a:t> </a:t>
                      </a:r>
                      <a:r>
                        <a:rPr lang="fr-FR" sz="1400" b="1" dirty="0">
                          <a:latin typeface="Arial"/>
                          <a:ea typeface="Times New Roman"/>
                          <a:cs typeface="Times New Roman"/>
                        </a:rPr>
                        <a:t>r</a:t>
                      </a:r>
                      <a:r>
                        <a:rPr lang="fr-FR" sz="1400" b="1" spc="-5" dirty="0">
                          <a:latin typeface="Arial"/>
                          <a:ea typeface="Times New Roman"/>
                          <a:cs typeface="Times New Roman"/>
                        </a:rPr>
                        <a:t>éag</a:t>
                      </a:r>
                      <a:r>
                        <a:rPr lang="fr-FR" sz="1400" b="1" spc="10" dirty="0">
                          <a:latin typeface="Arial"/>
                          <a:ea typeface="Times New Roman"/>
                          <a:cs typeface="Times New Roman"/>
                        </a:rPr>
                        <a:t>i</a:t>
                      </a:r>
                      <a:r>
                        <a:rPr lang="fr-FR" sz="1400" b="1" dirty="0">
                          <a:latin typeface="Arial"/>
                          <a:ea typeface="Times New Roman"/>
                          <a:cs typeface="Times New Roman"/>
                        </a:rPr>
                        <a:t>r</a:t>
                      </a:r>
                      <a:r>
                        <a:rPr lang="fr-FR" sz="1400" b="1" spc="5" dirty="0">
                          <a:latin typeface="Arial"/>
                          <a:ea typeface="Times New Roman"/>
                          <a:cs typeface="Times New Roman"/>
                        </a:rPr>
                        <a:t> </a:t>
                      </a:r>
                      <a:r>
                        <a:rPr lang="fr-FR" sz="1400" b="1" spc="-10" dirty="0">
                          <a:latin typeface="Arial"/>
                          <a:ea typeface="Times New Roman"/>
                          <a:cs typeface="Times New Roman"/>
                        </a:rPr>
                        <a:t>s</a:t>
                      </a:r>
                      <a:r>
                        <a:rPr lang="fr-FR" sz="1400" b="1" spc="-5" dirty="0">
                          <a:latin typeface="Arial"/>
                          <a:ea typeface="Times New Roman"/>
                          <a:cs typeface="Times New Roman"/>
                        </a:rPr>
                        <a:t>e</a:t>
                      </a:r>
                      <a:r>
                        <a:rPr lang="fr-FR" sz="1400" b="1" spc="10" dirty="0">
                          <a:latin typeface="Arial"/>
                          <a:ea typeface="Times New Roman"/>
                          <a:cs typeface="Times New Roman"/>
                        </a:rPr>
                        <a:t>l</a:t>
                      </a:r>
                      <a:r>
                        <a:rPr lang="fr-FR" sz="1400" b="1" spc="-5" dirty="0">
                          <a:latin typeface="Arial"/>
                          <a:ea typeface="Times New Roman"/>
                          <a:cs typeface="Times New Roman"/>
                        </a:rPr>
                        <a:t>o</a:t>
                      </a:r>
                      <a:r>
                        <a:rPr lang="fr-FR" sz="1400" b="1" dirty="0">
                          <a:latin typeface="Arial"/>
                          <a:ea typeface="Times New Roman"/>
                          <a:cs typeface="Times New Roman"/>
                        </a:rPr>
                        <a:t>n</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dirty="0">
                          <a:latin typeface="Arial"/>
                          <a:ea typeface="Times New Roman"/>
                          <a:cs typeface="Times New Roman"/>
                        </a:rPr>
                        <a:t>e c</a:t>
                      </a:r>
                      <a:r>
                        <a:rPr lang="fr-FR" sz="1400" b="1" spc="-5" dirty="0">
                          <a:latin typeface="Arial"/>
                          <a:ea typeface="Times New Roman"/>
                          <a:cs typeface="Times New Roman"/>
                        </a:rPr>
                        <a:t>on</a:t>
                      </a:r>
                      <a:r>
                        <a:rPr lang="fr-FR" sz="1400" b="1" spc="5" dirty="0">
                          <a:latin typeface="Arial"/>
                          <a:ea typeface="Times New Roman"/>
                          <a:cs typeface="Times New Roman"/>
                        </a:rPr>
                        <a:t>t</a:t>
                      </a:r>
                      <a:r>
                        <a:rPr lang="fr-FR" sz="1400" b="1" spc="-15" dirty="0">
                          <a:latin typeface="Arial"/>
                          <a:ea typeface="Times New Roman"/>
                          <a:cs typeface="Times New Roman"/>
                        </a:rPr>
                        <a:t>e</a:t>
                      </a:r>
                      <a:r>
                        <a:rPr lang="fr-FR" sz="1400" b="1" dirty="0">
                          <a:latin typeface="Arial"/>
                          <a:ea typeface="Times New Roman"/>
                          <a:cs typeface="Times New Roman"/>
                        </a:rPr>
                        <a:t>x</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5" dirty="0">
                          <a:latin typeface="Arial"/>
                          <a:ea typeface="Times New Roman"/>
                          <a:cs typeface="Times New Roman"/>
                        </a:rPr>
                        <a:t>e</a:t>
                      </a:r>
                      <a:r>
                        <a:rPr lang="fr-FR" sz="1400" b="1" dirty="0">
                          <a:latin typeface="Arial"/>
                          <a:ea typeface="Times New Roman"/>
                          <a:cs typeface="Times New Roman"/>
                        </a:rPr>
                        <a:t>t </a:t>
                      </a:r>
                      <a:r>
                        <a:rPr lang="fr-FR" sz="1400" b="1" spc="-10" dirty="0" smtClean="0">
                          <a:latin typeface="Arial"/>
                          <a:ea typeface="Times New Roman"/>
                          <a:cs typeface="Times New Roman"/>
                        </a:rPr>
                        <a:t>s</a:t>
                      </a:r>
                      <a:r>
                        <a:rPr lang="fr-FR" sz="1400" b="1" spc="-5" dirty="0" smtClean="0">
                          <a:latin typeface="Arial"/>
                          <a:ea typeface="Times New Roman"/>
                          <a:cs typeface="Times New Roman"/>
                        </a:rPr>
                        <a:t>e</a:t>
                      </a:r>
                      <a:r>
                        <a:rPr lang="fr-FR" sz="1400" b="1" spc="10" dirty="0" smtClean="0">
                          <a:latin typeface="Arial"/>
                          <a:ea typeface="Times New Roman"/>
                          <a:cs typeface="Times New Roman"/>
                        </a:rPr>
                        <a:t>l</a:t>
                      </a:r>
                      <a:r>
                        <a:rPr lang="fr-FR" sz="1400" b="1" spc="-5" dirty="0" smtClean="0">
                          <a:latin typeface="Arial"/>
                          <a:ea typeface="Times New Roman"/>
                          <a:cs typeface="Times New Roman"/>
                        </a:rPr>
                        <a:t>o</a:t>
                      </a:r>
                      <a:r>
                        <a:rPr lang="fr-FR" sz="1400" b="1" dirty="0" smtClean="0">
                          <a:latin typeface="Arial"/>
                          <a:ea typeface="Times New Roman"/>
                          <a:cs typeface="Times New Roman"/>
                        </a:rPr>
                        <a:t>n</a:t>
                      </a:r>
                      <a:r>
                        <a:rPr lang="fr-FR" sz="1400" b="1" baseline="0" dirty="0" smtClean="0">
                          <a:latin typeface="Calibri"/>
                          <a:ea typeface="Times New Roman"/>
                          <a:cs typeface="Times New Roman"/>
                        </a:rPr>
                        <a:t> </a:t>
                      </a:r>
                      <a:r>
                        <a:rPr lang="fr-FR" sz="1400" b="1" spc="-5" dirty="0" smtClean="0">
                          <a:latin typeface="Arial"/>
                          <a:ea typeface="Times New Roman"/>
                          <a:cs typeface="Times New Roman"/>
                        </a:rPr>
                        <a:t>be</a:t>
                      </a:r>
                      <a:r>
                        <a:rPr lang="fr-FR" sz="1400" b="1" spc="-10" dirty="0" smtClean="0">
                          <a:latin typeface="Arial"/>
                          <a:ea typeface="Times New Roman"/>
                          <a:cs typeface="Times New Roman"/>
                        </a:rPr>
                        <a:t>s</a:t>
                      </a:r>
                      <a:r>
                        <a:rPr lang="fr-FR" sz="1400" b="1" spc="-5" dirty="0" smtClean="0">
                          <a:latin typeface="Arial"/>
                          <a:ea typeface="Times New Roman"/>
                          <a:cs typeface="Times New Roman"/>
                        </a:rPr>
                        <a:t>o</a:t>
                      </a:r>
                      <a:r>
                        <a:rPr lang="fr-FR" sz="1400" b="1" spc="10" dirty="0" smtClean="0">
                          <a:latin typeface="Arial"/>
                          <a:ea typeface="Times New Roman"/>
                          <a:cs typeface="Times New Roman"/>
                        </a:rPr>
                        <a:t>i</a:t>
                      </a:r>
                      <a:r>
                        <a:rPr lang="fr-FR" sz="1400" b="1" spc="-5" dirty="0" smtClean="0">
                          <a:latin typeface="Arial"/>
                          <a:ea typeface="Times New Roman"/>
                          <a:cs typeface="Times New Roman"/>
                        </a:rPr>
                        <a:t>n</a:t>
                      </a:r>
                      <a:r>
                        <a:rPr lang="fr-FR" sz="1400" b="1" dirty="0" smtClean="0">
                          <a:latin typeface="Arial"/>
                          <a:ea typeface="Times New Roman"/>
                          <a:cs typeface="Times New Roman"/>
                        </a:rPr>
                        <a:t>s</a:t>
                      </a:r>
                      <a:r>
                        <a:rPr lang="fr-FR" sz="1400" b="1" spc="-5" dirty="0" smtClean="0">
                          <a:latin typeface="Arial"/>
                          <a:ea typeface="Times New Roman"/>
                          <a:cs typeface="Times New Roman"/>
                        </a:rPr>
                        <a:t> </a:t>
                      </a:r>
                      <a:r>
                        <a:rPr lang="fr-FR" sz="1400" b="1" spc="-5" dirty="0">
                          <a:latin typeface="Arial"/>
                          <a:ea typeface="Times New Roman"/>
                          <a:cs typeface="Times New Roman"/>
                        </a:rPr>
                        <a:t>e</a:t>
                      </a:r>
                      <a:r>
                        <a:rPr lang="fr-FR" sz="1400" b="1" dirty="0">
                          <a:latin typeface="Arial"/>
                          <a:ea typeface="Times New Roman"/>
                          <a:cs typeface="Times New Roman"/>
                        </a:rPr>
                        <a:t>t</a:t>
                      </a:r>
                      <a:r>
                        <a:rPr lang="fr-FR" sz="1400" b="1" spc="15" dirty="0">
                          <a:latin typeface="Arial"/>
                          <a:ea typeface="Times New Roman"/>
                          <a:cs typeface="Times New Roman"/>
                        </a:rPr>
                        <a:t> </a:t>
                      </a:r>
                      <a:r>
                        <a:rPr lang="fr-FR" sz="1400" b="1" spc="-5" dirty="0">
                          <a:latin typeface="Arial"/>
                          <a:ea typeface="Times New Roman"/>
                          <a:cs typeface="Times New Roman"/>
                        </a:rPr>
                        <a:t>p</a:t>
                      </a:r>
                      <a:r>
                        <a:rPr lang="fr-FR" sz="1400" b="1" dirty="0">
                          <a:latin typeface="Arial"/>
                          <a:ea typeface="Times New Roman"/>
                          <a:cs typeface="Times New Roman"/>
                        </a:rPr>
                        <a:t>r</a:t>
                      </a:r>
                      <a:r>
                        <a:rPr lang="fr-FR" sz="1400" b="1" spc="-5" dirty="0">
                          <a:latin typeface="Arial"/>
                          <a:ea typeface="Times New Roman"/>
                          <a:cs typeface="Times New Roman"/>
                        </a:rPr>
                        <a:t>é</a:t>
                      </a:r>
                      <a:r>
                        <a:rPr lang="fr-FR" sz="1400" b="1" spc="15" dirty="0">
                          <a:latin typeface="Arial"/>
                          <a:ea typeface="Times New Roman"/>
                          <a:cs typeface="Times New Roman"/>
                        </a:rPr>
                        <a:t>f</a:t>
                      </a:r>
                      <a:r>
                        <a:rPr lang="fr-FR" sz="1400" b="1" spc="-5" dirty="0">
                          <a:latin typeface="Arial"/>
                          <a:ea typeface="Times New Roman"/>
                          <a:cs typeface="Times New Roman"/>
                        </a:rPr>
                        <a:t>é</a:t>
                      </a:r>
                      <a:r>
                        <a:rPr lang="fr-FR" sz="1400" b="1" dirty="0">
                          <a:latin typeface="Arial"/>
                          <a:ea typeface="Times New Roman"/>
                          <a:cs typeface="Times New Roman"/>
                        </a:rPr>
                        <a:t>r</a:t>
                      </a:r>
                      <a:r>
                        <a:rPr lang="fr-FR" sz="1400" b="1" spc="-5" dirty="0">
                          <a:latin typeface="Arial"/>
                          <a:ea typeface="Times New Roman"/>
                          <a:cs typeface="Times New Roman"/>
                        </a:rPr>
                        <a:t>en</a:t>
                      </a:r>
                      <a:r>
                        <a:rPr lang="fr-FR" sz="1400" b="1" dirty="0">
                          <a:latin typeface="Arial"/>
                          <a:ea typeface="Times New Roman"/>
                          <a:cs typeface="Times New Roman"/>
                        </a:rPr>
                        <a:t>c</a:t>
                      </a:r>
                      <a:r>
                        <a:rPr lang="fr-FR" sz="1400" b="1" spc="-5" dirty="0">
                          <a:latin typeface="Arial"/>
                          <a:ea typeface="Times New Roman"/>
                          <a:cs typeface="Times New Roman"/>
                        </a:rPr>
                        <a:t>e</a:t>
                      </a:r>
                      <a:r>
                        <a:rPr lang="fr-FR" sz="1400" b="1" dirty="0">
                          <a:latin typeface="Arial"/>
                          <a:ea typeface="Times New Roman"/>
                          <a:cs typeface="Times New Roman"/>
                        </a:rPr>
                        <a:t>s </a:t>
                      </a:r>
                      <a:r>
                        <a:rPr lang="fr-FR" sz="1400" b="1" spc="-5" dirty="0">
                          <a:latin typeface="Arial"/>
                          <a:ea typeface="Times New Roman"/>
                          <a:cs typeface="Times New Roman"/>
                        </a:rPr>
                        <a:t>de</a:t>
                      </a:r>
                      <a:r>
                        <a:rPr lang="fr-FR" sz="1400" b="1" dirty="0">
                          <a:latin typeface="Arial"/>
                          <a:ea typeface="Times New Roman"/>
                          <a:cs typeface="Times New Roman"/>
                        </a:rPr>
                        <a:t>s</a:t>
                      </a:r>
                      <a:r>
                        <a:rPr lang="fr-FR" sz="1400" b="1" spc="-5" dirty="0">
                          <a:latin typeface="Arial"/>
                          <a:ea typeface="Times New Roman"/>
                          <a:cs typeface="Times New Roman"/>
                        </a:rPr>
                        <a:t> u</a:t>
                      </a:r>
                      <a:r>
                        <a:rPr lang="fr-FR" sz="1400" b="1" spc="5"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l</a:t>
                      </a:r>
                      <a:r>
                        <a:rPr lang="fr-FR" sz="1400" b="1" spc="10" dirty="0">
                          <a:latin typeface="Arial"/>
                          <a:ea typeface="Times New Roman"/>
                          <a:cs typeface="Times New Roman"/>
                        </a:rPr>
                        <a:t>i</a:t>
                      </a:r>
                      <a:r>
                        <a:rPr lang="fr-FR" sz="1400" b="1" spc="-10" dirty="0">
                          <a:latin typeface="Arial"/>
                          <a:ea typeface="Times New Roman"/>
                          <a:cs typeface="Times New Roman"/>
                        </a:rPr>
                        <a:t>s</a:t>
                      </a:r>
                      <a:r>
                        <a:rPr lang="fr-FR" sz="1400" b="1" spc="-5" dirty="0">
                          <a:latin typeface="Arial"/>
                          <a:ea typeface="Times New Roman"/>
                          <a:cs typeface="Times New Roman"/>
                        </a:rPr>
                        <a:t>a</a:t>
                      </a:r>
                      <a:r>
                        <a:rPr lang="fr-FR" sz="1400" b="1" spc="5" dirty="0">
                          <a:latin typeface="Arial"/>
                          <a:ea typeface="Times New Roman"/>
                          <a:cs typeface="Times New Roman"/>
                        </a:rPr>
                        <a:t>t</a:t>
                      </a:r>
                      <a:r>
                        <a:rPr lang="fr-FR" sz="1400" b="1" spc="-5" dirty="0">
                          <a:latin typeface="Arial"/>
                          <a:ea typeface="Times New Roman"/>
                          <a:cs typeface="Times New Roman"/>
                        </a:rPr>
                        <a:t>eu</a:t>
                      </a:r>
                      <a:r>
                        <a:rPr lang="fr-FR" sz="1400" b="1" dirty="0">
                          <a:latin typeface="Arial"/>
                          <a:ea typeface="Times New Roman"/>
                          <a:cs typeface="Times New Roman"/>
                        </a:rPr>
                        <a:t>r</a:t>
                      </a:r>
                      <a:r>
                        <a:rPr lang="fr-FR" sz="1400" b="1" spc="-10" dirty="0">
                          <a:latin typeface="Arial"/>
                          <a:ea typeface="Times New Roman"/>
                          <a:cs typeface="Times New Roman"/>
                        </a:rPr>
                        <a:t>s</a:t>
                      </a:r>
                      <a:r>
                        <a:rPr lang="fr-FR" sz="1400" b="1" dirty="0" smtClean="0">
                          <a:latin typeface="Arial"/>
                          <a:ea typeface="Times New Roman"/>
                          <a:cs typeface="Times New Roman"/>
                        </a:rPr>
                        <a:t>.</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70"/>
                        </a:spcBef>
                        <a:spcAft>
                          <a:spcPts val="0"/>
                        </a:spcAft>
                      </a:pPr>
                      <a:endParaRPr lang="fr-FR" sz="1400" b="1">
                        <a:latin typeface="Calibri"/>
                        <a:ea typeface="Times New Roman"/>
                        <a:cs typeface="Times New Roman"/>
                      </a:endParaRPr>
                    </a:p>
                    <a:p>
                      <a:pPr marL="508000" marR="506095" algn="ctr">
                        <a:lnSpc>
                          <a:spcPct val="115000"/>
                        </a:lnSpc>
                        <a:spcBef>
                          <a:spcPts val="270"/>
                        </a:spcBef>
                        <a:spcAft>
                          <a:spcPts val="0"/>
                        </a:spcAft>
                      </a:pPr>
                      <a:r>
                        <a:rPr lang="fr-FR" sz="1400" b="1" u="sng" spc="-5">
                          <a:solidFill>
                            <a:srgbClr val="30849B"/>
                          </a:solidFill>
                          <a:latin typeface="Arial"/>
                          <a:ea typeface="Times New Roman"/>
                          <a:cs typeface="Times New Roman"/>
                        </a:rPr>
                        <a:t>Flexibilité</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17475"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17475"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17475" algn="ctr">
                        <a:lnSpc>
                          <a:spcPct val="11500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17475"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732">
                <a:tc vMerge="1">
                  <a:txBody>
                    <a:bodyPr/>
                    <a:lstStyle/>
                    <a:p>
                      <a:endParaRPr lang="fr-FR"/>
                    </a:p>
                  </a:txBody>
                  <a:tcPr/>
                </a:tc>
                <a:tc vMerge="1">
                  <a:txBody>
                    <a:bodyPr/>
                    <a:lstStyle/>
                    <a:p>
                      <a:endParaRPr lang="fr-FR"/>
                    </a:p>
                  </a:txBody>
                  <a:tcPr/>
                </a:tc>
                <a:tc>
                  <a:txBody>
                    <a:bodyPr/>
                    <a:lstStyle/>
                    <a:p>
                      <a:pPr algn="ctr">
                        <a:lnSpc>
                          <a:spcPct val="115000"/>
                        </a:lnSpc>
                        <a:spcBef>
                          <a:spcPts val="270"/>
                        </a:spcBef>
                        <a:spcAft>
                          <a:spcPts val="0"/>
                        </a:spcAft>
                      </a:pPr>
                      <a:endParaRPr lang="fr-FR" sz="1400" b="1">
                        <a:latin typeface="Calibri"/>
                        <a:ea typeface="Times New Roman"/>
                        <a:cs typeface="Times New Roman"/>
                      </a:endParaRPr>
                    </a:p>
                    <a:p>
                      <a:pPr marL="186690" algn="ctr">
                        <a:lnSpc>
                          <a:spcPct val="115000"/>
                        </a:lnSpc>
                        <a:spcBef>
                          <a:spcPts val="270"/>
                        </a:spcBef>
                        <a:spcAft>
                          <a:spcPts val="0"/>
                        </a:spcAft>
                      </a:pPr>
                      <a:r>
                        <a:rPr lang="fr-FR" sz="1400" b="1" u="sng" spc="-5">
                          <a:solidFill>
                            <a:srgbClr val="30849B"/>
                          </a:solidFill>
                          <a:latin typeface="Arial"/>
                          <a:ea typeface="Times New Roman"/>
                          <a:cs typeface="Times New Roman"/>
                        </a:rPr>
                        <a:t>Prise  en compte de l’expérience</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fr-FR" sz="1400" b="1" dirty="0">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683567" y="116632"/>
          <a:ext cx="7992889" cy="6775726"/>
        </p:xfrm>
        <a:graphic>
          <a:graphicData uri="http://schemas.openxmlformats.org/drawingml/2006/table">
            <a:tbl>
              <a:tblPr/>
              <a:tblGrid>
                <a:gridCol w="604931"/>
                <a:gridCol w="3643541"/>
                <a:gridCol w="2592288"/>
                <a:gridCol w="288032"/>
                <a:gridCol w="288032"/>
                <a:gridCol w="360040"/>
                <a:gridCol w="216025"/>
              </a:tblGrid>
              <a:tr h="128677">
                <a:tc rowSpan="3">
                  <a:txBody>
                    <a:bodyPr/>
                    <a:lstStyle/>
                    <a:p>
                      <a:pPr marL="192405" marR="194310" algn="ctr">
                        <a:lnSpc>
                          <a:spcPct val="115000"/>
                        </a:lnSpc>
                        <a:spcAft>
                          <a:spcPts val="0"/>
                        </a:spcAft>
                      </a:pPr>
                      <a:endParaRPr lang="fr-FR" sz="1400" b="1" dirty="0">
                        <a:latin typeface="Calibri"/>
                        <a:ea typeface="Times New Roman"/>
                        <a:cs typeface="Times New Roman"/>
                      </a:endParaRPr>
                    </a:p>
                    <a:p>
                      <a:pPr marL="192405" marR="194310" algn="ctr">
                        <a:lnSpc>
                          <a:spcPct val="115000"/>
                        </a:lnSpc>
                        <a:spcAft>
                          <a:spcPts val="0"/>
                        </a:spcAft>
                      </a:pPr>
                      <a:r>
                        <a:rPr lang="en-US" sz="1400" b="1" u="heavy" dirty="0" smtClean="0">
                          <a:solidFill>
                            <a:srgbClr val="001F5F"/>
                          </a:solidFill>
                          <a:latin typeface="Arial"/>
                          <a:ea typeface="Times New Roman"/>
                          <a:cs typeface="Times New Roman"/>
                        </a:rPr>
                        <a:t>5  </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ts val="550"/>
                        </a:lnSpc>
                        <a:spcBef>
                          <a:spcPts val="10"/>
                        </a:spcBef>
                        <a:spcAft>
                          <a:spcPts val="0"/>
                        </a:spcAft>
                      </a:pPr>
                      <a:endParaRPr lang="fr-FR" sz="1400" b="1" dirty="0">
                        <a:latin typeface="Times New Roman"/>
                        <a:ea typeface="Times New Roman"/>
                        <a:cs typeface="Times New Roman"/>
                      </a:endParaRPr>
                    </a:p>
                    <a:p>
                      <a:pPr marL="66675">
                        <a:lnSpc>
                          <a:spcPct val="115000"/>
                        </a:lnSpc>
                        <a:spcAft>
                          <a:spcPts val="0"/>
                        </a:spcAft>
                      </a:pPr>
                      <a:r>
                        <a:rPr lang="fr-FR" sz="1400" b="1" u="sng" spc="5" dirty="0">
                          <a:solidFill>
                            <a:srgbClr val="001F5F"/>
                          </a:solidFill>
                          <a:latin typeface="Arial"/>
                          <a:ea typeface="Times New Roman"/>
                          <a:cs typeface="Times New Roman"/>
                        </a:rPr>
                        <a:t>G</a:t>
                      </a:r>
                      <a:r>
                        <a:rPr lang="fr-FR" sz="1400" b="1" u="sng" dirty="0">
                          <a:solidFill>
                            <a:srgbClr val="001F5F"/>
                          </a:solidFill>
                          <a:latin typeface="Arial"/>
                          <a:ea typeface="Times New Roman"/>
                          <a:cs typeface="Times New Roman"/>
                        </a:rPr>
                        <a:t>E</a:t>
                      </a:r>
                      <a:r>
                        <a:rPr lang="fr-FR" sz="1400" b="1" u="sng" spc="-10" dirty="0">
                          <a:solidFill>
                            <a:srgbClr val="001F5F"/>
                          </a:solidFill>
                          <a:latin typeface="Arial"/>
                          <a:ea typeface="Times New Roman"/>
                          <a:cs typeface="Times New Roman"/>
                        </a:rPr>
                        <a:t>S</a:t>
                      </a:r>
                      <a:r>
                        <a:rPr lang="fr-FR" sz="1400" b="1" u="sng" spc="5" dirty="0">
                          <a:solidFill>
                            <a:srgbClr val="001F5F"/>
                          </a:solidFill>
                          <a:latin typeface="Arial"/>
                          <a:ea typeface="Times New Roman"/>
                          <a:cs typeface="Times New Roman"/>
                        </a:rPr>
                        <a:t>T</a:t>
                      </a:r>
                      <a:r>
                        <a:rPr lang="fr-FR" sz="1400" b="1" u="sng" spc="-10" dirty="0">
                          <a:solidFill>
                            <a:srgbClr val="001F5F"/>
                          </a:solidFill>
                          <a:latin typeface="Arial"/>
                          <a:ea typeface="Times New Roman"/>
                          <a:cs typeface="Times New Roman"/>
                        </a:rPr>
                        <a:t>I</a:t>
                      </a:r>
                      <a:r>
                        <a:rPr lang="fr-FR" sz="1400" b="1" u="sng" spc="5" dirty="0">
                          <a:solidFill>
                            <a:srgbClr val="001F5F"/>
                          </a:solidFill>
                          <a:latin typeface="Arial"/>
                          <a:ea typeface="Times New Roman"/>
                          <a:cs typeface="Times New Roman"/>
                        </a:rPr>
                        <a:t>O</a:t>
                      </a:r>
                      <a:r>
                        <a:rPr lang="fr-FR" sz="1400" b="1" u="sng" dirty="0">
                          <a:solidFill>
                            <a:srgbClr val="001F5F"/>
                          </a:solidFill>
                          <a:latin typeface="Arial"/>
                          <a:ea typeface="Times New Roman"/>
                          <a:cs typeface="Times New Roman"/>
                        </a:rPr>
                        <a:t>N</a:t>
                      </a:r>
                      <a:r>
                        <a:rPr lang="fr-FR" sz="1400" b="1" u="sng" spc="5" dirty="0">
                          <a:solidFill>
                            <a:srgbClr val="001F5F"/>
                          </a:solidFill>
                          <a:latin typeface="Arial"/>
                          <a:ea typeface="Times New Roman"/>
                          <a:cs typeface="Times New Roman"/>
                        </a:rPr>
                        <a:t> </a:t>
                      </a:r>
                      <a:r>
                        <a:rPr lang="fr-FR" sz="1400" b="1" u="sng" spc="-5" dirty="0">
                          <a:solidFill>
                            <a:srgbClr val="001F5F"/>
                          </a:solidFill>
                          <a:latin typeface="Arial"/>
                          <a:ea typeface="Times New Roman"/>
                          <a:cs typeface="Times New Roman"/>
                        </a:rPr>
                        <a:t>D</a:t>
                      </a:r>
                      <a:r>
                        <a:rPr lang="fr-FR" sz="1400" b="1" u="sng" dirty="0">
                          <a:solidFill>
                            <a:srgbClr val="001F5F"/>
                          </a:solidFill>
                          <a:latin typeface="Arial"/>
                          <a:ea typeface="Times New Roman"/>
                          <a:cs typeface="Times New Roman"/>
                        </a:rPr>
                        <a:t>ES</a:t>
                      </a:r>
                      <a:r>
                        <a:rPr lang="fr-FR" sz="1400" b="1" u="sng" spc="-5" dirty="0">
                          <a:solidFill>
                            <a:srgbClr val="001F5F"/>
                          </a:solidFill>
                          <a:latin typeface="Arial"/>
                          <a:ea typeface="Times New Roman"/>
                          <a:cs typeface="Times New Roman"/>
                        </a:rPr>
                        <a:t> </a:t>
                      </a:r>
                      <a:r>
                        <a:rPr lang="fr-FR" sz="1400" b="1" u="sng" dirty="0">
                          <a:solidFill>
                            <a:srgbClr val="001F5F"/>
                          </a:solidFill>
                          <a:latin typeface="Arial"/>
                          <a:ea typeface="Times New Roman"/>
                          <a:cs typeface="Times New Roman"/>
                        </a:rPr>
                        <a:t>E</a:t>
                      </a:r>
                      <a:r>
                        <a:rPr lang="fr-FR" sz="1400" b="1" u="sng" spc="-5" dirty="0">
                          <a:solidFill>
                            <a:srgbClr val="001F5F"/>
                          </a:solidFill>
                          <a:latin typeface="Arial"/>
                          <a:ea typeface="Times New Roman"/>
                          <a:cs typeface="Times New Roman"/>
                        </a:rPr>
                        <a:t>RR</a:t>
                      </a:r>
                      <a:r>
                        <a:rPr lang="fr-FR" sz="1400" b="1" u="sng" dirty="0">
                          <a:solidFill>
                            <a:srgbClr val="001F5F"/>
                          </a:solidFill>
                          <a:latin typeface="Arial"/>
                          <a:ea typeface="Times New Roman"/>
                          <a:cs typeface="Times New Roman"/>
                        </a:rPr>
                        <a:t>E</a:t>
                      </a:r>
                      <a:r>
                        <a:rPr lang="fr-FR" sz="1400" b="1" u="sng" spc="-5" dirty="0">
                          <a:solidFill>
                            <a:srgbClr val="001F5F"/>
                          </a:solidFill>
                          <a:latin typeface="Arial"/>
                          <a:ea typeface="Times New Roman"/>
                          <a:cs typeface="Times New Roman"/>
                        </a:rPr>
                        <a:t>UR</a:t>
                      </a:r>
                      <a:r>
                        <a:rPr lang="fr-FR" sz="1400" b="1" u="sng" dirty="0">
                          <a:solidFill>
                            <a:srgbClr val="001F5F"/>
                          </a:solidFill>
                          <a:latin typeface="Arial"/>
                          <a:ea typeface="Times New Roman"/>
                          <a:cs typeface="Times New Roman"/>
                        </a:rPr>
                        <a:t>S</a:t>
                      </a:r>
                      <a:r>
                        <a:rPr lang="fr-FR" sz="1400" b="1" u="sng" spc="10" dirty="0">
                          <a:solidFill>
                            <a:srgbClr val="001F5F"/>
                          </a:solidFill>
                          <a:latin typeface="Arial"/>
                          <a:ea typeface="Times New Roman"/>
                          <a:cs typeface="Times New Roman"/>
                        </a:rPr>
                        <a:t> </a:t>
                      </a:r>
                      <a:r>
                        <a:rPr lang="fr-FR" sz="1400" b="1" dirty="0">
                          <a:solidFill>
                            <a:srgbClr val="001F5F"/>
                          </a:solidFill>
                          <a:latin typeface="Arial"/>
                          <a:ea typeface="Times New Roman"/>
                          <a:cs typeface="Times New Roman"/>
                        </a:rPr>
                        <a:t>:</a:t>
                      </a:r>
                      <a:endParaRPr lang="fr-FR" sz="1400" b="1" dirty="0">
                        <a:latin typeface="Calibri"/>
                        <a:ea typeface="Times New Roman"/>
                        <a:cs typeface="Times New Roman"/>
                      </a:endParaRPr>
                    </a:p>
                    <a:p>
                      <a:pPr marL="66675" marR="186055">
                        <a:lnSpc>
                          <a:spcPct val="115000"/>
                        </a:lnSpc>
                        <a:spcBef>
                          <a:spcPts val="10"/>
                        </a:spcBef>
                        <a:spcAft>
                          <a:spcPts val="0"/>
                        </a:spcAft>
                      </a:pPr>
                      <a:r>
                        <a:rPr lang="fr-FR" sz="1400" b="1" spc="-5" dirty="0" smtClean="0">
                          <a:latin typeface="Arial"/>
                          <a:ea typeface="Times New Roman"/>
                          <a:cs typeface="Times New Roman"/>
                        </a:rPr>
                        <a:t>L</a:t>
                      </a:r>
                      <a:r>
                        <a:rPr lang="fr-FR" sz="1400" b="1" dirty="0" smtClean="0">
                          <a:latin typeface="Arial"/>
                          <a:ea typeface="Times New Roman"/>
                          <a:cs typeface="Times New Roman"/>
                        </a:rPr>
                        <a:t>e </a:t>
                      </a:r>
                      <a:r>
                        <a:rPr lang="fr-FR" sz="1400" b="1" dirty="0">
                          <a:latin typeface="Arial"/>
                          <a:ea typeface="Times New Roman"/>
                          <a:cs typeface="Times New Roman"/>
                        </a:rPr>
                        <a:t>cr</a:t>
                      </a:r>
                      <a:r>
                        <a:rPr lang="fr-FR" sz="1400" b="1" spc="-5" dirty="0">
                          <a:latin typeface="Arial"/>
                          <a:ea typeface="Times New Roman"/>
                          <a:cs typeface="Times New Roman"/>
                        </a:rPr>
                        <a:t>i</a:t>
                      </a:r>
                      <a:r>
                        <a:rPr lang="fr-FR" sz="1400" b="1" spc="5" dirty="0">
                          <a:latin typeface="Arial"/>
                          <a:ea typeface="Times New Roman"/>
                          <a:cs typeface="Times New Roman"/>
                        </a:rPr>
                        <a:t>t</a:t>
                      </a:r>
                      <a:r>
                        <a:rPr lang="fr-FR" sz="1400" b="1" spc="-5" dirty="0">
                          <a:latin typeface="Arial"/>
                          <a:ea typeface="Times New Roman"/>
                          <a:cs typeface="Times New Roman"/>
                        </a:rPr>
                        <a:t>è</a:t>
                      </a:r>
                      <a:r>
                        <a:rPr lang="fr-FR" sz="1400" b="1" dirty="0">
                          <a:latin typeface="Arial"/>
                          <a:ea typeface="Times New Roman"/>
                          <a:cs typeface="Times New Roman"/>
                        </a:rPr>
                        <a:t>re</a:t>
                      </a:r>
                      <a:r>
                        <a:rPr lang="fr-FR" sz="1400" b="1" spc="5" dirty="0">
                          <a:latin typeface="Arial"/>
                          <a:ea typeface="Times New Roman"/>
                          <a:cs typeface="Times New Roman"/>
                        </a:rPr>
                        <a:t> G</a:t>
                      </a:r>
                      <a:r>
                        <a:rPr lang="fr-FR" sz="1400" b="1" spc="-5" dirty="0">
                          <a:latin typeface="Arial"/>
                          <a:ea typeface="Times New Roman"/>
                          <a:cs typeface="Times New Roman"/>
                        </a:rPr>
                        <a:t>e</a:t>
                      </a:r>
                      <a:r>
                        <a:rPr lang="fr-FR" sz="1400" b="1" spc="-10" dirty="0">
                          <a:latin typeface="Arial"/>
                          <a:ea typeface="Times New Roman"/>
                          <a:cs typeface="Times New Roman"/>
                        </a:rPr>
                        <a:t>s</a:t>
                      </a:r>
                      <a:r>
                        <a:rPr lang="fr-FR" sz="1400" b="1" spc="5"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o</a:t>
                      </a:r>
                      <a:r>
                        <a:rPr lang="fr-FR" sz="1400" b="1" dirty="0">
                          <a:latin typeface="Arial"/>
                          <a:ea typeface="Times New Roman"/>
                          <a:cs typeface="Times New Roman"/>
                        </a:rPr>
                        <a:t>n</a:t>
                      </a:r>
                      <a:r>
                        <a:rPr lang="fr-FR" sz="1400" b="1" spc="-5" dirty="0">
                          <a:latin typeface="Arial"/>
                          <a:ea typeface="Times New Roman"/>
                          <a:cs typeface="Times New Roman"/>
                        </a:rPr>
                        <a:t> de</a:t>
                      </a:r>
                      <a:r>
                        <a:rPr lang="fr-FR" sz="1400" b="1" dirty="0">
                          <a:latin typeface="Arial"/>
                          <a:ea typeface="Times New Roman"/>
                          <a:cs typeface="Times New Roman"/>
                        </a:rPr>
                        <a:t>s</a:t>
                      </a:r>
                      <a:r>
                        <a:rPr lang="fr-FR" sz="1400" b="1" spc="-5" dirty="0">
                          <a:latin typeface="Arial"/>
                          <a:ea typeface="Times New Roman"/>
                          <a:cs typeface="Times New Roman"/>
                        </a:rPr>
                        <a:t> e</a:t>
                      </a:r>
                      <a:r>
                        <a:rPr lang="fr-FR" sz="1400" b="1" dirty="0">
                          <a:latin typeface="Arial"/>
                          <a:ea typeface="Times New Roman"/>
                          <a:cs typeface="Times New Roman"/>
                        </a:rPr>
                        <a:t>rr</a:t>
                      </a:r>
                      <a:r>
                        <a:rPr lang="fr-FR" sz="1400" b="1" spc="-5" dirty="0">
                          <a:latin typeface="Arial"/>
                          <a:ea typeface="Times New Roman"/>
                          <a:cs typeface="Times New Roman"/>
                        </a:rPr>
                        <a:t>eu</a:t>
                      </a:r>
                      <a:r>
                        <a:rPr lang="fr-FR" sz="1400" b="1" dirty="0">
                          <a:latin typeface="Arial"/>
                          <a:ea typeface="Times New Roman"/>
                          <a:cs typeface="Times New Roman"/>
                        </a:rPr>
                        <a:t>rs</a:t>
                      </a:r>
                      <a:r>
                        <a:rPr lang="fr-FR" sz="1400" b="1" spc="-5"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on</a:t>
                      </a:r>
                      <a:r>
                        <a:rPr lang="fr-FR" sz="1400" b="1" dirty="0">
                          <a:latin typeface="Arial"/>
                          <a:ea typeface="Times New Roman"/>
                          <a:cs typeface="Times New Roman"/>
                        </a:rPr>
                        <a:t>c</a:t>
                      </a:r>
                      <a:r>
                        <a:rPr lang="fr-FR" sz="1400" b="1" spc="-5" dirty="0">
                          <a:latin typeface="Arial"/>
                          <a:ea typeface="Times New Roman"/>
                          <a:cs typeface="Times New Roman"/>
                        </a:rPr>
                        <a:t>e</a:t>
                      </a:r>
                      <a:r>
                        <a:rPr lang="fr-FR" sz="1400" b="1" dirty="0">
                          <a:latin typeface="Arial"/>
                          <a:ea typeface="Times New Roman"/>
                          <a:cs typeface="Times New Roman"/>
                        </a:rPr>
                        <a:t>r</a:t>
                      </a:r>
                      <a:r>
                        <a:rPr lang="fr-FR" sz="1400" b="1" spc="-5" dirty="0">
                          <a:latin typeface="Arial"/>
                          <a:ea typeface="Times New Roman"/>
                          <a:cs typeface="Times New Roman"/>
                        </a:rPr>
                        <a:t>n</a:t>
                      </a:r>
                      <a:r>
                        <a:rPr lang="fr-FR" sz="1400" b="1" dirty="0">
                          <a:latin typeface="Arial"/>
                          <a:ea typeface="Times New Roman"/>
                          <a:cs typeface="Times New Roman"/>
                        </a:rPr>
                        <a:t>e </a:t>
                      </a:r>
                      <a:r>
                        <a:rPr lang="fr-FR" sz="1400" b="1" spc="5" dirty="0">
                          <a:latin typeface="Arial"/>
                          <a:ea typeface="Times New Roman"/>
                          <a:cs typeface="Times New Roman"/>
                        </a:rPr>
                        <a:t>t</a:t>
                      </a:r>
                      <a:r>
                        <a:rPr lang="fr-FR" sz="1400" b="1" spc="-5" dirty="0">
                          <a:latin typeface="Arial"/>
                          <a:ea typeface="Times New Roman"/>
                          <a:cs typeface="Times New Roman"/>
                        </a:rPr>
                        <a:t>o</a:t>
                      </a:r>
                      <a:r>
                        <a:rPr lang="fr-FR" sz="1400" b="1" spc="5" dirty="0">
                          <a:latin typeface="Arial"/>
                          <a:ea typeface="Times New Roman"/>
                          <a:cs typeface="Times New Roman"/>
                        </a:rPr>
                        <a:t>u</a:t>
                      </a:r>
                      <a:r>
                        <a:rPr lang="fr-FR" sz="1400" b="1" dirty="0">
                          <a:latin typeface="Arial"/>
                          <a:ea typeface="Times New Roman"/>
                          <a:cs typeface="Times New Roman"/>
                        </a:rPr>
                        <a:t>s </a:t>
                      </a:r>
                      <a:r>
                        <a:rPr lang="fr-FR" sz="1400" b="1" spc="10" dirty="0">
                          <a:latin typeface="Arial"/>
                          <a:ea typeface="Times New Roman"/>
                          <a:cs typeface="Times New Roman"/>
                        </a:rPr>
                        <a:t>l</a:t>
                      </a:r>
                      <a:r>
                        <a:rPr lang="fr-FR" sz="1400" b="1" spc="-5" dirty="0">
                          <a:latin typeface="Arial"/>
                          <a:ea typeface="Times New Roman"/>
                          <a:cs typeface="Times New Roman"/>
                        </a:rPr>
                        <a:t>e</a:t>
                      </a:r>
                      <a:r>
                        <a:rPr lang="fr-FR" sz="1400" b="1" dirty="0">
                          <a:latin typeface="Arial"/>
                          <a:ea typeface="Times New Roman"/>
                          <a:cs typeface="Times New Roman"/>
                        </a:rPr>
                        <a:t>s</a:t>
                      </a:r>
                      <a:r>
                        <a:rPr lang="fr-FR" sz="1400" b="1" spc="-5" dirty="0">
                          <a:latin typeface="Arial"/>
                          <a:ea typeface="Times New Roman"/>
                          <a:cs typeface="Times New Roman"/>
                        </a:rPr>
                        <a:t> </a:t>
                      </a:r>
                      <a:r>
                        <a:rPr lang="fr-FR" sz="1400" b="1" spc="10" dirty="0">
                          <a:latin typeface="Arial"/>
                          <a:ea typeface="Times New Roman"/>
                          <a:cs typeface="Times New Roman"/>
                        </a:rPr>
                        <a:t>m</a:t>
                      </a:r>
                      <a:r>
                        <a:rPr lang="fr-FR" sz="1400" b="1" spc="-5" dirty="0">
                          <a:latin typeface="Arial"/>
                          <a:ea typeface="Times New Roman"/>
                          <a:cs typeface="Times New Roman"/>
                        </a:rPr>
                        <a:t>o</a:t>
                      </a:r>
                      <a:r>
                        <a:rPr lang="fr-FR" sz="1400" b="1" dirty="0">
                          <a:latin typeface="Arial"/>
                          <a:ea typeface="Times New Roman"/>
                          <a:cs typeface="Times New Roman"/>
                        </a:rPr>
                        <a:t>y</a:t>
                      </a:r>
                      <a:r>
                        <a:rPr lang="fr-FR" sz="1400" b="1" spc="-15" dirty="0">
                          <a:latin typeface="Arial"/>
                          <a:ea typeface="Times New Roman"/>
                          <a:cs typeface="Times New Roman"/>
                        </a:rPr>
                        <a:t>e</a:t>
                      </a:r>
                      <a:r>
                        <a:rPr lang="fr-FR" sz="1400" b="1" spc="-5" dirty="0">
                          <a:latin typeface="Arial"/>
                          <a:ea typeface="Times New Roman"/>
                          <a:cs typeface="Times New Roman"/>
                        </a:rPr>
                        <a:t>n</a:t>
                      </a:r>
                      <a:r>
                        <a:rPr lang="fr-FR" sz="1400" b="1" dirty="0">
                          <a:latin typeface="Arial"/>
                          <a:ea typeface="Times New Roman"/>
                          <a:cs typeface="Times New Roman"/>
                        </a:rPr>
                        <a:t>s</a:t>
                      </a:r>
                      <a:r>
                        <a:rPr lang="fr-FR" sz="1400" b="1" spc="-5" dirty="0">
                          <a:latin typeface="Arial"/>
                          <a:ea typeface="Times New Roman"/>
                          <a:cs typeface="Times New Roman"/>
                        </a:rPr>
                        <a:t> pe</a:t>
                      </a:r>
                      <a:r>
                        <a:rPr lang="fr-FR" sz="1400" b="1" dirty="0">
                          <a:latin typeface="Arial"/>
                          <a:ea typeface="Times New Roman"/>
                          <a:cs typeface="Times New Roman"/>
                        </a:rPr>
                        <a:t>r</a:t>
                      </a:r>
                      <a:r>
                        <a:rPr lang="fr-FR" sz="1400" b="1" spc="10" dirty="0">
                          <a:latin typeface="Arial"/>
                          <a:ea typeface="Times New Roman"/>
                          <a:cs typeface="Times New Roman"/>
                        </a:rPr>
                        <a:t>m</a:t>
                      </a:r>
                      <a:r>
                        <a:rPr lang="fr-FR" sz="1400" b="1" spc="-5" dirty="0">
                          <a:latin typeface="Arial"/>
                          <a:ea typeface="Times New Roman"/>
                          <a:cs typeface="Times New Roman"/>
                        </a:rPr>
                        <a:t>e</a:t>
                      </a:r>
                      <a:r>
                        <a:rPr lang="fr-FR" sz="1400" b="1" spc="5" dirty="0">
                          <a:latin typeface="Arial"/>
                          <a:ea typeface="Times New Roman"/>
                          <a:cs typeface="Times New Roman"/>
                        </a:rPr>
                        <a:t>tt</a:t>
                      </a:r>
                      <a:r>
                        <a:rPr lang="fr-FR" sz="1400" b="1" spc="-5" dirty="0">
                          <a:latin typeface="Arial"/>
                          <a:ea typeface="Times New Roman"/>
                          <a:cs typeface="Times New Roman"/>
                        </a:rPr>
                        <a:t>an</a:t>
                      </a:r>
                      <a:r>
                        <a:rPr lang="fr-FR" sz="1400" b="1" dirty="0">
                          <a:latin typeface="Arial"/>
                          <a:ea typeface="Times New Roman"/>
                          <a:cs typeface="Times New Roman"/>
                        </a:rPr>
                        <a:t>t </a:t>
                      </a:r>
                      <a:r>
                        <a:rPr lang="fr-FR" sz="1400" b="1" spc="-5" dirty="0">
                          <a:latin typeface="Arial"/>
                          <a:ea typeface="Times New Roman"/>
                          <a:cs typeface="Times New Roman"/>
                        </a:rPr>
                        <a:t>d’un</a:t>
                      </a:r>
                      <a:r>
                        <a:rPr lang="fr-FR" sz="1400" b="1" dirty="0">
                          <a:latin typeface="Arial"/>
                          <a:ea typeface="Times New Roman"/>
                          <a:cs typeface="Times New Roman"/>
                        </a:rPr>
                        <a:t>e </a:t>
                      </a:r>
                      <a:r>
                        <a:rPr lang="fr-FR" sz="1400" b="1" spc="-5" dirty="0">
                          <a:latin typeface="Arial"/>
                          <a:ea typeface="Times New Roman"/>
                          <a:cs typeface="Times New Roman"/>
                        </a:rPr>
                        <a:t>pa</a:t>
                      </a:r>
                      <a:r>
                        <a:rPr lang="fr-FR" sz="1400" b="1" dirty="0">
                          <a:latin typeface="Arial"/>
                          <a:ea typeface="Times New Roman"/>
                          <a:cs typeface="Times New Roman"/>
                        </a:rPr>
                        <a:t>rt </a:t>
                      </a:r>
                      <a:r>
                        <a:rPr lang="fr-FR" sz="1400" b="1" spc="-5" dirty="0">
                          <a:latin typeface="Arial"/>
                          <a:ea typeface="Times New Roman"/>
                          <a:cs typeface="Times New Roman"/>
                        </a:rPr>
                        <a:t>d’</a:t>
                      </a:r>
                      <a:r>
                        <a:rPr lang="fr-FR" sz="1400" b="1" spc="-15" dirty="0">
                          <a:latin typeface="Arial"/>
                          <a:ea typeface="Times New Roman"/>
                          <a:cs typeface="Times New Roman"/>
                        </a:rPr>
                        <a:t>é</a:t>
                      </a:r>
                      <a:r>
                        <a:rPr lang="fr-FR" sz="1400" b="1" spc="25" dirty="0">
                          <a:latin typeface="Arial"/>
                          <a:ea typeface="Times New Roman"/>
                          <a:cs typeface="Times New Roman"/>
                        </a:rPr>
                        <a:t>v</a:t>
                      </a:r>
                      <a:r>
                        <a:rPr lang="fr-FR" sz="1400" b="1" spc="-5" dirty="0">
                          <a:latin typeface="Arial"/>
                          <a:ea typeface="Times New Roman"/>
                          <a:cs typeface="Times New Roman"/>
                        </a:rPr>
                        <a:t>i</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dirty="0">
                          <a:latin typeface="Arial"/>
                          <a:ea typeface="Times New Roman"/>
                          <a:cs typeface="Times New Roman"/>
                        </a:rPr>
                        <a:t>r</a:t>
                      </a:r>
                      <a:r>
                        <a:rPr lang="fr-FR" sz="1400" b="1" spc="10" dirty="0">
                          <a:latin typeface="Arial"/>
                          <a:ea typeface="Times New Roman"/>
                          <a:cs typeface="Times New Roman"/>
                        </a:rPr>
                        <a:t> </a:t>
                      </a:r>
                      <a:r>
                        <a:rPr lang="fr-FR" sz="1400" b="1" spc="-5" dirty="0">
                          <a:latin typeface="Arial"/>
                          <a:ea typeface="Times New Roman"/>
                          <a:cs typeface="Times New Roman"/>
                        </a:rPr>
                        <a:t>o</a:t>
                      </a:r>
                      <a:r>
                        <a:rPr lang="fr-FR" sz="1400" b="1" dirty="0">
                          <a:latin typeface="Arial"/>
                          <a:ea typeface="Times New Roman"/>
                          <a:cs typeface="Times New Roman"/>
                        </a:rPr>
                        <a:t>u </a:t>
                      </a:r>
                      <a:r>
                        <a:rPr lang="fr-FR" sz="1400" b="1" spc="-5" dirty="0">
                          <a:latin typeface="Arial"/>
                          <a:ea typeface="Times New Roman"/>
                          <a:cs typeface="Times New Roman"/>
                        </a:rPr>
                        <a:t>d</a:t>
                      </a:r>
                      <a:r>
                        <a:rPr lang="fr-FR" sz="1400" b="1" dirty="0">
                          <a:latin typeface="Arial"/>
                          <a:ea typeface="Times New Roman"/>
                          <a:cs typeface="Times New Roman"/>
                        </a:rPr>
                        <a:t>e r</a:t>
                      </a:r>
                      <a:r>
                        <a:rPr lang="fr-FR" sz="1400" b="1" spc="-5" dirty="0">
                          <a:latin typeface="Arial"/>
                          <a:ea typeface="Times New Roman"/>
                          <a:cs typeface="Times New Roman"/>
                        </a:rPr>
                        <a:t>éd</a:t>
                      </a:r>
                      <a:r>
                        <a:rPr lang="fr-FR" sz="1400" b="1" spc="-15" dirty="0">
                          <a:latin typeface="Arial"/>
                          <a:ea typeface="Times New Roman"/>
                          <a:cs typeface="Times New Roman"/>
                        </a:rPr>
                        <a:t>u</a:t>
                      </a:r>
                      <a:r>
                        <a:rPr lang="fr-FR" sz="1400" b="1" spc="10" dirty="0">
                          <a:latin typeface="Arial"/>
                          <a:ea typeface="Times New Roman"/>
                          <a:cs typeface="Times New Roman"/>
                        </a:rPr>
                        <a:t>i</a:t>
                      </a:r>
                      <a:r>
                        <a:rPr lang="fr-FR" sz="1400" b="1" dirty="0">
                          <a:latin typeface="Arial"/>
                          <a:ea typeface="Times New Roman"/>
                          <a:cs typeface="Times New Roman"/>
                        </a:rPr>
                        <a:t>re</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e</a:t>
                      </a:r>
                      <a:r>
                        <a:rPr lang="fr-FR" sz="1400" b="1" dirty="0">
                          <a:latin typeface="Arial"/>
                          <a:ea typeface="Times New Roman"/>
                          <a:cs typeface="Times New Roman"/>
                        </a:rPr>
                        <a:t>s</a:t>
                      </a:r>
                      <a:r>
                        <a:rPr lang="fr-FR" sz="1400" b="1" spc="-5" dirty="0">
                          <a:latin typeface="Arial"/>
                          <a:ea typeface="Times New Roman"/>
                          <a:cs typeface="Times New Roman"/>
                        </a:rPr>
                        <a:t> e</a:t>
                      </a:r>
                      <a:r>
                        <a:rPr lang="fr-FR" sz="1400" b="1" dirty="0">
                          <a:latin typeface="Arial"/>
                          <a:ea typeface="Times New Roman"/>
                          <a:cs typeface="Times New Roman"/>
                        </a:rPr>
                        <a:t>rr</a:t>
                      </a:r>
                      <a:r>
                        <a:rPr lang="fr-FR" sz="1400" b="1" spc="-5" dirty="0">
                          <a:latin typeface="Arial"/>
                          <a:ea typeface="Times New Roman"/>
                          <a:cs typeface="Times New Roman"/>
                        </a:rPr>
                        <a:t>eu</a:t>
                      </a:r>
                      <a:r>
                        <a:rPr lang="fr-FR" sz="1400" b="1" dirty="0">
                          <a:latin typeface="Arial"/>
                          <a:ea typeface="Times New Roman"/>
                          <a:cs typeface="Times New Roman"/>
                        </a:rPr>
                        <a:t>r</a:t>
                      </a:r>
                      <a:r>
                        <a:rPr lang="fr-FR" sz="1400" b="1" spc="-10" dirty="0">
                          <a:latin typeface="Arial"/>
                          <a:ea typeface="Times New Roman"/>
                          <a:cs typeface="Times New Roman"/>
                        </a:rPr>
                        <a:t>s</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5" dirty="0">
                          <a:latin typeface="Arial"/>
                          <a:ea typeface="Times New Roman"/>
                          <a:cs typeface="Times New Roman"/>
                        </a:rPr>
                        <a:t>e</a:t>
                      </a:r>
                      <a:r>
                        <a:rPr lang="fr-FR" sz="1400" b="1" dirty="0">
                          <a:latin typeface="Arial"/>
                          <a:ea typeface="Times New Roman"/>
                          <a:cs typeface="Times New Roman"/>
                        </a:rPr>
                        <a:t>t</a:t>
                      </a:r>
                      <a:r>
                        <a:rPr lang="fr-FR" sz="1400" b="1" spc="10" dirty="0">
                          <a:latin typeface="Arial"/>
                          <a:ea typeface="Times New Roman"/>
                          <a:cs typeface="Times New Roman"/>
                        </a:rPr>
                        <a:t> </a:t>
                      </a:r>
                      <a:r>
                        <a:rPr lang="fr-FR" sz="1400" b="1" spc="-5" dirty="0">
                          <a:latin typeface="Arial"/>
                          <a:ea typeface="Times New Roman"/>
                          <a:cs typeface="Times New Roman"/>
                        </a:rPr>
                        <a:t>d’au</a:t>
                      </a:r>
                      <a:r>
                        <a:rPr lang="fr-FR" sz="1400" b="1" spc="5" dirty="0">
                          <a:latin typeface="Arial"/>
                          <a:ea typeface="Times New Roman"/>
                          <a:cs typeface="Times New Roman"/>
                        </a:rPr>
                        <a:t>t</a:t>
                      </a:r>
                      <a:r>
                        <a:rPr lang="fr-FR" sz="1400" b="1" dirty="0">
                          <a:latin typeface="Arial"/>
                          <a:ea typeface="Times New Roman"/>
                          <a:cs typeface="Times New Roman"/>
                        </a:rPr>
                        <a:t>re</a:t>
                      </a:r>
                      <a:r>
                        <a:rPr lang="fr-FR" sz="1400" b="1" spc="5" dirty="0">
                          <a:latin typeface="Arial"/>
                          <a:ea typeface="Times New Roman"/>
                          <a:cs typeface="Times New Roman"/>
                        </a:rPr>
                        <a:t> </a:t>
                      </a:r>
                      <a:r>
                        <a:rPr lang="fr-FR" sz="1400" b="1" spc="-5" dirty="0">
                          <a:latin typeface="Arial"/>
                          <a:ea typeface="Times New Roman"/>
                          <a:cs typeface="Times New Roman"/>
                        </a:rPr>
                        <a:t>pa</a:t>
                      </a:r>
                      <a:r>
                        <a:rPr lang="fr-FR" sz="1400" b="1" dirty="0">
                          <a:latin typeface="Arial"/>
                          <a:ea typeface="Times New Roman"/>
                          <a:cs typeface="Times New Roman"/>
                        </a:rPr>
                        <a:t>rt</a:t>
                      </a:r>
                      <a:r>
                        <a:rPr lang="fr-FR" sz="1400" b="1" spc="10" dirty="0">
                          <a:latin typeface="Arial"/>
                          <a:ea typeface="Times New Roman"/>
                          <a:cs typeface="Times New Roman"/>
                        </a:rPr>
                        <a:t> </a:t>
                      </a:r>
                      <a:r>
                        <a:rPr lang="fr-FR" sz="1400" b="1" spc="-5" dirty="0">
                          <a:latin typeface="Arial"/>
                          <a:ea typeface="Times New Roman"/>
                          <a:cs typeface="Times New Roman"/>
                        </a:rPr>
                        <a:t>d</a:t>
                      </a:r>
                      <a:r>
                        <a:rPr lang="fr-FR" sz="1400" b="1" dirty="0">
                          <a:latin typeface="Arial"/>
                          <a:ea typeface="Times New Roman"/>
                          <a:cs typeface="Times New Roman"/>
                        </a:rPr>
                        <a:t>e</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e</a:t>
                      </a:r>
                      <a:r>
                        <a:rPr lang="fr-FR" sz="1400" b="1" dirty="0">
                          <a:latin typeface="Arial"/>
                          <a:ea typeface="Times New Roman"/>
                          <a:cs typeface="Times New Roman"/>
                        </a:rPr>
                        <a:t>s</a:t>
                      </a:r>
                      <a:r>
                        <a:rPr lang="fr-FR" sz="1400" b="1" spc="-5"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o</a:t>
                      </a:r>
                      <a:r>
                        <a:rPr lang="fr-FR" sz="1400" b="1" dirty="0">
                          <a:latin typeface="Arial"/>
                          <a:ea typeface="Times New Roman"/>
                          <a:cs typeface="Times New Roman"/>
                        </a:rPr>
                        <a:t>rr</a:t>
                      </a:r>
                      <a:r>
                        <a:rPr lang="fr-FR" sz="1400" b="1" spc="10" dirty="0">
                          <a:latin typeface="Arial"/>
                          <a:ea typeface="Times New Roman"/>
                          <a:cs typeface="Times New Roman"/>
                        </a:rPr>
                        <a:t>i</a:t>
                      </a:r>
                      <a:r>
                        <a:rPr lang="fr-FR" sz="1400" b="1" spc="-5" dirty="0">
                          <a:latin typeface="Arial"/>
                          <a:ea typeface="Times New Roman"/>
                          <a:cs typeface="Times New Roman"/>
                        </a:rPr>
                        <a:t>ge</a:t>
                      </a:r>
                      <a:r>
                        <a:rPr lang="fr-FR" sz="1400" b="1" dirty="0">
                          <a:latin typeface="Arial"/>
                          <a:ea typeface="Times New Roman"/>
                          <a:cs typeface="Times New Roman"/>
                        </a:rPr>
                        <a:t>r</a:t>
                      </a:r>
                      <a:r>
                        <a:rPr lang="fr-FR" sz="1400" b="1" spc="-5"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o</a:t>
                      </a:r>
                      <a:r>
                        <a:rPr lang="fr-FR" sz="1400" b="1" dirty="0">
                          <a:latin typeface="Arial"/>
                          <a:ea typeface="Times New Roman"/>
                          <a:cs typeface="Times New Roman"/>
                        </a:rPr>
                        <a:t>r</a:t>
                      </a:r>
                      <a:r>
                        <a:rPr lang="fr-FR" sz="1400" b="1" spc="-10" dirty="0">
                          <a:latin typeface="Arial"/>
                          <a:ea typeface="Times New Roman"/>
                          <a:cs typeface="Times New Roman"/>
                        </a:rPr>
                        <a:t>s</a:t>
                      </a:r>
                      <a:r>
                        <a:rPr lang="fr-FR" sz="1400" b="1" spc="-5" dirty="0">
                          <a:latin typeface="Arial"/>
                          <a:ea typeface="Times New Roman"/>
                          <a:cs typeface="Times New Roman"/>
                        </a:rPr>
                        <a:t>qu’e</a:t>
                      </a:r>
                      <a:r>
                        <a:rPr lang="fr-FR" sz="1400" b="1" spc="10" dirty="0">
                          <a:latin typeface="Arial"/>
                          <a:ea typeface="Times New Roman"/>
                          <a:cs typeface="Times New Roman"/>
                        </a:rPr>
                        <a:t>ll</a:t>
                      </a:r>
                      <a:r>
                        <a:rPr lang="fr-FR" sz="1400" b="1" spc="-5" dirty="0">
                          <a:latin typeface="Arial"/>
                          <a:ea typeface="Times New Roman"/>
                          <a:cs typeface="Times New Roman"/>
                        </a:rPr>
                        <a:t>e</a:t>
                      </a:r>
                      <a:r>
                        <a:rPr lang="fr-FR" sz="1400" b="1" dirty="0">
                          <a:latin typeface="Arial"/>
                          <a:ea typeface="Times New Roman"/>
                          <a:cs typeface="Times New Roman"/>
                        </a:rPr>
                        <a:t>s </a:t>
                      </a:r>
                      <a:r>
                        <a:rPr lang="fr-FR" sz="1400" b="1" spc="-10" dirty="0">
                          <a:latin typeface="Arial"/>
                          <a:ea typeface="Times New Roman"/>
                          <a:cs typeface="Times New Roman"/>
                        </a:rPr>
                        <a:t>s</a:t>
                      </a:r>
                      <a:r>
                        <a:rPr lang="fr-FR" sz="1400" b="1" spc="-5" dirty="0">
                          <a:latin typeface="Arial"/>
                          <a:ea typeface="Times New Roman"/>
                          <a:cs typeface="Times New Roman"/>
                        </a:rPr>
                        <a:t>u</a:t>
                      </a:r>
                      <a:r>
                        <a:rPr lang="fr-FR" sz="1400" b="1" dirty="0">
                          <a:latin typeface="Arial"/>
                          <a:ea typeface="Times New Roman"/>
                          <a:cs typeface="Times New Roman"/>
                        </a:rPr>
                        <a:t>r</a:t>
                      </a:r>
                      <a:r>
                        <a:rPr lang="fr-FR" sz="1400" b="1" spc="10" dirty="0">
                          <a:latin typeface="Arial"/>
                          <a:ea typeface="Times New Roman"/>
                          <a:cs typeface="Times New Roman"/>
                        </a:rPr>
                        <a:t>vi</a:t>
                      </a:r>
                      <a:r>
                        <a:rPr lang="fr-FR" sz="1400" b="1" spc="-5" dirty="0">
                          <a:latin typeface="Arial"/>
                          <a:ea typeface="Times New Roman"/>
                          <a:cs typeface="Times New Roman"/>
                        </a:rPr>
                        <a:t>ennen</a:t>
                      </a:r>
                      <a:r>
                        <a:rPr lang="fr-FR" sz="1400" b="1" spc="5" dirty="0">
                          <a:latin typeface="Arial"/>
                          <a:ea typeface="Times New Roman"/>
                          <a:cs typeface="Times New Roman"/>
                        </a:rPr>
                        <a:t>t</a:t>
                      </a:r>
                      <a:r>
                        <a:rPr lang="fr-FR" sz="1400" b="1" dirty="0">
                          <a:latin typeface="Arial"/>
                          <a:ea typeface="Times New Roman"/>
                          <a:cs typeface="Times New Roman"/>
                        </a:rPr>
                        <a:t>.</a:t>
                      </a:r>
                      <a:r>
                        <a:rPr lang="fr-FR" sz="1400" b="1" spc="15" dirty="0">
                          <a:latin typeface="Arial"/>
                          <a:ea typeface="Times New Roman"/>
                          <a:cs typeface="Times New Roman"/>
                        </a:rPr>
                        <a:t> </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400" b="1"/>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400" b="1"/>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400" b="1"/>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400" b="1"/>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400" b="1"/>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2664">
                <a:tc vMerge="1">
                  <a:txBody>
                    <a:bodyPr/>
                    <a:lstStyle/>
                    <a:p>
                      <a:endParaRPr lang="fr-FR"/>
                    </a:p>
                  </a:txBody>
                  <a:tcPr/>
                </a:tc>
                <a:tc vMerge="1">
                  <a:txBody>
                    <a:bodyPr/>
                    <a:lstStyle/>
                    <a:p>
                      <a:endParaRPr lang="fr-FR"/>
                    </a:p>
                  </a:txBody>
                  <a:tcPr/>
                </a:tc>
                <a:tc>
                  <a:txBody>
                    <a:bodyPr/>
                    <a:lstStyle/>
                    <a:p>
                      <a:pPr algn="ctr">
                        <a:lnSpc>
                          <a:spcPct val="115000"/>
                        </a:lnSpc>
                        <a:spcBef>
                          <a:spcPts val="270"/>
                        </a:spcBef>
                        <a:spcAft>
                          <a:spcPts val="0"/>
                        </a:spcAft>
                      </a:pPr>
                      <a:endParaRPr lang="fr-FR" sz="1400" b="1">
                        <a:latin typeface="Calibri"/>
                        <a:ea typeface="Times New Roman"/>
                        <a:cs typeface="Times New Roman"/>
                      </a:endParaRPr>
                    </a:p>
                    <a:p>
                      <a:pPr marL="208280" algn="ctr">
                        <a:lnSpc>
                          <a:spcPct val="115000"/>
                        </a:lnSpc>
                        <a:spcBef>
                          <a:spcPts val="270"/>
                        </a:spcBef>
                        <a:spcAft>
                          <a:spcPts val="0"/>
                        </a:spcAft>
                      </a:pPr>
                      <a:r>
                        <a:rPr lang="fr-FR" sz="1400" b="1" u="sng" spc="-5">
                          <a:solidFill>
                            <a:srgbClr val="30849B"/>
                          </a:solidFill>
                          <a:latin typeface="Arial"/>
                          <a:ea typeface="Times New Roman"/>
                          <a:cs typeface="Times New Roman"/>
                        </a:rPr>
                        <a:t>Q u ali té d es  messag es  d’ erreu r</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3370" algn="ctr">
                        <a:lnSpc>
                          <a:spcPct val="115000"/>
                        </a:lnSpc>
                        <a:spcAft>
                          <a:spcPts val="0"/>
                        </a:spcAft>
                        <a:tabLst>
                          <a:tab pos="520700" algn="l"/>
                        </a:tabLs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3370" algn="ctr">
                        <a:lnSpc>
                          <a:spcPct val="115000"/>
                        </a:lnSpc>
                        <a:spcAft>
                          <a:spcPts val="0"/>
                        </a:spcAft>
                        <a:tabLst>
                          <a:tab pos="520700" algn="l"/>
                        </a:tabLs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3370" algn="ctr">
                        <a:lnSpc>
                          <a:spcPct val="115000"/>
                        </a:lnSpc>
                        <a:spcAft>
                          <a:spcPts val="0"/>
                        </a:spcAft>
                        <a:tabLst>
                          <a:tab pos="520700" algn="l"/>
                        </a:tabLs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3370" algn="ctr">
                        <a:lnSpc>
                          <a:spcPct val="115000"/>
                        </a:lnSpc>
                        <a:spcAft>
                          <a:spcPts val="0"/>
                        </a:spcAft>
                        <a:tabLst>
                          <a:tab pos="520700" algn="l"/>
                        </a:tabLs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54">
                <a:tc vMerge="1">
                  <a:txBody>
                    <a:bodyPr/>
                    <a:lstStyle/>
                    <a:p>
                      <a:endParaRPr lang="fr-FR"/>
                    </a:p>
                  </a:txBody>
                  <a:tcPr/>
                </a:tc>
                <a:tc vMerge="1">
                  <a:txBody>
                    <a:bodyPr/>
                    <a:lstStyle/>
                    <a:p>
                      <a:endParaRPr lang="fr-FR"/>
                    </a:p>
                  </a:txBody>
                  <a:tcPr/>
                </a:tc>
                <a:tc>
                  <a:txBody>
                    <a:bodyPr/>
                    <a:lstStyle/>
                    <a:p>
                      <a:pPr algn="ctr">
                        <a:lnSpc>
                          <a:spcPct val="115000"/>
                        </a:lnSpc>
                        <a:spcBef>
                          <a:spcPts val="270"/>
                        </a:spcBef>
                        <a:spcAft>
                          <a:spcPts val="0"/>
                        </a:spcAft>
                      </a:pPr>
                      <a:endParaRPr lang="fr-FR" sz="1400" b="1">
                        <a:latin typeface="Calibri"/>
                        <a:ea typeface="Times New Roman"/>
                        <a:cs typeface="Times New Roman"/>
                      </a:endParaRPr>
                    </a:p>
                    <a:p>
                      <a:pPr marL="328295" algn="ctr">
                        <a:lnSpc>
                          <a:spcPct val="115000"/>
                        </a:lnSpc>
                        <a:spcBef>
                          <a:spcPts val="270"/>
                        </a:spcBef>
                        <a:spcAft>
                          <a:spcPts val="0"/>
                        </a:spcAft>
                      </a:pPr>
                      <a:r>
                        <a:rPr lang="fr-FR" sz="1400" b="1" u="sng" spc="-5">
                          <a:solidFill>
                            <a:srgbClr val="30849B"/>
                          </a:solidFill>
                          <a:latin typeface="Arial"/>
                          <a:ea typeface="Times New Roman"/>
                          <a:cs typeface="Times New Roman"/>
                        </a:rPr>
                        <a:t>Correction des erreurs</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en-US"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en-US"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en-US"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gn="ctr">
                        <a:lnSpc>
                          <a:spcPct val="11500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484">
                <a:tc>
                  <a:txBody>
                    <a:bodyPr/>
                    <a:lstStyle/>
                    <a:p>
                      <a:pPr marL="192405" marR="194310" algn="ctr">
                        <a:lnSpc>
                          <a:spcPct val="115000"/>
                        </a:lnSpc>
                        <a:spcAft>
                          <a:spcPts val="0"/>
                        </a:spcAft>
                      </a:pPr>
                      <a:endParaRPr lang="fr-FR" sz="1400" b="1">
                        <a:latin typeface="Calibri"/>
                        <a:ea typeface="Times New Roman"/>
                        <a:cs typeface="Times New Roman"/>
                      </a:endParaRPr>
                    </a:p>
                    <a:p>
                      <a:pPr marL="192405" marR="194310" algn="ctr">
                        <a:lnSpc>
                          <a:spcPct val="115000"/>
                        </a:lnSpc>
                        <a:spcAft>
                          <a:spcPts val="0"/>
                        </a:spcAft>
                      </a:pPr>
                      <a:r>
                        <a:rPr lang="en-US" sz="1400" b="1" u="heavy">
                          <a:solidFill>
                            <a:srgbClr val="001F5F"/>
                          </a:solidFill>
                          <a:latin typeface="Arial"/>
                          <a:ea typeface="Times New Roman"/>
                          <a:cs typeface="Times New Roman"/>
                        </a:rPr>
                        <a:t>6</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500"/>
                        </a:lnSpc>
                        <a:spcBef>
                          <a:spcPts val="45"/>
                        </a:spcBef>
                        <a:spcAft>
                          <a:spcPts val="0"/>
                        </a:spcAft>
                      </a:pPr>
                      <a:endParaRPr lang="fr-FR" sz="1400" b="1" dirty="0">
                        <a:latin typeface="Times New Roman"/>
                        <a:ea typeface="Times New Roman"/>
                        <a:cs typeface="Times New Roman"/>
                      </a:endParaRPr>
                    </a:p>
                    <a:p>
                      <a:pPr marL="66675">
                        <a:lnSpc>
                          <a:spcPct val="115000"/>
                        </a:lnSpc>
                        <a:spcAft>
                          <a:spcPts val="0"/>
                        </a:spcAft>
                      </a:pPr>
                      <a:r>
                        <a:rPr lang="fr-FR" sz="1400" b="1" u="sng" spc="-5" dirty="0">
                          <a:solidFill>
                            <a:srgbClr val="001F5F"/>
                          </a:solidFill>
                          <a:latin typeface="Arial"/>
                          <a:ea typeface="Times New Roman"/>
                          <a:cs typeface="Times New Roman"/>
                        </a:rPr>
                        <a:t>H</a:t>
                      </a:r>
                      <a:r>
                        <a:rPr lang="fr-FR" sz="1400" b="1" u="sng" spc="5" dirty="0">
                          <a:solidFill>
                            <a:srgbClr val="001F5F"/>
                          </a:solidFill>
                          <a:latin typeface="Arial"/>
                          <a:ea typeface="Times New Roman"/>
                          <a:cs typeface="Times New Roman"/>
                        </a:rPr>
                        <a:t>O</a:t>
                      </a:r>
                      <a:r>
                        <a:rPr lang="fr-FR" sz="1400" b="1" u="sng" dirty="0">
                          <a:solidFill>
                            <a:srgbClr val="001F5F"/>
                          </a:solidFill>
                          <a:latin typeface="Arial"/>
                          <a:ea typeface="Times New Roman"/>
                          <a:cs typeface="Times New Roman"/>
                        </a:rPr>
                        <a:t>M</a:t>
                      </a:r>
                      <a:r>
                        <a:rPr lang="fr-FR" sz="1400" b="1" u="sng" spc="-10" dirty="0">
                          <a:solidFill>
                            <a:srgbClr val="001F5F"/>
                          </a:solidFill>
                          <a:latin typeface="Arial"/>
                          <a:ea typeface="Times New Roman"/>
                          <a:cs typeface="Times New Roman"/>
                        </a:rPr>
                        <a:t>O</a:t>
                      </a:r>
                      <a:r>
                        <a:rPr lang="fr-FR" sz="1400" b="1" u="sng" spc="5" dirty="0">
                          <a:solidFill>
                            <a:srgbClr val="001F5F"/>
                          </a:solidFill>
                          <a:latin typeface="Arial"/>
                          <a:ea typeface="Times New Roman"/>
                          <a:cs typeface="Times New Roman"/>
                        </a:rPr>
                        <a:t>G</a:t>
                      </a:r>
                      <a:r>
                        <a:rPr lang="fr-FR" sz="1400" b="1" u="sng" dirty="0">
                          <a:solidFill>
                            <a:srgbClr val="001F5F"/>
                          </a:solidFill>
                          <a:latin typeface="Arial"/>
                          <a:ea typeface="Times New Roman"/>
                          <a:cs typeface="Times New Roman"/>
                        </a:rPr>
                        <a:t>É</a:t>
                      </a:r>
                      <a:r>
                        <a:rPr lang="fr-FR" sz="1400" b="1" u="sng" spc="-5" dirty="0">
                          <a:solidFill>
                            <a:srgbClr val="001F5F"/>
                          </a:solidFill>
                          <a:latin typeface="Arial"/>
                          <a:ea typeface="Times New Roman"/>
                          <a:cs typeface="Times New Roman"/>
                        </a:rPr>
                        <a:t>N</a:t>
                      </a:r>
                      <a:r>
                        <a:rPr lang="fr-FR" sz="1400" b="1" u="sng" spc="-10" dirty="0">
                          <a:solidFill>
                            <a:srgbClr val="001F5F"/>
                          </a:solidFill>
                          <a:latin typeface="Arial"/>
                          <a:ea typeface="Times New Roman"/>
                          <a:cs typeface="Times New Roman"/>
                        </a:rPr>
                        <a:t>ÉI</a:t>
                      </a:r>
                      <a:r>
                        <a:rPr lang="fr-FR" sz="1400" b="1" u="sng" spc="15" dirty="0">
                          <a:solidFill>
                            <a:srgbClr val="001F5F"/>
                          </a:solidFill>
                          <a:latin typeface="Arial"/>
                          <a:ea typeface="Times New Roman"/>
                          <a:cs typeface="Times New Roman"/>
                        </a:rPr>
                        <a:t>T</a:t>
                      </a:r>
                      <a:r>
                        <a:rPr lang="fr-FR" sz="1400" b="1" u="sng" dirty="0">
                          <a:solidFill>
                            <a:srgbClr val="001F5F"/>
                          </a:solidFill>
                          <a:latin typeface="Arial"/>
                          <a:ea typeface="Times New Roman"/>
                          <a:cs typeface="Times New Roman"/>
                        </a:rPr>
                        <a:t>É</a:t>
                      </a:r>
                      <a:r>
                        <a:rPr lang="fr-FR" sz="1400" b="1" u="sng" spc="-5" dirty="0">
                          <a:solidFill>
                            <a:srgbClr val="001F5F"/>
                          </a:solidFill>
                          <a:latin typeface="Arial"/>
                          <a:ea typeface="Times New Roman"/>
                          <a:cs typeface="Times New Roman"/>
                        </a:rPr>
                        <a:t> </a:t>
                      </a:r>
                      <a:r>
                        <a:rPr lang="fr-FR" sz="1400" b="1" u="sng" dirty="0">
                          <a:solidFill>
                            <a:srgbClr val="001F5F"/>
                          </a:solidFill>
                          <a:latin typeface="Arial"/>
                          <a:ea typeface="Times New Roman"/>
                          <a:cs typeface="Times New Roman"/>
                        </a:rPr>
                        <a:t>/</a:t>
                      </a:r>
                      <a:r>
                        <a:rPr lang="fr-FR" sz="1400" b="1" u="sng" spc="-5" dirty="0">
                          <a:solidFill>
                            <a:srgbClr val="001F5F"/>
                          </a:solidFill>
                          <a:latin typeface="Arial"/>
                          <a:ea typeface="Times New Roman"/>
                          <a:cs typeface="Times New Roman"/>
                        </a:rPr>
                        <a:t> C</a:t>
                      </a:r>
                      <a:r>
                        <a:rPr lang="fr-FR" sz="1400" b="1" u="sng" spc="5" dirty="0">
                          <a:solidFill>
                            <a:srgbClr val="001F5F"/>
                          </a:solidFill>
                          <a:latin typeface="Arial"/>
                          <a:ea typeface="Times New Roman"/>
                          <a:cs typeface="Times New Roman"/>
                        </a:rPr>
                        <a:t>O</a:t>
                      </a:r>
                      <a:r>
                        <a:rPr lang="fr-FR" sz="1400" b="1" u="sng" spc="-5" dirty="0">
                          <a:solidFill>
                            <a:srgbClr val="001F5F"/>
                          </a:solidFill>
                          <a:latin typeface="Arial"/>
                          <a:ea typeface="Times New Roman"/>
                          <a:cs typeface="Times New Roman"/>
                        </a:rPr>
                        <a:t>H</a:t>
                      </a:r>
                      <a:r>
                        <a:rPr lang="fr-FR" sz="1400" b="1" u="sng" dirty="0">
                          <a:solidFill>
                            <a:srgbClr val="001F5F"/>
                          </a:solidFill>
                          <a:latin typeface="Arial"/>
                          <a:ea typeface="Times New Roman"/>
                          <a:cs typeface="Times New Roman"/>
                        </a:rPr>
                        <a:t>É</a:t>
                      </a:r>
                      <a:r>
                        <a:rPr lang="fr-FR" sz="1400" b="1" u="sng" spc="-5" dirty="0">
                          <a:solidFill>
                            <a:srgbClr val="001F5F"/>
                          </a:solidFill>
                          <a:latin typeface="Arial"/>
                          <a:ea typeface="Times New Roman"/>
                          <a:cs typeface="Times New Roman"/>
                        </a:rPr>
                        <a:t>R</a:t>
                      </a:r>
                      <a:r>
                        <a:rPr lang="fr-FR" sz="1400" b="1" u="sng" dirty="0">
                          <a:solidFill>
                            <a:srgbClr val="001F5F"/>
                          </a:solidFill>
                          <a:latin typeface="Arial"/>
                          <a:ea typeface="Times New Roman"/>
                          <a:cs typeface="Times New Roman"/>
                        </a:rPr>
                        <a:t>E</a:t>
                      </a:r>
                      <a:r>
                        <a:rPr lang="fr-FR" sz="1400" b="1" u="sng" spc="-5" dirty="0">
                          <a:solidFill>
                            <a:srgbClr val="001F5F"/>
                          </a:solidFill>
                          <a:latin typeface="Arial"/>
                          <a:ea typeface="Times New Roman"/>
                          <a:cs typeface="Times New Roman"/>
                        </a:rPr>
                        <a:t>NC</a:t>
                      </a:r>
                      <a:r>
                        <a:rPr lang="fr-FR" sz="1400" b="1" u="sng" dirty="0">
                          <a:solidFill>
                            <a:srgbClr val="001F5F"/>
                          </a:solidFill>
                          <a:latin typeface="Arial"/>
                          <a:ea typeface="Times New Roman"/>
                          <a:cs typeface="Times New Roman"/>
                        </a:rPr>
                        <a:t>E</a:t>
                      </a:r>
                      <a:r>
                        <a:rPr lang="fr-FR" sz="1400" b="1" u="sng" spc="-5" dirty="0">
                          <a:solidFill>
                            <a:srgbClr val="001F5F"/>
                          </a:solidFill>
                          <a:latin typeface="Arial"/>
                          <a:ea typeface="Times New Roman"/>
                          <a:cs typeface="Times New Roman"/>
                        </a:rPr>
                        <a:t> </a:t>
                      </a:r>
                      <a:r>
                        <a:rPr lang="fr-FR" sz="1400" b="1" dirty="0">
                          <a:solidFill>
                            <a:srgbClr val="001F5F"/>
                          </a:solidFill>
                          <a:latin typeface="Arial"/>
                          <a:ea typeface="Times New Roman"/>
                          <a:cs typeface="Times New Roman"/>
                        </a:rPr>
                        <a:t>:</a:t>
                      </a:r>
                      <a:endParaRPr lang="fr-FR" sz="1400" b="1" dirty="0">
                        <a:latin typeface="Calibri"/>
                        <a:ea typeface="Times New Roman"/>
                        <a:cs typeface="Times New Roman"/>
                      </a:endParaRPr>
                    </a:p>
                    <a:p>
                      <a:pPr marL="66675" marR="123825">
                        <a:lnSpc>
                          <a:spcPct val="115000"/>
                        </a:lnSpc>
                        <a:spcBef>
                          <a:spcPts val="10"/>
                        </a:spcBef>
                        <a:spcAft>
                          <a:spcPts val="0"/>
                        </a:spcAft>
                      </a:pPr>
                      <a:r>
                        <a:rPr lang="fr-FR" sz="1400" b="1" spc="-5" dirty="0" smtClean="0">
                          <a:latin typeface="Arial"/>
                          <a:ea typeface="Times New Roman"/>
                          <a:cs typeface="Times New Roman"/>
                        </a:rPr>
                        <a:t>L</a:t>
                      </a:r>
                      <a:r>
                        <a:rPr lang="fr-FR" sz="1400" b="1" dirty="0" smtClean="0">
                          <a:latin typeface="Arial"/>
                          <a:ea typeface="Times New Roman"/>
                          <a:cs typeface="Times New Roman"/>
                        </a:rPr>
                        <a:t>e </a:t>
                      </a:r>
                      <a:r>
                        <a:rPr lang="fr-FR" sz="1400" b="1" dirty="0">
                          <a:latin typeface="Arial"/>
                          <a:ea typeface="Times New Roman"/>
                          <a:cs typeface="Times New Roman"/>
                        </a:rPr>
                        <a:t>cr</a:t>
                      </a:r>
                      <a:r>
                        <a:rPr lang="fr-FR" sz="1400" b="1" spc="-5" dirty="0">
                          <a:latin typeface="Arial"/>
                          <a:ea typeface="Times New Roman"/>
                          <a:cs typeface="Times New Roman"/>
                        </a:rPr>
                        <a:t>i</a:t>
                      </a:r>
                      <a:r>
                        <a:rPr lang="fr-FR" sz="1400" b="1" spc="5" dirty="0">
                          <a:latin typeface="Arial"/>
                          <a:ea typeface="Times New Roman"/>
                          <a:cs typeface="Times New Roman"/>
                        </a:rPr>
                        <a:t>t</a:t>
                      </a:r>
                      <a:r>
                        <a:rPr lang="fr-FR" sz="1400" b="1" spc="-5" dirty="0">
                          <a:latin typeface="Arial"/>
                          <a:ea typeface="Times New Roman"/>
                          <a:cs typeface="Times New Roman"/>
                        </a:rPr>
                        <a:t>è</a:t>
                      </a:r>
                      <a:r>
                        <a:rPr lang="fr-FR" sz="1400" b="1" dirty="0">
                          <a:latin typeface="Arial"/>
                          <a:ea typeface="Times New Roman"/>
                          <a:cs typeface="Times New Roman"/>
                        </a:rPr>
                        <a:t>re</a:t>
                      </a:r>
                      <a:r>
                        <a:rPr lang="fr-FR" sz="1400" b="1" spc="5" dirty="0">
                          <a:latin typeface="Arial"/>
                          <a:ea typeface="Times New Roman"/>
                          <a:cs typeface="Times New Roman"/>
                        </a:rPr>
                        <a:t> </a:t>
                      </a:r>
                      <a:r>
                        <a:rPr lang="fr-FR" sz="1400" b="1" spc="-5" dirty="0">
                          <a:latin typeface="Arial"/>
                          <a:ea typeface="Times New Roman"/>
                          <a:cs typeface="Times New Roman"/>
                        </a:rPr>
                        <a:t>H</a:t>
                      </a:r>
                      <a:r>
                        <a:rPr lang="fr-FR" sz="1400" b="1" spc="-15" dirty="0">
                          <a:latin typeface="Arial"/>
                          <a:ea typeface="Times New Roman"/>
                          <a:cs typeface="Times New Roman"/>
                        </a:rPr>
                        <a:t>o</a:t>
                      </a:r>
                      <a:r>
                        <a:rPr lang="fr-FR" sz="1400" b="1" spc="10" dirty="0">
                          <a:latin typeface="Arial"/>
                          <a:ea typeface="Times New Roman"/>
                          <a:cs typeface="Times New Roman"/>
                        </a:rPr>
                        <a:t>m</a:t>
                      </a:r>
                      <a:r>
                        <a:rPr lang="fr-FR" sz="1400" b="1" spc="-5" dirty="0">
                          <a:latin typeface="Arial"/>
                          <a:ea typeface="Times New Roman"/>
                          <a:cs typeface="Times New Roman"/>
                        </a:rPr>
                        <a:t>ogéné</a:t>
                      </a:r>
                      <a:r>
                        <a:rPr lang="fr-FR" sz="1400" b="1" spc="10" dirty="0">
                          <a:latin typeface="Arial"/>
                          <a:ea typeface="Times New Roman"/>
                          <a:cs typeface="Times New Roman"/>
                        </a:rPr>
                        <a:t>i</a:t>
                      </a:r>
                      <a:r>
                        <a:rPr lang="fr-FR" sz="1400" b="1" spc="5" dirty="0">
                          <a:latin typeface="Arial"/>
                          <a:ea typeface="Times New Roman"/>
                          <a:cs typeface="Times New Roman"/>
                        </a:rPr>
                        <a:t>t</a:t>
                      </a:r>
                      <a:r>
                        <a:rPr lang="fr-FR" sz="1400" b="1" dirty="0">
                          <a:latin typeface="Arial"/>
                          <a:ea typeface="Times New Roman"/>
                          <a:cs typeface="Times New Roman"/>
                        </a:rPr>
                        <a:t>é</a:t>
                      </a:r>
                      <a:r>
                        <a:rPr lang="fr-FR" sz="1400" b="1" spc="-5" dirty="0">
                          <a:latin typeface="Arial"/>
                          <a:ea typeface="Times New Roman"/>
                          <a:cs typeface="Times New Roman"/>
                        </a:rPr>
                        <a:t> </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5" dirty="0">
                          <a:latin typeface="Arial"/>
                          <a:ea typeface="Times New Roman"/>
                          <a:cs typeface="Times New Roman"/>
                        </a:rPr>
                        <a:t>Cohé</a:t>
                      </a:r>
                      <a:r>
                        <a:rPr lang="fr-FR" sz="1400" b="1" dirty="0">
                          <a:latin typeface="Arial"/>
                          <a:ea typeface="Times New Roman"/>
                          <a:cs typeface="Times New Roman"/>
                        </a:rPr>
                        <a:t>r</a:t>
                      </a:r>
                      <a:r>
                        <a:rPr lang="fr-FR" sz="1400" b="1" spc="-5" dirty="0">
                          <a:latin typeface="Arial"/>
                          <a:ea typeface="Times New Roman"/>
                          <a:cs typeface="Times New Roman"/>
                        </a:rPr>
                        <a:t>en</a:t>
                      </a:r>
                      <a:r>
                        <a:rPr lang="fr-FR" sz="1400" b="1" dirty="0">
                          <a:latin typeface="Arial"/>
                          <a:ea typeface="Times New Roman"/>
                          <a:cs typeface="Times New Roman"/>
                        </a:rPr>
                        <a:t>ce </a:t>
                      </a:r>
                      <a:r>
                        <a:rPr lang="fr-FR" sz="1400" b="1" spc="-10" dirty="0">
                          <a:latin typeface="Arial"/>
                          <a:ea typeface="Times New Roman"/>
                          <a:cs typeface="Times New Roman"/>
                        </a:rPr>
                        <a:t>s</a:t>
                      </a:r>
                      <a:r>
                        <a:rPr lang="fr-FR" sz="1400" b="1" dirty="0">
                          <a:latin typeface="Arial"/>
                          <a:ea typeface="Times New Roman"/>
                          <a:cs typeface="Times New Roman"/>
                        </a:rPr>
                        <a:t>e r</a:t>
                      </a:r>
                      <a:r>
                        <a:rPr lang="fr-FR" sz="1400" b="1" spc="-5" dirty="0">
                          <a:latin typeface="Arial"/>
                          <a:ea typeface="Times New Roman"/>
                          <a:cs typeface="Times New Roman"/>
                        </a:rPr>
                        <a:t>é</a:t>
                      </a:r>
                      <a:r>
                        <a:rPr lang="fr-FR" sz="1400" b="1" spc="15" dirty="0">
                          <a:latin typeface="Arial"/>
                          <a:ea typeface="Times New Roman"/>
                          <a:cs typeface="Times New Roman"/>
                        </a:rPr>
                        <a:t>f</a:t>
                      </a:r>
                      <a:r>
                        <a:rPr lang="fr-FR" sz="1400" b="1" spc="-5" dirty="0">
                          <a:latin typeface="Arial"/>
                          <a:ea typeface="Times New Roman"/>
                          <a:cs typeface="Times New Roman"/>
                        </a:rPr>
                        <a:t>è</a:t>
                      </a:r>
                      <a:r>
                        <a:rPr lang="fr-FR" sz="1400" b="1" dirty="0">
                          <a:latin typeface="Arial"/>
                          <a:ea typeface="Times New Roman"/>
                          <a:cs typeface="Times New Roman"/>
                        </a:rPr>
                        <a:t>re</a:t>
                      </a:r>
                      <a:r>
                        <a:rPr lang="fr-FR" sz="1400" b="1" spc="-5" dirty="0">
                          <a:latin typeface="Arial"/>
                          <a:ea typeface="Times New Roman"/>
                          <a:cs typeface="Times New Roman"/>
                        </a:rPr>
                        <a:t> </a:t>
                      </a:r>
                      <a:r>
                        <a:rPr lang="fr-FR" sz="1400" b="1" dirty="0">
                          <a:latin typeface="Arial"/>
                          <a:ea typeface="Times New Roman"/>
                          <a:cs typeface="Times New Roman"/>
                        </a:rPr>
                        <a:t>à</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dirty="0">
                          <a:latin typeface="Arial"/>
                          <a:ea typeface="Times New Roman"/>
                          <a:cs typeface="Times New Roman"/>
                        </a:rPr>
                        <a:t>a</a:t>
                      </a:r>
                      <a:r>
                        <a:rPr lang="fr-FR" sz="1400" b="1" spc="-10" dirty="0">
                          <a:latin typeface="Arial"/>
                          <a:ea typeface="Times New Roman"/>
                          <a:cs typeface="Times New Roman"/>
                        </a:rPr>
                        <a:t> </a:t>
                      </a:r>
                      <a:r>
                        <a:rPr lang="fr-FR" sz="1400" b="1" spc="15" dirty="0">
                          <a:latin typeface="Arial"/>
                          <a:ea typeface="Times New Roman"/>
                          <a:cs typeface="Times New Roman"/>
                        </a:rPr>
                        <a:t>f</a:t>
                      </a:r>
                      <a:r>
                        <a:rPr lang="fr-FR" sz="1400" b="1" spc="-5" dirty="0">
                          <a:latin typeface="Arial"/>
                          <a:ea typeface="Times New Roman"/>
                          <a:cs typeface="Times New Roman"/>
                        </a:rPr>
                        <a:t>a</a:t>
                      </a:r>
                      <a:r>
                        <a:rPr lang="fr-FR" sz="1400" b="1" dirty="0">
                          <a:latin typeface="Arial"/>
                          <a:ea typeface="Times New Roman"/>
                          <a:cs typeface="Times New Roman"/>
                        </a:rPr>
                        <a:t>ç</a:t>
                      </a:r>
                      <a:r>
                        <a:rPr lang="fr-FR" sz="1400" b="1" spc="-15" dirty="0">
                          <a:latin typeface="Arial"/>
                          <a:ea typeface="Times New Roman"/>
                          <a:cs typeface="Times New Roman"/>
                        </a:rPr>
                        <a:t>o</a:t>
                      </a:r>
                      <a:r>
                        <a:rPr lang="fr-FR" sz="1400" b="1" dirty="0">
                          <a:latin typeface="Arial"/>
                          <a:ea typeface="Times New Roman"/>
                          <a:cs typeface="Times New Roman"/>
                        </a:rPr>
                        <a:t>n</a:t>
                      </a:r>
                      <a:r>
                        <a:rPr lang="fr-FR" sz="1400" b="1" spc="5" dirty="0">
                          <a:latin typeface="Arial"/>
                          <a:ea typeface="Times New Roman"/>
                          <a:cs typeface="Times New Roman"/>
                        </a:rPr>
                        <a:t> </a:t>
                      </a:r>
                      <a:r>
                        <a:rPr lang="fr-FR" sz="1400" b="1" spc="-15" dirty="0">
                          <a:latin typeface="Arial"/>
                          <a:ea typeface="Times New Roman"/>
                          <a:cs typeface="Times New Roman"/>
                        </a:rPr>
                        <a:t>a</a:t>
                      </a:r>
                      <a:r>
                        <a:rPr lang="fr-FR" sz="1400" b="1" spc="25" dirty="0">
                          <a:latin typeface="Arial"/>
                          <a:ea typeface="Times New Roman"/>
                          <a:cs typeface="Times New Roman"/>
                        </a:rPr>
                        <a:t>v</a:t>
                      </a:r>
                      <a:r>
                        <a:rPr lang="fr-FR" sz="1400" b="1" spc="-5" dirty="0">
                          <a:latin typeface="Arial"/>
                          <a:ea typeface="Times New Roman"/>
                          <a:cs typeface="Times New Roman"/>
                        </a:rPr>
                        <a:t>e</a:t>
                      </a:r>
                      <a:r>
                        <a:rPr lang="fr-FR" sz="1400" b="1" dirty="0">
                          <a:latin typeface="Arial"/>
                          <a:ea typeface="Times New Roman"/>
                          <a:cs typeface="Times New Roman"/>
                        </a:rPr>
                        <a:t>c</a:t>
                      </a:r>
                      <a:r>
                        <a:rPr lang="fr-FR" sz="1400" b="1" spc="-5"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aquel</a:t>
                      </a:r>
                      <a:r>
                        <a:rPr lang="fr-FR" sz="1400" b="1" spc="10" dirty="0">
                          <a:latin typeface="Arial"/>
                          <a:ea typeface="Times New Roman"/>
                          <a:cs typeface="Times New Roman"/>
                        </a:rPr>
                        <a:t>l</a:t>
                      </a:r>
                      <a:r>
                        <a:rPr lang="fr-FR" sz="1400" b="1" dirty="0">
                          <a:latin typeface="Arial"/>
                          <a:ea typeface="Times New Roman"/>
                          <a:cs typeface="Times New Roman"/>
                        </a:rPr>
                        <a:t>e</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e</a:t>
                      </a:r>
                      <a:r>
                        <a:rPr lang="fr-FR" sz="1400" b="1" dirty="0">
                          <a:latin typeface="Arial"/>
                          <a:ea typeface="Times New Roman"/>
                          <a:cs typeface="Times New Roman"/>
                        </a:rPr>
                        <a:t>s</a:t>
                      </a:r>
                      <a:r>
                        <a:rPr lang="fr-FR" sz="1400" b="1" spc="-5"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hoi</a:t>
                      </a:r>
                      <a:r>
                        <a:rPr lang="fr-FR" sz="1400" b="1" dirty="0">
                          <a:latin typeface="Arial"/>
                          <a:ea typeface="Times New Roman"/>
                          <a:cs typeface="Times New Roman"/>
                        </a:rPr>
                        <a:t>x</a:t>
                      </a:r>
                      <a:r>
                        <a:rPr lang="fr-FR" sz="1400" b="1" spc="5" dirty="0">
                          <a:latin typeface="Arial"/>
                          <a:ea typeface="Times New Roman"/>
                          <a:cs typeface="Times New Roman"/>
                        </a:rPr>
                        <a:t> </a:t>
                      </a:r>
                      <a:r>
                        <a:rPr lang="fr-FR" sz="1400" b="1" spc="-5" dirty="0">
                          <a:latin typeface="Arial"/>
                          <a:ea typeface="Times New Roman"/>
                          <a:cs typeface="Times New Roman"/>
                        </a:rPr>
                        <a:t>d</a:t>
                      </a:r>
                      <a:r>
                        <a:rPr lang="fr-FR" sz="1400" b="1" dirty="0">
                          <a:latin typeface="Arial"/>
                          <a:ea typeface="Times New Roman"/>
                          <a:cs typeface="Times New Roman"/>
                        </a:rPr>
                        <a:t>e c</a:t>
                      </a:r>
                      <a:r>
                        <a:rPr lang="fr-FR" sz="1400" b="1" spc="-5" dirty="0">
                          <a:latin typeface="Arial"/>
                          <a:ea typeface="Times New Roman"/>
                          <a:cs typeface="Times New Roman"/>
                        </a:rPr>
                        <a:t>on</a:t>
                      </a:r>
                      <a:r>
                        <a:rPr lang="fr-FR" sz="1400" b="1" dirty="0">
                          <a:latin typeface="Arial"/>
                          <a:ea typeface="Times New Roman"/>
                          <a:cs typeface="Times New Roman"/>
                        </a:rPr>
                        <a:t>c</a:t>
                      </a:r>
                      <a:r>
                        <a:rPr lang="fr-FR" sz="1400" b="1" spc="-5" dirty="0">
                          <a:latin typeface="Arial"/>
                          <a:ea typeface="Times New Roman"/>
                          <a:cs typeface="Times New Roman"/>
                        </a:rPr>
                        <a:t>ep</a:t>
                      </a:r>
                      <a:r>
                        <a:rPr lang="fr-FR" sz="1400" b="1" spc="-10"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o</a:t>
                      </a:r>
                      <a:r>
                        <a:rPr lang="fr-FR" sz="1400" b="1" dirty="0">
                          <a:latin typeface="Arial"/>
                          <a:ea typeface="Times New Roman"/>
                          <a:cs typeface="Times New Roman"/>
                        </a:rPr>
                        <a:t>n</a:t>
                      </a:r>
                      <a:r>
                        <a:rPr lang="fr-FR" sz="1400" b="1" spc="5" dirty="0">
                          <a:latin typeface="Arial"/>
                          <a:ea typeface="Times New Roman"/>
                          <a:cs typeface="Times New Roman"/>
                        </a:rPr>
                        <a:t> </a:t>
                      </a:r>
                      <a:r>
                        <a:rPr lang="fr-FR" sz="1400" b="1" spc="-5" dirty="0">
                          <a:latin typeface="Arial"/>
                          <a:ea typeface="Times New Roman"/>
                          <a:cs typeface="Times New Roman"/>
                        </a:rPr>
                        <a:t>d</a:t>
                      </a:r>
                      <a:r>
                        <a:rPr lang="fr-FR" sz="1400" b="1" dirty="0">
                          <a:latin typeface="Arial"/>
                          <a:ea typeface="Times New Roman"/>
                          <a:cs typeface="Times New Roman"/>
                        </a:rPr>
                        <a:t>e </a:t>
                      </a:r>
                      <a:r>
                        <a:rPr lang="fr-FR" sz="1400" b="1" spc="10" dirty="0">
                          <a:latin typeface="Arial"/>
                          <a:ea typeface="Times New Roman"/>
                          <a:cs typeface="Times New Roman"/>
                        </a:rPr>
                        <a:t>l</a:t>
                      </a:r>
                      <a:r>
                        <a:rPr lang="fr-FR" sz="1400" b="1" spc="-15" dirty="0">
                          <a:latin typeface="Arial"/>
                          <a:ea typeface="Times New Roman"/>
                          <a:cs typeface="Times New Roman"/>
                        </a:rPr>
                        <a:t>’</a:t>
                      </a:r>
                      <a:r>
                        <a:rPr lang="fr-FR" sz="1400" b="1" spc="10" dirty="0">
                          <a:latin typeface="Arial"/>
                          <a:ea typeface="Times New Roman"/>
                          <a:cs typeface="Times New Roman"/>
                        </a:rPr>
                        <a:t>i</a:t>
                      </a:r>
                      <a:r>
                        <a:rPr lang="fr-FR" sz="1400" b="1" spc="-5" dirty="0">
                          <a:latin typeface="Arial"/>
                          <a:ea typeface="Times New Roman"/>
                          <a:cs typeface="Times New Roman"/>
                        </a:rPr>
                        <a:t>n</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spc="-10" dirty="0">
                          <a:latin typeface="Arial"/>
                          <a:ea typeface="Times New Roman"/>
                          <a:cs typeface="Times New Roman"/>
                        </a:rPr>
                        <a:t>r</a:t>
                      </a:r>
                      <a:r>
                        <a:rPr lang="fr-FR" sz="1400" b="1" spc="15" dirty="0">
                          <a:latin typeface="Arial"/>
                          <a:ea typeface="Times New Roman"/>
                          <a:cs typeface="Times New Roman"/>
                        </a:rPr>
                        <a:t>f</a:t>
                      </a:r>
                      <a:r>
                        <a:rPr lang="fr-FR" sz="1400" b="1" spc="-15" dirty="0">
                          <a:latin typeface="Arial"/>
                          <a:ea typeface="Times New Roman"/>
                          <a:cs typeface="Times New Roman"/>
                        </a:rPr>
                        <a:t>a</a:t>
                      </a:r>
                      <a:r>
                        <a:rPr lang="fr-FR" sz="1400" b="1" dirty="0">
                          <a:latin typeface="Arial"/>
                          <a:ea typeface="Times New Roman"/>
                          <a:cs typeface="Times New Roman"/>
                        </a:rPr>
                        <a:t>ce (</a:t>
                      </a:r>
                      <a:r>
                        <a:rPr lang="fr-FR" sz="1400" b="1" spc="-10" dirty="0">
                          <a:latin typeface="Arial"/>
                          <a:ea typeface="Times New Roman"/>
                          <a:cs typeface="Times New Roman"/>
                        </a:rPr>
                        <a:t>c</a:t>
                      </a:r>
                      <a:r>
                        <a:rPr lang="fr-FR" sz="1400" b="1" spc="-5" dirty="0">
                          <a:latin typeface="Arial"/>
                          <a:ea typeface="Times New Roman"/>
                          <a:cs typeface="Times New Roman"/>
                        </a:rPr>
                        <a:t>ode</a:t>
                      </a:r>
                      <a:r>
                        <a:rPr lang="fr-FR" sz="1400" b="1" spc="-10" dirty="0">
                          <a:latin typeface="Arial"/>
                          <a:ea typeface="Times New Roman"/>
                          <a:cs typeface="Times New Roman"/>
                        </a:rPr>
                        <a:t>s</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5" dirty="0">
                          <a:latin typeface="Arial"/>
                          <a:ea typeface="Times New Roman"/>
                          <a:cs typeface="Times New Roman"/>
                        </a:rPr>
                        <a:t>déno</a:t>
                      </a:r>
                      <a:r>
                        <a:rPr lang="fr-FR" sz="1400" b="1" spc="10" dirty="0">
                          <a:latin typeface="Arial"/>
                          <a:ea typeface="Times New Roman"/>
                          <a:cs typeface="Times New Roman"/>
                        </a:rPr>
                        <a:t>mi</a:t>
                      </a:r>
                      <a:r>
                        <a:rPr lang="fr-FR" sz="1400" b="1" spc="-5" dirty="0">
                          <a:latin typeface="Arial"/>
                          <a:ea typeface="Times New Roman"/>
                          <a:cs typeface="Times New Roman"/>
                        </a:rPr>
                        <a:t>n</a:t>
                      </a:r>
                      <a:r>
                        <a:rPr lang="fr-FR" sz="1400" b="1" spc="5" dirty="0">
                          <a:latin typeface="Arial"/>
                          <a:ea typeface="Times New Roman"/>
                          <a:cs typeface="Times New Roman"/>
                        </a:rPr>
                        <a:t>a</a:t>
                      </a:r>
                      <a:r>
                        <a:rPr lang="fr-FR" sz="1400" b="1" spc="-10"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on</a:t>
                      </a:r>
                      <a:r>
                        <a:rPr lang="fr-FR" sz="1400" b="1" spc="-10" dirty="0">
                          <a:latin typeface="Arial"/>
                          <a:ea typeface="Times New Roman"/>
                          <a:cs typeface="Times New Roman"/>
                        </a:rPr>
                        <a:t>s</a:t>
                      </a:r>
                      <a:r>
                        <a:rPr lang="fr-FR" sz="1400" b="1" dirty="0">
                          <a:latin typeface="Arial"/>
                          <a:ea typeface="Times New Roman"/>
                          <a:cs typeface="Times New Roman"/>
                        </a:rPr>
                        <a:t>, </a:t>
                      </a:r>
                      <a:r>
                        <a:rPr lang="fr-FR" sz="1400" b="1" spc="15" dirty="0">
                          <a:latin typeface="Arial"/>
                          <a:ea typeface="Times New Roman"/>
                          <a:cs typeface="Times New Roman"/>
                        </a:rPr>
                        <a:t>f</a:t>
                      </a:r>
                      <a:r>
                        <a:rPr lang="fr-FR" sz="1400" b="1" spc="-5" dirty="0">
                          <a:latin typeface="Arial"/>
                          <a:ea typeface="Times New Roman"/>
                          <a:cs typeface="Times New Roman"/>
                        </a:rPr>
                        <a:t>o</a:t>
                      </a:r>
                      <a:r>
                        <a:rPr lang="fr-FR" sz="1400" b="1" spc="-10" dirty="0">
                          <a:latin typeface="Arial"/>
                          <a:ea typeface="Times New Roman"/>
                          <a:cs typeface="Times New Roman"/>
                        </a:rPr>
                        <a:t>r</a:t>
                      </a:r>
                      <a:r>
                        <a:rPr lang="fr-FR" sz="1400" b="1" spc="10" dirty="0">
                          <a:latin typeface="Arial"/>
                          <a:ea typeface="Times New Roman"/>
                          <a:cs typeface="Times New Roman"/>
                        </a:rPr>
                        <a:t>m</a:t>
                      </a:r>
                      <a:r>
                        <a:rPr lang="fr-FR" sz="1400" b="1" spc="-5" dirty="0">
                          <a:latin typeface="Arial"/>
                          <a:ea typeface="Times New Roman"/>
                          <a:cs typeface="Times New Roman"/>
                        </a:rPr>
                        <a:t>a</a:t>
                      </a:r>
                      <a:r>
                        <a:rPr lang="fr-FR" sz="1400" b="1" spc="5" dirty="0">
                          <a:latin typeface="Arial"/>
                          <a:ea typeface="Times New Roman"/>
                          <a:cs typeface="Times New Roman"/>
                        </a:rPr>
                        <a:t>t</a:t>
                      </a:r>
                      <a:r>
                        <a:rPr lang="fr-FR" sz="1400" b="1" spc="-10" dirty="0">
                          <a:latin typeface="Arial"/>
                          <a:ea typeface="Times New Roman"/>
                          <a:cs typeface="Times New Roman"/>
                        </a:rPr>
                        <a:t>s</a:t>
                      </a:r>
                      <a:r>
                        <a:rPr lang="fr-FR" sz="1400" b="1" dirty="0">
                          <a:latin typeface="Arial"/>
                          <a:ea typeface="Times New Roman"/>
                          <a:cs typeface="Times New Roman"/>
                        </a:rPr>
                        <a:t>,</a:t>
                      </a:r>
                      <a:r>
                        <a:rPr lang="fr-FR" sz="1400" b="1" spc="20" dirty="0">
                          <a:latin typeface="Arial"/>
                          <a:ea typeface="Times New Roman"/>
                          <a:cs typeface="Times New Roman"/>
                        </a:rPr>
                        <a:t> </a:t>
                      </a:r>
                      <a:r>
                        <a:rPr lang="fr-FR" sz="1400" b="1" spc="-5" dirty="0">
                          <a:latin typeface="Arial"/>
                          <a:ea typeface="Times New Roman"/>
                          <a:cs typeface="Times New Roman"/>
                        </a:rPr>
                        <a:t>p</a:t>
                      </a:r>
                      <a:r>
                        <a:rPr lang="fr-FR" sz="1400" b="1" dirty="0">
                          <a:latin typeface="Arial"/>
                          <a:ea typeface="Times New Roman"/>
                          <a:cs typeface="Times New Roman"/>
                        </a:rPr>
                        <a:t>r</a:t>
                      </a:r>
                      <a:r>
                        <a:rPr lang="fr-FR" sz="1400" b="1" spc="-5" dirty="0">
                          <a:latin typeface="Arial"/>
                          <a:ea typeface="Times New Roman"/>
                          <a:cs typeface="Times New Roman"/>
                        </a:rPr>
                        <a:t>o</a:t>
                      </a:r>
                      <a:r>
                        <a:rPr lang="fr-FR" sz="1400" b="1" dirty="0">
                          <a:latin typeface="Arial"/>
                          <a:ea typeface="Times New Roman"/>
                          <a:cs typeface="Times New Roman"/>
                        </a:rPr>
                        <a:t>c</a:t>
                      </a:r>
                      <a:r>
                        <a:rPr lang="fr-FR" sz="1400" b="1" spc="-5" dirty="0">
                          <a:latin typeface="Arial"/>
                          <a:ea typeface="Times New Roman"/>
                          <a:cs typeface="Times New Roman"/>
                        </a:rPr>
                        <a:t>édu</a:t>
                      </a:r>
                      <a:r>
                        <a:rPr lang="fr-FR" sz="1400" b="1" dirty="0">
                          <a:latin typeface="Arial"/>
                          <a:ea typeface="Times New Roman"/>
                          <a:cs typeface="Times New Roman"/>
                        </a:rPr>
                        <a:t>r</a:t>
                      </a:r>
                      <a:r>
                        <a:rPr lang="fr-FR" sz="1400" b="1" spc="-5" dirty="0">
                          <a:latin typeface="Arial"/>
                          <a:ea typeface="Times New Roman"/>
                          <a:cs typeface="Times New Roman"/>
                        </a:rPr>
                        <a:t>e</a:t>
                      </a:r>
                      <a:r>
                        <a:rPr lang="fr-FR" sz="1400" b="1" spc="-10" dirty="0">
                          <a:latin typeface="Arial"/>
                          <a:ea typeface="Times New Roman"/>
                          <a:cs typeface="Times New Roman"/>
                        </a:rPr>
                        <a:t>s</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5" dirty="0">
                          <a:latin typeface="Arial"/>
                          <a:ea typeface="Times New Roman"/>
                          <a:cs typeface="Times New Roman"/>
                        </a:rPr>
                        <a:t>e</a:t>
                      </a:r>
                      <a:r>
                        <a:rPr lang="fr-FR" sz="1400" b="1" spc="5" dirty="0">
                          <a:latin typeface="Arial"/>
                          <a:ea typeface="Times New Roman"/>
                          <a:cs typeface="Times New Roman"/>
                        </a:rPr>
                        <a:t>t</a:t>
                      </a:r>
                      <a:r>
                        <a:rPr lang="fr-FR" sz="1400" b="1" dirty="0">
                          <a:latin typeface="Arial"/>
                          <a:ea typeface="Times New Roman"/>
                          <a:cs typeface="Times New Roman"/>
                        </a:rPr>
                        <a:t>c</a:t>
                      </a:r>
                      <a:r>
                        <a:rPr lang="fr-FR" sz="1400" b="1" spc="-10" dirty="0">
                          <a:latin typeface="Arial"/>
                          <a:ea typeface="Times New Roman"/>
                          <a:cs typeface="Times New Roman"/>
                        </a:rPr>
                        <a:t>.</a:t>
                      </a:r>
                      <a:r>
                        <a:rPr lang="fr-FR" sz="1400" b="1" dirty="0">
                          <a:latin typeface="Arial"/>
                          <a:ea typeface="Times New Roman"/>
                          <a:cs typeface="Times New Roman"/>
                        </a:rPr>
                        <a:t>)</a:t>
                      </a:r>
                      <a:r>
                        <a:rPr lang="fr-FR" sz="1400" b="1" spc="10" dirty="0">
                          <a:latin typeface="Arial"/>
                          <a:ea typeface="Times New Roman"/>
                          <a:cs typeface="Times New Roman"/>
                        </a:rPr>
                        <a:t> </a:t>
                      </a:r>
                      <a:r>
                        <a:rPr lang="fr-FR" sz="1400" b="1" spc="-10" dirty="0">
                          <a:latin typeface="Arial"/>
                          <a:ea typeface="Times New Roman"/>
                          <a:cs typeface="Times New Roman"/>
                        </a:rPr>
                        <a:t>s</a:t>
                      </a:r>
                      <a:r>
                        <a:rPr lang="fr-FR" sz="1400" b="1" spc="-5" dirty="0">
                          <a:latin typeface="Arial"/>
                          <a:ea typeface="Times New Roman"/>
                          <a:cs typeface="Times New Roman"/>
                        </a:rPr>
                        <a:t>on</a:t>
                      </a:r>
                      <a:r>
                        <a:rPr lang="fr-FR" sz="1400" b="1" dirty="0">
                          <a:latin typeface="Arial"/>
                          <a:ea typeface="Times New Roman"/>
                          <a:cs typeface="Times New Roman"/>
                        </a:rPr>
                        <a:t>t</a:t>
                      </a:r>
                      <a:r>
                        <a:rPr lang="fr-FR" sz="1400" b="1" spc="15" dirty="0">
                          <a:latin typeface="Arial"/>
                          <a:ea typeface="Times New Roman"/>
                          <a:cs typeface="Times New Roman"/>
                        </a:rPr>
                        <a:t> </a:t>
                      </a:r>
                      <a:r>
                        <a:rPr lang="fr-FR" sz="1400" b="1" spc="-10" dirty="0">
                          <a:latin typeface="Arial"/>
                          <a:ea typeface="Times New Roman"/>
                          <a:cs typeface="Times New Roman"/>
                        </a:rPr>
                        <a:t>c</a:t>
                      </a:r>
                      <a:r>
                        <a:rPr lang="fr-FR" sz="1400" b="1" spc="-5" dirty="0">
                          <a:latin typeface="Arial"/>
                          <a:ea typeface="Times New Roman"/>
                          <a:cs typeface="Times New Roman"/>
                        </a:rPr>
                        <a:t>on</a:t>
                      </a:r>
                      <a:r>
                        <a:rPr lang="fr-FR" sz="1400" b="1" spc="-10" dirty="0">
                          <a:latin typeface="Arial"/>
                          <a:ea typeface="Times New Roman"/>
                          <a:cs typeface="Times New Roman"/>
                        </a:rPr>
                        <a:t>s</a:t>
                      </a:r>
                      <a:r>
                        <a:rPr lang="fr-FR" sz="1400" b="1" spc="-5" dirty="0">
                          <a:latin typeface="Arial"/>
                          <a:ea typeface="Times New Roman"/>
                          <a:cs typeface="Times New Roman"/>
                        </a:rPr>
                        <a:t>e</a:t>
                      </a:r>
                      <a:r>
                        <a:rPr lang="fr-FR" sz="1400" b="1" dirty="0">
                          <a:latin typeface="Arial"/>
                          <a:ea typeface="Times New Roman"/>
                          <a:cs typeface="Times New Roman"/>
                        </a:rPr>
                        <a:t>r</a:t>
                      </a:r>
                      <a:r>
                        <a:rPr lang="fr-FR" sz="1400" b="1" spc="25" dirty="0">
                          <a:latin typeface="Arial"/>
                          <a:ea typeface="Times New Roman"/>
                          <a:cs typeface="Times New Roman"/>
                        </a:rPr>
                        <a:t>v</a:t>
                      </a:r>
                      <a:r>
                        <a:rPr lang="fr-FR" sz="1400" b="1" spc="-5" dirty="0">
                          <a:latin typeface="Arial"/>
                          <a:ea typeface="Times New Roman"/>
                          <a:cs typeface="Times New Roman"/>
                        </a:rPr>
                        <a:t>é</a:t>
                      </a:r>
                      <a:r>
                        <a:rPr lang="fr-FR" sz="1400" b="1" dirty="0">
                          <a:latin typeface="Arial"/>
                          <a:ea typeface="Times New Roman"/>
                          <a:cs typeface="Times New Roman"/>
                        </a:rPr>
                        <a:t>s</a:t>
                      </a:r>
                      <a:r>
                        <a:rPr lang="fr-FR" sz="1400" b="1" spc="-5" dirty="0">
                          <a:latin typeface="Arial"/>
                          <a:ea typeface="Times New Roman"/>
                          <a:cs typeface="Times New Roman"/>
                        </a:rPr>
                        <a:t> pou</a:t>
                      </a:r>
                      <a:r>
                        <a:rPr lang="fr-FR" sz="1400" b="1" dirty="0">
                          <a:latin typeface="Arial"/>
                          <a:ea typeface="Times New Roman"/>
                          <a:cs typeface="Times New Roman"/>
                        </a:rPr>
                        <a:t>r</a:t>
                      </a:r>
                      <a:r>
                        <a:rPr lang="fr-FR" sz="1400" b="1" spc="5" dirty="0">
                          <a:latin typeface="Arial"/>
                          <a:ea typeface="Times New Roman"/>
                          <a:cs typeface="Times New Roman"/>
                        </a:rPr>
                        <a:t> </a:t>
                      </a:r>
                      <a:r>
                        <a:rPr lang="fr-FR" sz="1400" b="1" spc="-5" dirty="0">
                          <a:latin typeface="Arial"/>
                          <a:ea typeface="Times New Roman"/>
                          <a:cs typeface="Times New Roman"/>
                        </a:rPr>
                        <a:t>de</a:t>
                      </a:r>
                      <a:r>
                        <a:rPr lang="fr-FR" sz="1400" b="1" dirty="0">
                          <a:latin typeface="Arial"/>
                          <a:ea typeface="Times New Roman"/>
                          <a:cs typeface="Times New Roman"/>
                        </a:rPr>
                        <a:t>s</a:t>
                      </a:r>
                      <a:r>
                        <a:rPr lang="fr-FR" sz="1400" b="1" spc="-5"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on</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spc="10" dirty="0">
                          <a:latin typeface="Arial"/>
                          <a:ea typeface="Times New Roman"/>
                          <a:cs typeface="Times New Roman"/>
                        </a:rPr>
                        <a:t>x</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dirty="0">
                          <a:latin typeface="Arial"/>
                          <a:ea typeface="Times New Roman"/>
                          <a:cs typeface="Times New Roman"/>
                        </a:rPr>
                        <a:t>s</a:t>
                      </a:r>
                      <a:r>
                        <a:rPr lang="fr-FR" sz="1400" b="1" spc="-5" dirty="0">
                          <a:latin typeface="Arial"/>
                          <a:ea typeface="Times New Roman"/>
                          <a:cs typeface="Times New Roman"/>
                        </a:rPr>
                        <a:t> </a:t>
                      </a:r>
                      <a:r>
                        <a:rPr lang="fr-FR" sz="1400" b="1" spc="10" dirty="0">
                          <a:latin typeface="Arial"/>
                          <a:ea typeface="Times New Roman"/>
                          <a:cs typeface="Times New Roman"/>
                        </a:rPr>
                        <a:t>i</a:t>
                      </a:r>
                      <a:r>
                        <a:rPr lang="fr-FR" sz="1400" b="1" spc="-5" dirty="0">
                          <a:latin typeface="Arial"/>
                          <a:ea typeface="Times New Roman"/>
                          <a:cs typeface="Times New Roman"/>
                        </a:rPr>
                        <a:t>den</a:t>
                      </a:r>
                      <a:r>
                        <a:rPr lang="fr-FR" sz="1400" b="1" spc="-10"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que</a:t>
                      </a:r>
                      <a:r>
                        <a:rPr lang="fr-FR" sz="1400" b="1" spc="-10" dirty="0">
                          <a:latin typeface="Arial"/>
                          <a:ea typeface="Times New Roman"/>
                          <a:cs typeface="Times New Roman"/>
                        </a:rPr>
                        <a:t>s</a:t>
                      </a:r>
                      <a:r>
                        <a:rPr lang="fr-FR" sz="1400" b="1" dirty="0">
                          <a:latin typeface="Arial"/>
                          <a:ea typeface="Times New Roman"/>
                          <a:cs typeface="Times New Roman"/>
                        </a:rPr>
                        <a:t>,</a:t>
                      </a:r>
                      <a:r>
                        <a:rPr lang="fr-FR" sz="1400" b="1" spc="10" dirty="0">
                          <a:latin typeface="Arial"/>
                          <a:ea typeface="Times New Roman"/>
                          <a:cs typeface="Times New Roman"/>
                        </a:rPr>
                        <a:t> </a:t>
                      </a:r>
                      <a:r>
                        <a:rPr lang="fr-FR" sz="1400" b="1" spc="-5" dirty="0">
                          <a:latin typeface="Arial"/>
                          <a:ea typeface="Times New Roman"/>
                          <a:cs typeface="Times New Roman"/>
                        </a:rPr>
                        <a:t>e</a:t>
                      </a:r>
                      <a:r>
                        <a:rPr lang="fr-FR" sz="1400" b="1" dirty="0">
                          <a:latin typeface="Arial"/>
                          <a:ea typeface="Times New Roman"/>
                          <a:cs typeface="Times New Roman"/>
                        </a:rPr>
                        <a:t>t</a:t>
                      </a:r>
                      <a:r>
                        <a:rPr lang="fr-FR" sz="1400" b="1" spc="15" dirty="0">
                          <a:latin typeface="Arial"/>
                          <a:ea typeface="Times New Roman"/>
                          <a:cs typeface="Times New Roman"/>
                        </a:rPr>
                        <a:t> </a:t>
                      </a:r>
                      <a:r>
                        <a:rPr lang="fr-FR" sz="1400" b="1" spc="-10" dirty="0">
                          <a:latin typeface="Arial"/>
                          <a:ea typeface="Times New Roman"/>
                          <a:cs typeface="Times New Roman"/>
                        </a:rPr>
                        <a:t>s</a:t>
                      </a:r>
                      <a:r>
                        <a:rPr lang="fr-FR" sz="1400" b="1" spc="-5" dirty="0">
                          <a:latin typeface="Arial"/>
                          <a:ea typeface="Times New Roman"/>
                          <a:cs typeface="Times New Roman"/>
                        </a:rPr>
                        <a:t>on</a:t>
                      </a:r>
                      <a:r>
                        <a:rPr lang="fr-FR" sz="1400" b="1" dirty="0">
                          <a:latin typeface="Arial"/>
                          <a:ea typeface="Times New Roman"/>
                          <a:cs typeface="Times New Roman"/>
                        </a:rPr>
                        <a:t>t</a:t>
                      </a:r>
                      <a:r>
                        <a:rPr lang="fr-FR" sz="1400" b="1" spc="5" dirty="0">
                          <a:latin typeface="Arial"/>
                          <a:ea typeface="Times New Roman"/>
                          <a:cs typeface="Times New Roman"/>
                        </a:rPr>
                        <a:t> </a:t>
                      </a:r>
                      <a:r>
                        <a:rPr lang="fr-FR" sz="1400" b="1" spc="-5" dirty="0">
                          <a:latin typeface="Arial"/>
                          <a:ea typeface="Times New Roman"/>
                          <a:cs typeface="Times New Roman"/>
                        </a:rPr>
                        <a:t>di</a:t>
                      </a:r>
                      <a:r>
                        <a:rPr lang="fr-FR" sz="1400" b="1" spc="5" dirty="0">
                          <a:latin typeface="Arial"/>
                          <a:ea typeface="Times New Roman"/>
                          <a:cs typeface="Times New Roman"/>
                        </a:rPr>
                        <a:t>f</a:t>
                      </a:r>
                      <a:r>
                        <a:rPr lang="fr-FR" sz="1400" b="1" spc="15" dirty="0">
                          <a:latin typeface="Arial"/>
                          <a:ea typeface="Times New Roman"/>
                          <a:cs typeface="Times New Roman"/>
                        </a:rPr>
                        <a:t>f</a:t>
                      </a:r>
                      <a:r>
                        <a:rPr lang="fr-FR" sz="1400" b="1" spc="-5" dirty="0">
                          <a:latin typeface="Arial"/>
                          <a:ea typeface="Times New Roman"/>
                          <a:cs typeface="Times New Roman"/>
                        </a:rPr>
                        <a:t>é</a:t>
                      </a:r>
                      <a:r>
                        <a:rPr lang="fr-FR" sz="1400" b="1" dirty="0">
                          <a:latin typeface="Arial"/>
                          <a:ea typeface="Times New Roman"/>
                          <a:cs typeface="Times New Roman"/>
                        </a:rPr>
                        <a:t>r</a:t>
                      </a:r>
                      <a:r>
                        <a:rPr lang="fr-FR" sz="1400" b="1" spc="-5" dirty="0">
                          <a:latin typeface="Arial"/>
                          <a:ea typeface="Times New Roman"/>
                          <a:cs typeface="Times New Roman"/>
                        </a:rPr>
                        <a:t>en</a:t>
                      </a:r>
                      <a:r>
                        <a:rPr lang="fr-FR" sz="1400" b="1" spc="5" dirty="0">
                          <a:latin typeface="Arial"/>
                          <a:ea typeface="Times New Roman"/>
                          <a:cs typeface="Times New Roman"/>
                        </a:rPr>
                        <a:t>t</a:t>
                      </a:r>
                      <a:r>
                        <a:rPr lang="fr-FR" sz="1400" b="1" dirty="0">
                          <a:latin typeface="Arial"/>
                          <a:ea typeface="Times New Roman"/>
                          <a:cs typeface="Times New Roman"/>
                        </a:rPr>
                        <a:t>s </a:t>
                      </a:r>
                      <a:r>
                        <a:rPr lang="fr-FR" sz="1400" b="1" spc="-5" dirty="0">
                          <a:latin typeface="Arial"/>
                          <a:ea typeface="Times New Roman"/>
                          <a:cs typeface="Times New Roman"/>
                        </a:rPr>
                        <a:t>pou</a:t>
                      </a:r>
                      <a:r>
                        <a:rPr lang="fr-FR" sz="1400" b="1" dirty="0">
                          <a:latin typeface="Arial"/>
                          <a:ea typeface="Times New Roman"/>
                          <a:cs typeface="Times New Roman"/>
                        </a:rPr>
                        <a:t>r</a:t>
                      </a:r>
                      <a:r>
                        <a:rPr lang="fr-FR" sz="1400" b="1" spc="5" dirty="0">
                          <a:latin typeface="Arial"/>
                          <a:ea typeface="Times New Roman"/>
                          <a:cs typeface="Times New Roman"/>
                        </a:rPr>
                        <a:t> </a:t>
                      </a:r>
                      <a:r>
                        <a:rPr lang="fr-FR" sz="1400" b="1" spc="-5" dirty="0">
                          <a:latin typeface="Arial"/>
                          <a:ea typeface="Times New Roman"/>
                          <a:cs typeface="Times New Roman"/>
                        </a:rPr>
                        <a:t>de</a:t>
                      </a:r>
                      <a:r>
                        <a:rPr lang="fr-FR" sz="1400" b="1" dirty="0">
                          <a:latin typeface="Arial"/>
                          <a:ea typeface="Times New Roman"/>
                          <a:cs typeface="Times New Roman"/>
                        </a:rPr>
                        <a:t>s</a:t>
                      </a:r>
                      <a:r>
                        <a:rPr lang="fr-FR" sz="1400" b="1" spc="-5" dirty="0">
                          <a:latin typeface="Arial"/>
                          <a:ea typeface="Times New Roman"/>
                          <a:cs typeface="Times New Roman"/>
                        </a:rPr>
                        <a:t> </a:t>
                      </a:r>
                      <a:r>
                        <a:rPr lang="fr-FR" sz="1400" b="1" dirty="0">
                          <a:latin typeface="Arial"/>
                          <a:ea typeface="Times New Roman"/>
                          <a:cs typeface="Times New Roman"/>
                        </a:rPr>
                        <a:t>c</a:t>
                      </a:r>
                      <a:r>
                        <a:rPr lang="fr-FR" sz="1400" b="1" spc="-5" dirty="0">
                          <a:latin typeface="Arial"/>
                          <a:ea typeface="Times New Roman"/>
                          <a:cs typeface="Times New Roman"/>
                        </a:rPr>
                        <a:t>on</a:t>
                      </a:r>
                      <a:r>
                        <a:rPr lang="fr-FR" sz="1400" b="1" spc="5" dirty="0">
                          <a:latin typeface="Arial"/>
                          <a:ea typeface="Times New Roman"/>
                          <a:cs typeface="Times New Roman"/>
                        </a:rPr>
                        <a:t>t</a:t>
                      </a:r>
                      <a:r>
                        <a:rPr lang="fr-FR" sz="1400" b="1" spc="-15" dirty="0">
                          <a:latin typeface="Arial"/>
                          <a:ea typeface="Times New Roman"/>
                          <a:cs typeface="Times New Roman"/>
                        </a:rPr>
                        <a:t>e</a:t>
                      </a:r>
                      <a:r>
                        <a:rPr lang="fr-FR" sz="1400" b="1" spc="10" dirty="0">
                          <a:latin typeface="Arial"/>
                          <a:ea typeface="Times New Roman"/>
                          <a:cs typeface="Times New Roman"/>
                        </a:rPr>
                        <a:t>x</a:t>
                      </a:r>
                      <a:r>
                        <a:rPr lang="fr-FR" sz="1400" b="1" spc="5" dirty="0">
                          <a:latin typeface="Arial"/>
                          <a:ea typeface="Times New Roman"/>
                          <a:cs typeface="Times New Roman"/>
                        </a:rPr>
                        <a:t>t</a:t>
                      </a:r>
                      <a:r>
                        <a:rPr lang="fr-FR" sz="1400" b="1" spc="-5" dirty="0">
                          <a:latin typeface="Arial"/>
                          <a:ea typeface="Times New Roman"/>
                          <a:cs typeface="Times New Roman"/>
                        </a:rPr>
                        <a:t>e</a:t>
                      </a:r>
                      <a:r>
                        <a:rPr lang="fr-FR" sz="1400" b="1" dirty="0">
                          <a:latin typeface="Arial"/>
                          <a:ea typeface="Times New Roman"/>
                          <a:cs typeface="Times New Roman"/>
                        </a:rPr>
                        <a:t>s </a:t>
                      </a:r>
                      <a:r>
                        <a:rPr lang="fr-FR" sz="1400" b="1" spc="-5" dirty="0">
                          <a:latin typeface="Arial"/>
                          <a:ea typeface="Times New Roman"/>
                          <a:cs typeface="Times New Roman"/>
                        </a:rPr>
                        <a:t>di</a:t>
                      </a:r>
                      <a:r>
                        <a:rPr lang="fr-FR" sz="1400" b="1" spc="5" dirty="0">
                          <a:latin typeface="Arial"/>
                          <a:ea typeface="Times New Roman"/>
                          <a:cs typeface="Times New Roman"/>
                        </a:rPr>
                        <a:t>ff</a:t>
                      </a:r>
                      <a:r>
                        <a:rPr lang="fr-FR" sz="1400" b="1" spc="-5" dirty="0">
                          <a:latin typeface="Arial"/>
                          <a:ea typeface="Times New Roman"/>
                          <a:cs typeface="Times New Roman"/>
                        </a:rPr>
                        <a:t>é</a:t>
                      </a:r>
                      <a:r>
                        <a:rPr lang="fr-FR" sz="1400" b="1" dirty="0">
                          <a:latin typeface="Arial"/>
                          <a:ea typeface="Times New Roman"/>
                          <a:cs typeface="Times New Roman"/>
                        </a:rPr>
                        <a:t>r</a:t>
                      </a:r>
                      <a:r>
                        <a:rPr lang="fr-FR" sz="1400" b="1" spc="-5" dirty="0">
                          <a:latin typeface="Arial"/>
                          <a:ea typeface="Times New Roman"/>
                          <a:cs typeface="Times New Roman"/>
                        </a:rPr>
                        <a:t>en</a:t>
                      </a:r>
                      <a:r>
                        <a:rPr lang="fr-FR" sz="1400" b="1" spc="5" dirty="0">
                          <a:latin typeface="Arial"/>
                          <a:ea typeface="Times New Roman"/>
                          <a:cs typeface="Times New Roman"/>
                        </a:rPr>
                        <a:t>t</a:t>
                      </a:r>
                      <a:r>
                        <a:rPr lang="fr-FR" sz="1400" b="1" spc="-10" dirty="0">
                          <a:latin typeface="Arial"/>
                          <a:ea typeface="Times New Roman"/>
                          <a:cs typeface="Times New Roman"/>
                        </a:rPr>
                        <a:t>s</a:t>
                      </a:r>
                      <a:r>
                        <a:rPr lang="fr-FR" sz="1400" b="1" dirty="0" smtClean="0">
                          <a:latin typeface="Arial"/>
                          <a:ea typeface="Times New Roman"/>
                          <a:cs typeface="Times New Roman"/>
                        </a:rPr>
                        <a:t>.</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70"/>
                        </a:spcBef>
                        <a:spcAft>
                          <a:spcPts val="0"/>
                        </a:spcAft>
                      </a:pP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106680" algn="ctr">
                        <a:lnSpc>
                          <a:spcPct val="115000"/>
                        </a:lnSpc>
                        <a:spcBef>
                          <a:spcPts val="1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106680" algn="ctr">
                        <a:lnSpc>
                          <a:spcPct val="115000"/>
                        </a:lnSpc>
                        <a:spcBef>
                          <a:spcPts val="1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106680" algn="ctr">
                        <a:lnSpc>
                          <a:spcPct val="115000"/>
                        </a:lnSpc>
                        <a:spcBef>
                          <a:spcPts val="10"/>
                        </a:spcBef>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106680" algn="ctr">
                        <a:lnSpc>
                          <a:spcPct val="115000"/>
                        </a:lnSpc>
                        <a:spcBef>
                          <a:spcPts val="1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612">
                <a:tc>
                  <a:txBody>
                    <a:bodyPr/>
                    <a:lstStyle/>
                    <a:p>
                      <a:pPr marL="192405" marR="194310" algn="ctr">
                        <a:lnSpc>
                          <a:spcPct val="115000"/>
                        </a:lnSpc>
                        <a:spcAft>
                          <a:spcPts val="0"/>
                        </a:spcAft>
                      </a:pPr>
                      <a:endParaRPr lang="fr-FR" sz="1400" b="1">
                        <a:latin typeface="Calibri"/>
                        <a:ea typeface="Times New Roman"/>
                        <a:cs typeface="Times New Roman"/>
                      </a:endParaRPr>
                    </a:p>
                    <a:p>
                      <a:pPr marL="192405" marR="194310" algn="ctr">
                        <a:lnSpc>
                          <a:spcPct val="115000"/>
                        </a:lnSpc>
                        <a:spcAft>
                          <a:spcPts val="0"/>
                        </a:spcAft>
                      </a:pPr>
                      <a:r>
                        <a:rPr lang="en-US" sz="1400" b="1" u="heavy">
                          <a:solidFill>
                            <a:srgbClr val="001F5F"/>
                          </a:solidFill>
                          <a:latin typeface="Arial"/>
                          <a:ea typeface="Times New Roman"/>
                          <a:cs typeface="Times New Roman"/>
                        </a:rPr>
                        <a:t>7</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550"/>
                        </a:lnSpc>
                        <a:spcBef>
                          <a:spcPts val="10"/>
                        </a:spcBef>
                        <a:spcAft>
                          <a:spcPts val="0"/>
                        </a:spcAft>
                      </a:pPr>
                      <a:endParaRPr lang="fr-FR" sz="1400" b="1" dirty="0">
                        <a:latin typeface="Times New Roman"/>
                        <a:ea typeface="Times New Roman"/>
                        <a:cs typeface="Times New Roman"/>
                      </a:endParaRPr>
                    </a:p>
                    <a:p>
                      <a:pPr marL="66675">
                        <a:lnSpc>
                          <a:spcPct val="115000"/>
                        </a:lnSpc>
                        <a:spcAft>
                          <a:spcPts val="0"/>
                        </a:spcAft>
                      </a:pPr>
                      <a:r>
                        <a:rPr lang="fr-FR" sz="1400" b="1" u="sng" dirty="0">
                          <a:solidFill>
                            <a:srgbClr val="001F5F"/>
                          </a:solidFill>
                          <a:latin typeface="Arial"/>
                          <a:ea typeface="Times New Roman"/>
                          <a:cs typeface="Times New Roman"/>
                        </a:rPr>
                        <a:t>S</a:t>
                      </a:r>
                      <a:r>
                        <a:rPr lang="fr-FR" sz="1400" b="1" u="sng" spc="5" dirty="0">
                          <a:solidFill>
                            <a:srgbClr val="001F5F"/>
                          </a:solidFill>
                          <a:latin typeface="Arial"/>
                          <a:ea typeface="Times New Roman"/>
                          <a:cs typeface="Times New Roman"/>
                        </a:rPr>
                        <a:t>IG</a:t>
                      </a:r>
                      <a:r>
                        <a:rPr lang="fr-FR" sz="1400" b="1" u="sng" spc="-15" dirty="0">
                          <a:solidFill>
                            <a:srgbClr val="001F5F"/>
                          </a:solidFill>
                          <a:latin typeface="Arial"/>
                          <a:ea typeface="Times New Roman"/>
                          <a:cs typeface="Times New Roman"/>
                        </a:rPr>
                        <a:t>N</a:t>
                      </a:r>
                      <a:r>
                        <a:rPr lang="fr-FR" sz="1400" b="1" u="sng" spc="5" dirty="0">
                          <a:solidFill>
                            <a:srgbClr val="001F5F"/>
                          </a:solidFill>
                          <a:latin typeface="Arial"/>
                          <a:ea typeface="Times New Roman"/>
                          <a:cs typeface="Times New Roman"/>
                        </a:rPr>
                        <a:t>I</a:t>
                      </a:r>
                      <a:r>
                        <a:rPr lang="fr-FR" sz="1400" b="1" u="sng" spc="-10" dirty="0">
                          <a:solidFill>
                            <a:srgbClr val="001F5F"/>
                          </a:solidFill>
                          <a:latin typeface="Arial"/>
                          <a:ea typeface="Times New Roman"/>
                          <a:cs typeface="Times New Roman"/>
                        </a:rPr>
                        <a:t>F</a:t>
                      </a:r>
                      <a:r>
                        <a:rPr lang="fr-FR" sz="1400" b="1" u="sng" spc="5" dirty="0">
                          <a:solidFill>
                            <a:srgbClr val="001F5F"/>
                          </a:solidFill>
                          <a:latin typeface="Arial"/>
                          <a:ea typeface="Times New Roman"/>
                          <a:cs typeface="Times New Roman"/>
                        </a:rPr>
                        <a:t>I</a:t>
                      </a:r>
                      <a:r>
                        <a:rPr lang="fr-FR" sz="1400" b="1" u="sng" spc="-15" dirty="0">
                          <a:solidFill>
                            <a:srgbClr val="001F5F"/>
                          </a:solidFill>
                          <a:latin typeface="Arial"/>
                          <a:ea typeface="Times New Roman"/>
                          <a:cs typeface="Times New Roman"/>
                        </a:rPr>
                        <a:t>A</a:t>
                      </a:r>
                      <a:r>
                        <a:rPr lang="fr-FR" sz="1400" b="1" u="sng" spc="-5" dirty="0">
                          <a:solidFill>
                            <a:srgbClr val="001F5F"/>
                          </a:solidFill>
                          <a:latin typeface="Arial"/>
                          <a:ea typeface="Times New Roman"/>
                          <a:cs typeface="Times New Roman"/>
                        </a:rPr>
                        <a:t>NC</a:t>
                      </a:r>
                      <a:r>
                        <a:rPr lang="fr-FR" sz="1400" b="1" u="sng" dirty="0">
                          <a:solidFill>
                            <a:srgbClr val="001F5F"/>
                          </a:solidFill>
                          <a:latin typeface="Arial"/>
                          <a:ea typeface="Times New Roman"/>
                          <a:cs typeface="Times New Roman"/>
                        </a:rPr>
                        <a:t>E</a:t>
                      </a:r>
                      <a:r>
                        <a:rPr lang="fr-FR" sz="1400" b="1" u="sng" spc="15" dirty="0">
                          <a:solidFill>
                            <a:srgbClr val="001F5F"/>
                          </a:solidFill>
                          <a:latin typeface="Arial"/>
                          <a:ea typeface="Times New Roman"/>
                          <a:cs typeface="Times New Roman"/>
                        </a:rPr>
                        <a:t> </a:t>
                      </a:r>
                      <a:r>
                        <a:rPr lang="fr-FR" sz="1400" b="1" u="sng" spc="-5" dirty="0">
                          <a:solidFill>
                            <a:srgbClr val="001F5F"/>
                          </a:solidFill>
                          <a:latin typeface="Arial"/>
                          <a:ea typeface="Times New Roman"/>
                          <a:cs typeface="Times New Roman"/>
                        </a:rPr>
                        <a:t>D</a:t>
                      </a:r>
                      <a:r>
                        <a:rPr lang="fr-FR" sz="1400" b="1" u="sng" dirty="0">
                          <a:solidFill>
                            <a:srgbClr val="001F5F"/>
                          </a:solidFill>
                          <a:latin typeface="Arial"/>
                          <a:ea typeface="Times New Roman"/>
                          <a:cs typeface="Times New Roman"/>
                        </a:rPr>
                        <a:t>ES</a:t>
                      </a:r>
                      <a:r>
                        <a:rPr lang="fr-FR" sz="1400" b="1" u="sng" spc="10" dirty="0">
                          <a:solidFill>
                            <a:srgbClr val="001F5F"/>
                          </a:solidFill>
                          <a:latin typeface="Arial"/>
                          <a:ea typeface="Times New Roman"/>
                          <a:cs typeface="Times New Roman"/>
                        </a:rPr>
                        <a:t> </a:t>
                      </a:r>
                      <a:r>
                        <a:rPr lang="fr-FR" sz="1400" b="1" u="sng" spc="-5" dirty="0">
                          <a:solidFill>
                            <a:srgbClr val="001F5F"/>
                          </a:solidFill>
                          <a:latin typeface="Arial"/>
                          <a:ea typeface="Times New Roman"/>
                          <a:cs typeface="Times New Roman"/>
                        </a:rPr>
                        <a:t>C</a:t>
                      </a:r>
                      <a:r>
                        <a:rPr lang="fr-FR" sz="1400" b="1" u="sng" spc="5" dirty="0">
                          <a:solidFill>
                            <a:srgbClr val="001F5F"/>
                          </a:solidFill>
                          <a:latin typeface="Arial"/>
                          <a:ea typeface="Times New Roman"/>
                          <a:cs typeface="Times New Roman"/>
                        </a:rPr>
                        <a:t>O</a:t>
                      </a:r>
                      <a:r>
                        <a:rPr lang="fr-FR" sz="1400" b="1" u="sng" spc="-5" dirty="0">
                          <a:solidFill>
                            <a:srgbClr val="001F5F"/>
                          </a:solidFill>
                          <a:latin typeface="Arial"/>
                          <a:ea typeface="Times New Roman"/>
                          <a:cs typeface="Times New Roman"/>
                        </a:rPr>
                        <a:t>D</a:t>
                      </a:r>
                      <a:r>
                        <a:rPr lang="fr-FR" sz="1400" b="1" u="sng" dirty="0">
                          <a:solidFill>
                            <a:srgbClr val="001F5F"/>
                          </a:solidFill>
                          <a:latin typeface="Arial"/>
                          <a:ea typeface="Times New Roman"/>
                          <a:cs typeface="Times New Roman"/>
                        </a:rPr>
                        <a:t>ES</a:t>
                      </a:r>
                      <a:r>
                        <a:rPr lang="fr-FR" sz="1400" b="1" u="sng" spc="-5" dirty="0">
                          <a:solidFill>
                            <a:srgbClr val="001F5F"/>
                          </a:solidFill>
                          <a:latin typeface="Arial"/>
                          <a:ea typeface="Times New Roman"/>
                          <a:cs typeface="Times New Roman"/>
                        </a:rPr>
                        <a:t> </a:t>
                      </a:r>
                      <a:r>
                        <a:rPr lang="fr-FR" sz="1400" b="1" u="sng" spc="-10" dirty="0">
                          <a:solidFill>
                            <a:srgbClr val="001F5F"/>
                          </a:solidFill>
                          <a:latin typeface="Arial"/>
                          <a:ea typeface="Times New Roman"/>
                          <a:cs typeface="Times New Roman"/>
                        </a:rPr>
                        <a:t>E</a:t>
                      </a:r>
                      <a:r>
                        <a:rPr lang="fr-FR" sz="1400" b="1" u="sng" dirty="0">
                          <a:solidFill>
                            <a:srgbClr val="001F5F"/>
                          </a:solidFill>
                          <a:latin typeface="Arial"/>
                          <a:ea typeface="Times New Roman"/>
                          <a:cs typeface="Times New Roman"/>
                        </a:rPr>
                        <a:t>T</a:t>
                      </a:r>
                      <a:r>
                        <a:rPr lang="fr-FR" sz="1400" b="1" u="sng" spc="10" dirty="0">
                          <a:solidFill>
                            <a:srgbClr val="001F5F"/>
                          </a:solidFill>
                          <a:latin typeface="Arial"/>
                          <a:ea typeface="Times New Roman"/>
                          <a:cs typeface="Times New Roman"/>
                        </a:rPr>
                        <a:t> </a:t>
                      </a:r>
                      <a:r>
                        <a:rPr lang="fr-FR" sz="1400" b="1" u="sng" spc="-5" dirty="0">
                          <a:solidFill>
                            <a:srgbClr val="001F5F"/>
                          </a:solidFill>
                          <a:latin typeface="Arial"/>
                          <a:ea typeface="Times New Roman"/>
                          <a:cs typeface="Times New Roman"/>
                        </a:rPr>
                        <a:t>D</a:t>
                      </a:r>
                      <a:r>
                        <a:rPr lang="fr-FR" sz="1400" b="1" u="sng" dirty="0">
                          <a:solidFill>
                            <a:srgbClr val="001F5F"/>
                          </a:solidFill>
                          <a:latin typeface="Arial"/>
                          <a:ea typeface="Times New Roman"/>
                          <a:cs typeface="Times New Roman"/>
                        </a:rPr>
                        <a:t>E</a:t>
                      </a:r>
                      <a:r>
                        <a:rPr lang="fr-FR" sz="1400" b="1" u="sng" spc="-15" dirty="0">
                          <a:solidFill>
                            <a:srgbClr val="001F5F"/>
                          </a:solidFill>
                          <a:latin typeface="Arial"/>
                          <a:ea typeface="Times New Roman"/>
                          <a:cs typeface="Times New Roman"/>
                        </a:rPr>
                        <a:t>N</a:t>
                      </a:r>
                      <a:r>
                        <a:rPr lang="fr-FR" sz="1400" b="1" u="sng" spc="5" dirty="0">
                          <a:solidFill>
                            <a:srgbClr val="001F5F"/>
                          </a:solidFill>
                          <a:latin typeface="Arial"/>
                          <a:ea typeface="Times New Roman"/>
                          <a:cs typeface="Times New Roman"/>
                        </a:rPr>
                        <a:t>O</a:t>
                      </a:r>
                      <a:r>
                        <a:rPr lang="fr-FR" sz="1400" b="1" u="sng" dirty="0">
                          <a:solidFill>
                            <a:srgbClr val="001F5F"/>
                          </a:solidFill>
                          <a:latin typeface="Arial"/>
                          <a:ea typeface="Times New Roman"/>
                          <a:cs typeface="Times New Roman"/>
                        </a:rPr>
                        <a:t>M</a:t>
                      </a:r>
                      <a:r>
                        <a:rPr lang="fr-FR" sz="1400" b="1" u="sng" spc="5" dirty="0">
                          <a:solidFill>
                            <a:srgbClr val="001F5F"/>
                          </a:solidFill>
                          <a:latin typeface="Arial"/>
                          <a:ea typeface="Times New Roman"/>
                          <a:cs typeface="Times New Roman"/>
                        </a:rPr>
                        <a:t>I</a:t>
                      </a:r>
                      <a:r>
                        <a:rPr lang="fr-FR" sz="1400" b="1" u="sng" spc="-5" dirty="0">
                          <a:solidFill>
                            <a:srgbClr val="001F5F"/>
                          </a:solidFill>
                          <a:latin typeface="Arial"/>
                          <a:ea typeface="Times New Roman"/>
                          <a:cs typeface="Times New Roman"/>
                        </a:rPr>
                        <a:t>N</a:t>
                      </a:r>
                      <a:r>
                        <a:rPr lang="fr-FR" sz="1400" b="1" u="sng" spc="-30" dirty="0">
                          <a:solidFill>
                            <a:srgbClr val="001F5F"/>
                          </a:solidFill>
                          <a:latin typeface="Arial"/>
                          <a:ea typeface="Times New Roman"/>
                          <a:cs typeface="Times New Roman"/>
                        </a:rPr>
                        <a:t>A</a:t>
                      </a:r>
                      <a:r>
                        <a:rPr lang="fr-FR" sz="1400" b="1" u="sng" spc="15" dirty="0">
                          <a:solidFill>
                            <a:srgbClr val="001F5F"/>
                          </a:solidFill>
                          <a:latin typeface="Arial"/>
                          <a:ea typeface="Times New Roman"/>
                          <a:cs typeface="Times New Roman"/>
                        </a:rPr>
                        <a:t>T</a:t>
                      </a:r>
                      <a:r>
                        <a:rPr lang="fr-FR" sz="1400" b="1" u="sng" spc="-10" dirty="0">
                          <a:solidFill>
                            <a:srgbClr val="001F5F"/>
                          </a:solidFill>
                          <a:latin typeface="Arial"/>
                          <a:ea typeface="Times New Roman"/>
                          <a:cs typeface="Times New Roman"/>
                        </a:rPr>
                        <a:t>I</a:t>
                      </a:r>
                      <a:r>
                        <a:rPr lang="fr-FR" sz="1400" b="1" u="sng" spc="5" dirty="0">
                          <a:solidFill>
                            <a:srgbClr val="001F5F"/>
                          </a:solidFill>
                          <a:latin typeface="Arial"/>
                          <a:ea typeface="Times New Roman"/>
                          <a:cs typeface="Times New Roman"/>
                        </a:rPr>
                        <a:t>O</a:t>
                      </a:r>
                      <a:r>
                        <a:rPr lang="fr-FR" sz="1400" b="1" u="sng" spc="-5" dirty="0">
                          <a:solidFill>
                            <a:srgbClr val="001F5F"/>
                          </a:solidFill>
                          <a:latin typeface="Arial"/>
                          <a:ea typeface="Times New Roman"/>
                          <a:cs typeface="Times New Roman"/>
                        </a:rPr>
                        <a:t>N</a:t>
                      </a:r>
                      <a:r>
                        <a:rPr lang="fr-FR" sz="1400" b="1" u="sng" dirty="0">
                          <a:solidFill>
                            <a:srgbClr val="001F5F"/>
                          </a:solidFill>
                          <a:latin typeface="Arial"/>
                          <a:ea typeface="Times New Roman"/>
                          <a:cs typeface="Times New Roman"/>
                        </a:rPr>
                        <a:t>S</a:t>
                      </a:r>
                      <a:r>
                        <a:rPr lang="fr-FR" sz="1400" b="1" u="sng" spc="20" dirty="0">
                          <a:solidFill>
                            <a:srgbClr val="001F5F"/>
                          </a:solidFill>
                          <a:latin typeface="Arial"/>
                          <a:ea typeface="Times New Roman"/>
                          <a:cs typeface="Times New Roman"/>
                        </a:rPr>
                        <a:t> </a:t>
                      </a:r>
                      <a:r>
                        <a:rPr lang="fr-FR" sz="1400" b="1" dirty="0">
                          <a:solidFill>
                            <a:srgbClr val="001F5F"/>
                          </a:solidFill>
                          <a:latin typeface="Arial"/>
                          <a:ea typeface="Times New Roman"/>
                          <a:cs typeface="Times New Roman"/>
                        </a:rPr>
                        <a:t>:</a:t>
                      </a:r>
                      <a:endParaRPr lang="fr-FR" sz="1400" b="1" dirty="0">
                        <a:latin typeface="Calibri"/>
                        <a:ea typeface="Times New Roman"/>
                        <a:cs typeface="Times New Roman"/>
                      </a:endParaRPr>
                    </a:p>
                    <a:p>
                      <a:pPr marL="66675">
                        <a:lnSpc>
                          <a:spcPts val="565"/>
                        </a:lnSpc>
                        <a:spcAft>
                          <a:spcPts val="0"/>
                        </a:spcAft>
                      </a:pPr>
                      <a:endParaRPr lang="fr-FR" sz="1400" b="1" dirty="0">
                        <a:latin typeface="Calibri"/>
                        <a:ea typeface="Times New Roman"/>
                        <a:cs typeface="Times New Roman"/>
                      </a:endParaRPr>
                    </a:p>
                    <a:p>
                      <a:pPr marL="66675">
                        <a:lnSpc>
                          <a:spcPct val="115000"/>
                        </a:lnSpc>
                        <a:spcBef>
                          <a:spcPts val="10"/>
                        </a:spcBef>
                        <a:spcAft>
                          <a:spcPts val="0"/>
                        </a:spcAft>
                      </a:pPr>
                      <a:r>
                        <a:rPr lang="fr-FR" sz="1400" b="1" spc="-5" dirty="0">
                          <a:latin typeface="Arial"/>
                          <a:ea typeface="Times New Roman"/>
                          <a:cs typeface="Times New Roman"/>
                        </a:rPr>
                        <a:t>L</a:t>
                      </a:r>
                      <a:r>
                        <a:rPr lang="fr-FR" sz="1400" b="1" dirty="0">
                          <a:latin typeface="Arial"/>
                          <a:ea typeface="Times New Roman"/>
                          <a:cs typeface="Times New Roman"/>
                        </a:rPr>
                        <a:t>e cr</a:t>
                      </a:r>
                      <a:r>
                        <a:rPr lang="fr-FR" sz="1400" b="1" spc="-5" dirty="0">
                          <a:latin typeface="Arial"/>
                          <a:ea typeface="Times New Roman"/>
                          <a:cs typeface="Times New Roman"/>
                        </a:rPr>
                        <a:t>i</a:t>
                      </a:r>
                      <a:r>
                        <a:rPr lang="fr-FR" sz="1400" b="1" spc="5" dirty="0">
                          <a:latin typeface="Arial"/>
                          <a:ea typeface="Times New Roman"/>
                          <a:cs typeface="Times New Roman"/>
                        </a:rPr>
                        <a:t>t</a:t>
                      </a:r>
                      <a:r>
                        <a:rPr lang="fr-FR" sz="1400" b="1" spc="-5" dirty="0">
                          <a:latin typeface="Arial"/>
                          <a:ea typeface="Times New Roman"/>
                          <a:cs typeface="Times New Roman"/>
                        </a:rPr>
                        <a:t>è</a:t>
                      </a:r>
                      <a:r>
                        <a:rPr lang="fr-FR" sz="1400" b="1" dirty="0">
                          <a:latin typeface="Arial"/>
                          <a:ea typeface="Times New Roman"/>
                          <a:cs typeface="Times New Roman"/>
                        </a:rPr>
                        <a:t>re</a:t>
                      </a:r>
                      <a:r>
                        <a:rPr lang="fr-FR" sz="1400" b="1" spc="5" dirty="0">
                          <a:latin typeface="Arial"/>
                          <a:ea typeface="Times New Roman"/>
                          <a:cs typeface="Times New Roman"/>
                        </a:rPr>
                        <a:t> </a:t>
                      </a:r>
                      <a:r>
                        <a:rPr lang="fr-FR" sz="1400" b="1" spc="-10" dirty="0">
                          <a:latin typeface="Arial"/>
                          <a:ea typeface="Times New Roman"/>
                          <a:cs typeface="Times New Roman"/>
                        </a:rPr>
                        <a:t>S</a:t>
                      </a:r>
                      <a:r>
                        <a:rPr lang="fr-FR" sz="1400" b="1" spc="10" dirty="0">
                          <a:latin typeface="Arial"/>
                          <a:ea typeface="Times New Roman"/>
                          <a:cs typeface="Times New Roman"/>
                        </a:rPr>
                        <a:t>i</a:t>
                      </a:r>
                      <a:r>
                        <a:rPr lang="fr-FR" sz="1400" b="1" spc="-5" dirty="0">
                          <a:latin typeface="Arial"/>
                          <a:ea typeface="Times New Roman"/>
                          <a:cs typeface="Times New Roman"/>
                        </a:rPr>
                        <a:t>gni</a:t>
                      </a:r>
                      <a:r>
                        <a:rPr lang="fr-FR" sz="1400" b="1" spc="5" dirty="0">
                          <a:latin typeface="Arial"/>
                          <a:ea typeface="Times New Roman"/>
                          <a:cs typeface="Times New Roman"/>
                        </a:rPr>
                        <a:t>f</a:t>
                      </a:r>
                      <a:r>
                        <a:rPr lang="fr-FR" sz="1400" b="1" spc="10" dirty="0">
                          <a:latin typeface="Arial"/>
                          <a:ea typeface="Times New Roman"/>
                          <a:cs typeface="Times New Roman"/>
                        </a:rPr>
                        <a:t>i</a:t>
                      </a:r>
                      <a:r>
                        <a:rPr lang="fr-FR" sz="1400" b="1" spc="-5" dirty="0">
                          <a:latin typeface="Arial"/>
                          <a:ea typeface="Times New Roman"/>
                          <a:cs typeface="Times New Roman"/>
                        </a:rPr>
                        <a:t>an</a:t>
                      </a:r>
                      <a:r>
                        <a:rPr lang="fr-FR" sz="1400" b="1" dirty="0">
                          <a:latin typeface="Arial"/>
                          <a:ea typeface="Times New Roman"/>
                          <a:cs typeface="Times New Roman"/>
                        </a:rPr>
                        <a:t>ce</a:t>
                      </a:r>
                      <a:r>
                        <a:rPr lang="fr-FR" sz="1400" b="1" spc="5" dirty="0">
                          <a:latin typeface="Arial"/>
                          <a:ea typeface="Times New Roman"/>
                          <a:cs typeface="Times New Roman"/>
                        </a:rPr>
                        <a:t> </a:t>
                      </a:r>
                      <a:r>
                        <a:rPr lang="fr-FR" sz="1400" b="1" spc="-5" dirty="0">
                          <a:latin typeface="Arial"/>
                          <a:ea typeface="Times New Roman"/>
                          <a:cs typeface="Times New Roman"/>
                        </a:rPr>
                        <a:t>de</a:t>
                      </a:r>
                      <a:r>
                        <a:rPr lang="fr-FR" sz="1400" b="1" dirty="0">
                          <a:latin typeface="Arial"/>
                          <a:ea typeface="Times New Roman"/>
                          <a:cs typeface="Times New Roman"/>
                        </a:rPr>
                        <a:t>s</a:t>
                      </a:r>
                      <a:r>
                        <a:rPr lang="fr-FR" sz="1400" b="1" spc="-5" dirty="0">
                          <a:latin typeface="Arial"/>
                          <a:ea typeface="Times New Roman"/>
                          <a:cs typeface="Times New Roman"/>
                        </a:rPr>
                        <a:t> Code</a:t>
                      </a:r>
                      <a:r>
                        <a:rPr lang="fr-FR" sz="1400" b="1" dirty="0">
                          <a:latin typeface="Arial"/>
                          <a:ea typeface="Times New Roman"/>
                          <a:cs typeface="Times New Roman"/>
                        </a:rPr>
                        <a:t>s</a:t>
                      </a:r>
                      <a:r>
                        <a:rPr lang="fr-FR" sz="1400" b="1" spc="-5" dirty="0">
                          <a:latin typeface="Arial"/>
                          <a:ea typeface="Times New Roman"/>
                          <a:cs typeface="Times New Roman"/>
                        </a:rPr>
                        <a:t> e</a:t>
                      </a:r>
                      <a:r>
                        <a:rPr lang="fr-FR" sz="1400" b="1" dirty="0">
                          <a:latin typeface="Arial"/>
                          <a:ea typeface="Times New Roman"/>
                          <a:cs typeface="Times New Roman"/>
                        </a:rPr>
                        <a:t>t</a:t>
                      </a:r>
                      <a:r>
                        <a:rPr lang="fr-FR" sz="1400" b="1" spc="15" dirty="0">
                          <a:latin typeface="Arial"/>
                          <a:ea typeface="Times New Roman"/>
                          <a:cs typeface="Times New Roman"/>
                        </a:rPr>
                        <a:t> </a:t>
                      </a:r>
                      <a:r>
                        <a:rPr lang="fr-FR" sz="1400" b="1" spc="-5" dirty="0">
                          <a:latin typeface="Arial"/>
                          <a:ea typeface="Times New Roman"/>
                          <a:cs typeface="Times New Roman"/>
                        </a:rPr>
                        <a:t>Déno</a:t>
                      </a:r>
                      <a:r>
                        <a:rPr lang="fr-FR" sz="1400" b="1" dirty="0">
                          <a:latin typeface="Arial"/>
                          <a:ea typeface="Times New Roman"/>
                          <a:cs typeface="Times New Roman"/>
                        </a:rPr>
                        <a:t>m</a:t>
                      </a:r>
                      <a:r>
                        <a:rPr lang="fr-FR" sz="1400" b="1" spc="10" dirty="0">
                          <a:latin typeface="Arial"/>
                          <a:ea typeface="Times New Roman"/>
                          <a:cs typeface="Times New Roman"/>
                        </a:rPr>
                        <a:t>i</a:t>
                      </a:r>
                      <a:r>
                        <a:rPr lang="fr-FR" sz="1400" b="1" spc="-5" dirty="0">
                          <a:latin typeface="Arial"/>
                          <a:ea typeface="Times New Roman"/>
                          <a:cs typeface="Times New Roman"/>
                        </a:rPr>
                        <a:t>na</a:t>
                      </a:r>
                      <a:r>
                        <a:rPr lang="fr-FR" sz="1400" b="1" spc="5"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on</a:t>
                      </a:r>
                      <a:r>
                        <a:rPr lang="fr-FR" sz="1400" b="1" dirty="0">
                          <a:latin typeface="Arial"/>
                          <a:ea typeface="Times New Roman"/>
                          <a:cs typeface="Times New Roman"/>
                        </a:rPr>
                        <a:t>s c</a:t>
                      </a:r>
                      <a:r>
                        <a:rPr lang="fr-FR" sz="1400" b="1" spc="-5" dirty="0">
                          <a:latin typeface="Arial"/>
                          <a:ea typeface="Times New Roman"/>
                          <a:cs typeface="Times New Roman"/>
                        </a:rPr>
                        <a:t>on</a:t>
                      </a:r>
                      <a:r>
                        <a:rPr lang="fr-FR" sz="1400" b="1" dirty="0">
                          <a:latin typeface="Arial"/>
                          <a:ea typeface="Times New Roman"/>
                          <a:cs typeface="Times New Roman"/>
                        </a:rPr>
                        <a:t>c</a:t>
                      </a:r>
                      <a:r>
                        <a:rPr lang="fr-FR" sz="1400" b="1" spc="-5" dirty="0">
                          <a:latin typeface="Arial"/>
                          <a:ea typeface="Times New Roman"/>
                          <a:cs typeface="Times New Roman"/>
                        </a:rPr>
                        <a:t>e</a:t>
                      </a:r>
                      <a:r>
                        <a:rPr lang="fr-FR" sz="1400" b="1" dirty="0">
                          <a:latin typeface="Arial"/>
                          <a:ea typeface="Times New Roman"/>
                          <a:cs typeface="Times New Roman"/>
                        </a:rPr>
                        <a:t>r</a:t>
                      </a:r>
                      <a:r>
                        <a:rPr lang="fr-FR" sz="1400" b="1" spc="-5" dirty="0">
                          <a:latin typeface="Arial"/>
                          <a:ea typeface="Times New Roman"/>
                          <a:cs typeface="Times New Roman"/>
                        </a:rPr>
                        <a:t>n</a:t>
                      </a:r>
                      <a:r>
                        <a:rPr lang="fr-FR" sz="1400" b="1" dirty="0">
                          <a:latin typeface="Arial"/>
                          <a:ea typeface="Times New Roman"/>
                          <a:cs typeface="Times New Roman"/>
                        </a:rPr>
                        <a:t>e </a:t>
                      </a:r>
                      <a:r>
                        <a:rPr lang="fr-FR" sz="1400" b="1" spc="10" dirty="0">
                          <a:latin typeface="Arial"/>
                          <a:ea typeface="Times New Roman"/>
                          <a:cs typeface="Times New Roman"/>
                        </a:rPr>
                        <a:t>l</a:t>
                      </a:r>
                      <a:r>
                        <a:rPr lang="fr-FR" sz="1400" b="1" spc="-5" dirty="0">
                          <a:latin typeface="Arial"/>
                          <a:ea typeface="Times New Roman"/>
                          <a:cs typeface="Times New Roman"/>
                        </a:rPr>
                        <a:t>’adéqua</a:t>
                      </a:r>
                      <a:r>
                        <a:rPr lang="fr-FR" sz="1400" b="1" spc="5"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o</a:t>
                      </a:r>
                      <a:r>
                        <a:rPr lang="fr-FR" sz="1400" b="1" dirty="0">
                          <a:latin typeface="Arial"/>
                          <a:ea typeface="Times New Roman"/>
                          <a:cs typeface="Times New Roman"/>
                        </a:rPr>
                        <a:t>n</a:t>
                      </a:r>
                      <a:r>
                        <a:rPr lang="fr-FR" sz="1400" b="1" spc="5" dirty="0">
                          <a:latin typeface="Arial"/>
                          <a:ea typeface="Times New Roman"/>
                          <a:cs typeface="Times New Roman"/>
                        </a:rPr>
                        <a:t> </a:t>
                      </a:r>
                      <a:r>
                        <a:rPr lang="fr-FR" sz="1400" b="1" spc="-5" dirty="0">
                          <a:latin typeface="Arial"/>
                          <a:ea typeface="Times New Roman"/>
                          <a:cs typeface="Times New Roman"/>
                        </a:rPr>
                        <a:t>en</a:t>
                      </a:r>
                      <a:r>
                        <a:rPr lang="fr-FR" sz="1400" b="1" spc="5" dirty="0">
                          <a:latin typeface="Arial"/>
                          <a:ea typeface="Times New Roman"/>
                          <a:cs typeface="Times New Roman"/>
                        </a:rPr>
                        <a:t>t</a:t>
                      </a:r>
                      <a:r>
                        <a:rPr lang="fr-FR" sz="1400" b="1" dirty="0">
                          <a:latin typeface="Arial"/>
                          <a:ea typeface="Times New Roman"/>
                          <a:cs typeface="Times New Roman"/>
                        </a:rPr>
                        <a:t>re</a:t>
                      </a:r>
                      <a:r>
                        <a:rPr lang="fr-FR" sz="1400" b="1" spc="-5"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’ob</a:t>
                      </a:r>
                      <a:r>
                        <a:rPr lang="fr-FR" sz="1400" b="1" spc="10" dirty="0">
                          <a:latin typeface="Arial"/>
                          <a:ea typeface="Times New Roman"/>
                          <a:cs typeface="Times New Roman"/>
                        </a:rPr>
                        <a:t>j</a:t>
                      </a:r>
                      <a:r>
                        <a:rPr lang="fr-FR" sz="1400" b="1" spc="-5" dirty="0">
                          <a:latin typeface="Arial"/>
                          <a:ea typeface="Times New Roman"/>
                          <a:cs typeface="Times New Roman"/>
                        </a:rPr>
                        <a:t>e</a:t>
                      </a:r>
                      <a:r>
                        <a:rPr lang="fr-FR" sz="1400" b="1" dirty="0">
                          <a:latin typeface="Arial"/>
                          <a:ea typeface="Times New Roman"/>
                          <a:cs typeface="Times New Roman"/>
                        </a:rPr>
                        <a:t>t </a:t>
                      </a:r>
                      <a:r>
                        <a:rPr lang="fr-FR" sz="1400" b="1" spc="-5" dirty="0">
                          <a:latin typeface="Arial"/>
                          <a:ea typeface="Times New Roman"/>
                          <a:cs typeface="Times New Roman"/>
                        </a:rPr>
                        <a:t>o</a:t>
                      </a:r>
                      <a:r>
                        <a:rPr lang="fr-FR" sz="1400" b="1" dirty="0">
                          <a:latin typeface="Arial"/>
                          <a:ea typeface="Times New Roman"/>
                          <a:cs typeface="Times New Roman"/>
                        </a:rPr>
                        <a:t>u</a:t>
                      </a:r>
                      <a:r>
                        <a:rPr lang="fr-FR" sz="1400" b="1" spc="-10" dirty="0">
                          <a:latin typeface="Arial"/>
                          <a:ea typeface="Times New Roman"/>
                          <a:cs typeface="Times New Roman"/>
                        </a:rPr>
                        <a:t> </a:t>
                      </a:r>
                      <a:r>
                        <a:rPr lang="fr-FR" sz="1400" b="1" spc="10" dirty="0">
                          <a:latin typeface="Arial"/>
                          <a:ea typeface="Times New Roman"/>
                          <a:cs typeface="Times New Roman"/>
                        </a:rPr>
                        <a:t>l</a:t>
                      </a:r>
                      <a:r>
                        <a:rPr lang="fr-FR" sz="1400" b="1" spc="-5" dirty="0">
                          <a:latin typeface="Arial"/>
                          <a:ea typeface="Times New Roman"/>
                          <a:cs typeface="Times New Roman"/>
                        </a:rPr>
                        <a:t>’</a:t>
                      </a:r>
                      <a:r>
                        <a:rPr lang="fr-FR" sz="1400" b="1" spc="10" dirty="0">
                          <a:latin typeface="Arial"/>
                          <a:ea typeface="Times New Roman"/>
                          <a:cs typeface="Times New Roman"/>
                        </a:rPr>
                        <a:t>i</a:t>
                      </a:r>
                      <a:r>
                        <a:rPr lang="fr-FR" sz="1400" b="1" spc="-15" dirty="0">
                          <a:latin typeface="Arial"/>
                          <a:ea typeface="Times New Roman"/>
                          <a:cs typeface="Times New Roman"/>
                        </a:rPr>
                        <a:t>n</a:t>
                      </a:r>
                      <a:r>
                        <a:rPr lang="fr-FR" sz="1400" b="1" spc="15" dirty="0">
                          <a:latin typeface="Arial"/>
                          <a:ea typeface="Times New Roman"/>
                          <a:cs typeface="Times New Roman"/>
                        </a:rPr>
                        <a:t>f</a:t>
                      </a:r>
                      <a:r>
                        <a:rPr lang="fr-FR" sz="1400" b="1" spc="-5" dirty="0">
                          <a:latin typeface="Arial"/>
                          <a:ea typeface="Times New Roman"/>
                          <a:cs typeface="Times New Roman"/>
                        </a:rPr>
                        <a:t>o</a:t>
                      </a:r>
                      <a:r>
                        <a:rPr lang="fr-FR" sz="1400" b="1" spc="-10" dirty="0">
                          <a:latin typeface="Arial"/>
                          <a:ea typeface="Times New Roman"/>
                          <a:cs typeface="Times New Roman"/>
                        </a:rPr>
                        <a:t>r</a:t>
                      </a:r>
                      <a:r>
                        <a:rPr lang="fr-FR" sz="1400" b="1" spc="10" dirty="0">
                          <a:latin typeface="Arial"/>
                          <a:ea typeface="Times New Roman"/>
                          <a:cs typeface="Times New Roman"/>
                        </a:rPr>
                        <a:t>m</a:t>
                      </a:r>
                      <a:r>
                        <a:rPr lang="fr-FR" sz="1400" b="1" spc="-15" dirty="0">
                          <a:latin typeface="Arial"/>
                          <a:ea typeface="Times New Roman"/>
                          <a:cs typeface="Times New Roman"/>
                        </a:rPr>
                        <a:t>a</a:t>
                      </a:r>
                      <a:r>
                        <a:rPr lang="fr-FR" sz="1400" b="1" spc="-10" dirty="0">
                          <a:latin typeface="Arial"/>
                          <a:ea typeface="Times New Roman"/>
                          <a:cs typeface="Times New Roman"/>
                        </a:rPr>
                        <a:t>t</a:t>
                      </a:r>
                      <a:r>
                        <a:rPr lang="fr-FR" sz="1400" b="1" spc="10" dirty="0">
                          <a:latin typeface="Arial"/>
                          <a:ea typeface="Times New Roman"/>
                          <a:cs typeface="Times New Roman"/>
                        </a:rPr>
                        <a:t>i</a:t>
                      </a:r>
                      <a:r>
                        <a:rPr lang="fr-FR" sz="1400" b="1" spc="-5" dirty="0">
                          <a:latin typeface="Arial"/>
                          <a:ea typeface="Times New Roman"/>
                          <a:cs typeface="Times New Roman"/>
                        </a:rPr>
                        <a:t>o</a:t>
                      </a:r>
                      <a:r>
                        <a:rPr lang="fr-FR" sz="1400" b="1" dirty="0">
                          <a:latin typeface="Arial"/>
                          <a:ea typeface="Times New Roman"/>
                          <a:cs typeface="Times New Roman"/>
                        </a:rPr>
                        <a:t>n </a:t>
                      </a:r>
                      <a:r>
                        <a:rPr lang="fr-FR" sz="1400" b="1" spc="-15" dirty="0">
                          <a:latin typeface="Arial"/>
                          <a:ea typeface="Times New Roman"/>
                          <a:cs typeface="Times New Roman"/>
                        </a:rPr>
                        <a:t>a</a:t>
                      </a:r>
                      <a:r>
                        <a:rPr lang="fr-FR" sz="1400" b="1" spc="5" dirty="0">
                          <a:latin typeface="Arial"/>
                          <a:ea typeface="Times New Roman"/>
                          <a:cs typeface="Times New Roman"/>
                        </a:rPr>
                        <a:t>ff</a:t>
                      </a:r>
                      <a:r>
                        <a:rPr lang="fr-FR" sz="1400" b="1" spc="10" dirty="0">
                          <a:latin typeface="Arial"/>
                          <a:ea typeface="Times New Roman"/>
                          <a:cs typeface="Times New Roman"/>
                        </a:rPr>
                        <a:t>i</a:t>
                      </a:r>
                      <a:r>
                        <a:rPr lang="fr-FR" sz="1400" b="1" dirty="0">
                          <a:latin typeface="Arial"/>
                          <a:ea typeface="Times New Roman"/>
                          <a:cs typeface="Times New Roman"/>
                        </a:rPr>
                        <a:t>c</a:t>
                      </a:r>
                      <a:r>
                        <a:rPr lang="fr-FR" sz="1400" b="1" spc="-5" dirty="0">
                          <a:latin typeface="Arial"/>
                          <a:ea typeface="Times New Roman"/>
                          <a:cs typeface="Times New Roman"/>
                        </a:rPr>
                        <a:t>hé</a:t>
                      </a:r>
                      <a:r>
                        <a:rPr lang="fr-FR" sz="1400" b="1" dirty="0">
                          <a:latin typeface="Arial"/>
                          <a:ea typeface="Times New Roman"/>
                          <a:cs typeface="Times New Roman"/>
                        </a:rPr>
                        <a:t>e</a:t>
                      </a:r>
                      <a:r>
                        <a:rPr lang="fr-FR" sz="1400" b="1" spc="-10" dirty="0">
                          <a:latin typeface="Arial"/>
                          <a:ea typeface="Times New Roman"/>
                          <a:cs typeface="Times New Roman"/>
                        </a:rPr>
                        <a:t> </a:t>
                      </a:r>
                      <a:r>
                        <a:rPr lang="fr-FR" sz="1400" b="1" spc="-5" dirty="0">
                          <a:latin typeface="Arial"/>
                          <a:ea typeface="Times New Roman"/>
                          <a:cs typeface="Times New Roman"/>
                        </a:rPr>
                        <a:t>o</a:t>
                      </a:r>
                      <a:r>
                        <a:rPr lang="fr-FR" sz="1400" b="1" dirty="0">
                          <a:latin typeface="Arial"/>
                          <a:ea typeface="Times New Roman"/>
                          <a:cs typeface="Times New Roman"/>
                        </a:rPr>
                        <a:t>u </a:t>
                      </a:r>
                      <a:r>
                        <a:rPr lang="fr-FR" sz="1400" b="1" spc="-5" dirty="0">
                          <a:latin typeface="Arial"/>
                          <a:ea typeface="Times New Roman"/>
                          <a:cs typeface="Times New Roman"/>
                        </a:rPr>
                        <a:t>en</a:t>
                      </a:r>
                      <a:r>
                        <a:rPr lang="fr-FR" sz="1400" b="1" spc="5" dirty="0">
                          <a:latin typeface="Arial"/>
                          <a:ea typeface="Times New Roman"/>
                          <a:cs typeface="Times New Roman"/>
                        </a:rPr>
                        <a:t>t</a:t>
                      </a:r>
                      <a:r>
                        <a:rPr lang="fr-FR" sz="1400" b="1" dirty="0">
                          <a:latin typeface="Arial"/>
                          <a:ea typeface="Times New Roman"/>
                          <a:cs typeface="Times New Roman"/>
                        </a:rPr>
                        <a:t>r</a:t>
                      </a:r>
                      <a:r>
                        <a:rPr lang="fr-FR" sz="1400" b="1" spc="-5" dirty="0">
                          <a:latin typeface="Arial"/>
                          <a:ea typeface="Times New Roman"/>
                          <a:cs typeface="Times New Roman"/>
                        </a:rPr>
                        <a:t>ée</a:t>
                      </a:r>
                      <a:r>
                        <a:rPr lang="fr-FR" sz="1400" b="1" dirty="0">
                          <a:latin typeface="Arial"/>
                          <a:ea typeface="Times New Roman"/>
                          <a:cs typeface="Times New Roman"/>
                        </a:rPr>
                        <a:t>,</a:t>
                      </a:r>
                      <a:r>
                        <a:rPr lang="fr-FR" sz="1400" b="1" spc="15" dirty="0">
                          <a:latin typeface="Arial"/>
                          <a:ea typeface="Times New Roman"/>
                          <a:cs typeface="Times New Roman"/>
                        </a:rPr>
                        <a:t> </a:t>
                      </a:r>
                      <a:r>
                        <a:rPr lang="fr-FR" sz="1400" b="1" spc="-5" dirty="0">
                          <a:latin typeface="Arial"/>
                          <a:ea typeface="Times New Roman"/>
                          <a:cs typeface="Times New Roman"/>
                        </a:rPr>
                        <a:t>e</a:t>
                      </a:r>
                      <a:r>
                        <a:rPr lang="fr-FR" sz="1400" b="1" dirty="0">
                          <a:latin typeface="Arial"/>
                          <a:ea typeface="Times New Roman"/>
                          <a:cs typeface="Times New Roman"/>
                        </a:rPr>
                        <a:t>t</a:t>
                      </a:r>
                      <a:r>
                        <a:rPr lang="fr-FR" sz="1400" b="1" spc="15" dirty="0">
                          <a:latin typeface="Arial"/>
                          <a:ea typeface="Times New Roman"/>
                          <a:cs typeface="Times New Roman"/>
                        </a:rPr>
                        <a:t> </a:t>
                      </a:r>
                      <a:r>
                        <a:rPr lang="fr-FR" sz="1400" b="1" spc="-10" dirty="0">
                          <a:latin typeface="Arial"/>
                          <a:ea typeface="Times New Roman"/>
                          <a:cs typeface="Times New Roman"/>
                        </a:rPr>
                        <a:t>s</a:t>
                      </a:r>
                      <a:r>
                        <a:rPr lang="fr-FR" sz="1400" b="1" spc="-5" dirty="0">
                          <a:latin typeface="Arial"/>
                          <a:ea typeface="Times New Roman"/>
                          <a:cs typeface="Times New Roman"/>
                        </a:rPr>
                        <a:t>o</a:t>
                      </a:r>
                      <a:r>
                        <a:rPr lang="fr-FR" sz="1400" b="1" dirty="0">
                          <a:latin typeface="Arial"/>
                          <a:ea typeface="Times New Roman"/>
                          <a:cs typeface="Times New Roman"/>
                        </a:rPr>
                        <a:t>n r</a:t>
                      </a:r>
                      <a:r>
                        <a:rPr lang="fr-FR" sz="1400" b="1" spc="-5" dirty="0">
                          <a:latin typeface="Arial"/>
                          <a:ea typeface="Times New Roman"/>
                          <a:cs typeface="Times New Roman"/>
                        </a:rPr>
                        <a:t>é</a:t>
                      </a:r>
                      <a:r>
                        <a:rPr lang="fr-FR" sz="1400" b="1" spc="15" dirty="0">
                          <a:latin typeface="Arial"/>
                          <a:ea typeface="Times New Roman"/>
                          <a:cs typeface="Times New Roman"/>
                        </a:rPr>
                        <a:t>f</a:t>
                      </a:r>
                      <a:r>
                        <a:rPr lang="fr-FR" sz="1400" b="1" spc="-5" dirty="0">
                          <a:latin typeface="Arial"/>
                          <a:ea typeface="Times New Roman"/>
                          <a:cs typeface="Times New Roman"/>
                        </a:rPr>
                        <a:t>é</a:t>
                      </a:r>
                      <a:r>
                        <a:rPr lang="fr-FR" sz="1400" b="1" dirty="0">
                          <a:latin typeface="Arial"/>
                          <a:ea typeface="Times New Roman"/>
                          <a:cs typeface="Times New Roman"/>
                        </a:rPr>
                        <a:t>r</a:t>
                      </a:r>
                      <a:r>
                        <a:rPr lang="fr-FR" sz="1400" b="1" spc="-5" dirty="0">
                          <a:latin typeface="Arial"/>
                          <a:ea typeface="Times New Roman"/>
                          <a:cs typeface="Times New Roman"/>
                        </a:rPr>
                        <a:t>en</a:t>
                      </a:r>
                      <a:r>
                        <a:rPr lang="fr-FR" sz="1400" b="1" spc="-10" dirty="0">
                          <a:latin typeface="Arial"/>
                          <a:ea typeface="Times New Roman"/>
                          <a:cs typeface="Times New Roman"/>
                        </a:rPr>
                        <a:t>t</a:t>
                      </a:r>
                      <a:r>
                        <a:rPr lang="fr-FR" sz="1400" b="1" dirty="0">
                          <a:latin typeface="Arial"/>
                          <a:ea typeface="Times New Roman"/>
                          <a:cs typeface="Times New Roman"/>
                        </a:rPr>
                        <a:t>.</a:t>
                      </a:r>
                      <a:r>
                        <a:rPr lang="fr-FR" sz="1400" b="1" spc="15" dirty="0">
                          <a:latin typeface="Arial"/>
                          <a:ea typeface="Times New Roman"/>
                          <a:cs typeface="Times New Roman"/>
                        </a:rPr>
                        <a:t> </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70"/>
                        </a:spcBef>
                        <a:spcAft>
                          <a:spcPts val="0"/>
                        </a:spcAft>
                      </a:pP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b="1" dirty="0"/>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156210" algn="ctr">
                        <a:lnSpc>
                          <a:spcPct val="115000"/>
                        </a:lnSpc>
                        <a:spcBef>
                          <a:spcPts val="1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156210" algn="ctr">
                        <a:lnSpc>
                          <a:spcPct val="115000"/>
                        </a:lnSpc>
                        <a:spcBef>
                          <a:spcPts val="10"/>
                        </a:spcBef>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156210" algn="ctr">
                        <a:lnSpc>
                          <a:spcPct val="115000"/>
                        </a:lnSpc>
                        <a:spcBef>
                          <a:spcPts val="10"/>
                        </a:spcBef>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8019">
                <a:tc>
                  <a:txBody>
                    <a:bodyPr/>
                    <a:lstStyle/>
                    <a:p>
                      <a:pPr marL="192405" marR="194310" algn="ctr">
                        <a:lnSpc>
                          <a:spcPct val="115000"/>
                        </a:lnSpc>
                        <a:spcAft>
                          <a:spcPts val="0"/>
                        </a:spcAft>
                      </a:pPr>
                      <a:endParaRPr lang="fr-FR" sz="1400" b="1">
                        <a:latin typeface="Calibri"/>
                        <a:ea typeface="Times New Roman"/>
                        <a:cs typeface="Times New Roman"/>
                      </a:endParaRPr>
                    </a:p>
                    <a:p>
                      <a:pPr marL="192405" marR="194310" algn="ctr">
                        <a:lnSpc>
                          <a:spcPct val="115000"/>
                        </a:lnSpc>
                        <a:spcAft>
                          <a:spcPts val="0"/>
                        </a:spcAft>
                      </a:pPr>
                      <a:r>
                        <a:rPr lang="en-US" sz="1400" b="1" u="heavy">
                          <a:solidFill>
                            <a:srgbClr val="001F5F"/>
                          </a:solidFill>
                          <a:latin typeface="Arial"/>
                          <a:ea typeface="Times New Roman"/>
                          <a:cs typeface="Times New Roman"/>
                        </a:rPr>
                        <a:t>8</a:t>
                      </a:r>
                      <a:endParaRPr lang="fr-FR" sz="1400" b="1">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500"/>
                        </a:lnSpc>
                        <a:spcBef>
                          <a:spcPts val="45"/>
                        </a:spcBef>
                        <a:spcAft>
                          <a:spcPts val="0"/>
                        </a:spcAft>
                      </a:pPr>
                      <a:endParaRPr lang="fr-FR" sz="1400" b="1" dirty="0">
                        <a:latin typeface="Times New Roman"/>
                        <a:ea typeface="Times New Roman"/>
                        <a:cs typeface="Times New Roman"/>
                      </a:endParaRPr>
                    </a:p>
                    <a:p>
                      <a:pPr marL="66675">
                        <a:lnSpc>
                          <a:spcPct val="115000"/>
                        </a:lnSpc>
                        <a:spcAft>
                          <a:spcPts val="0"/>
                        </a:spcAft>
                      </a:pPr>
                      <a:r>
                        <a:rPr lang="fr-FR" sz="1400" b="1" u="sng" spc="-5" dirty="0">
                          <a:solidFill>
                            <a:srgbClr val="001F5F"/>
                          </a:solidFill>
                          <a:latin typeface="Arial"/>
                          <a:ea typeface="Times New Roman"/>
                          <a:cs typeface="Times New Roman"/>
                        </a:rPr>
                        <a:t>C</a:t>
                      </a:r>
                      <a:r>
                        <a:rPr lang="fr-FR" sz="1400" b="1" u="sng" spc="5" dirty="0">
                          <a:solidFill>
                            <a:srgbClr val="001F5F"/>
                          </a:solidFill>
                          <a:latin typeface="Arial"/>
                          <a:ea typeface="Times New Roman"/>
                          <a:cs typeface="Times New Roman"/>
                        </a:rPr>
                        <a:t>O</a:t>
                      </a:r>
                      <a:r>
                        <a:rPr lang="fr-FR" sz="1400" b="1" u="sng" dirty="0">
                          <a:solidFill>
                            <a:srgbClr val="001F5F"/>
                          </a:solidFill>
                          <a:latin typeface="Arial"/>
                          <a:ea typeface="Times New Roman"/>
                          <a:cs typeface="Times New Roman"/>
                        </a:rPr>
                        <a:t>MP</a:t>
                      </a:r>
                      <a:r>
                        <a:rPr lang="fr-FR" sz="1400" b="1" u="sng" spc="-15" dirty="0">
                          <a:solidFill>
                            <a:srgbClr val="001F5F"/>
                          </a:solidFill>
                          <a:latin typeface="Arial"/>
                          <a:ea typeface="Times New Roman"/>
                          <a:cs typeface="Times New Roman"/>
                        </a:rPr>
                        <a:t>A</a:t>
                      </a:r>
                      <a:r>
                        <a:rPr lang="fr-FR" sz="1400" b="1" u="sng" spc="5" dirty="0">
                          <a:solidFill>
                            <a:srgbClr val="001F5F"/>
                          </a:solidFill>
                          <a:latin typeface="Arial"/>
                          <a:ea typeface="Times New Roman"/>
                          <a:cs typeface="Times New Roman"/>
                        </a:rPr>
                        <a:t>TI</a:t>
                      </a:r>
                      <a:r>
                        <a:rPr lang="fr-FR" sz="1400" b="1" u="sng" spc="-5" dirty="0">
                          <a:solidFill>
                            <a:srgbClr val="001F5F"/>
                          </a:solidFill>
                          <a:latin typeface="Arial"/>
                          <a:ea typeface="Times New Roman"/>
                          <a:cs typeface="Times New Roman"/>
                        </a:rPr>
                        <a:t>B</a:t>
                      </a:r>
                      <a:r>
                        <a:rPr lang="fr-FR" sz="1400" b="1" u="sng" spc="-10" dirty="0">
                          <a:solidFill>
                            <a:srgbClr val="001F5F"/>
                          </a:solidFill>
                          <a:latin typeface="Arial"/>
                          <a:ea typeface="Times New Roman"/>
                          <a:cs typeface="Times New Roman"/>
                        </a:rPr>
                        <a:t>I</a:t>
                      </a:r>
                      <a:r>
                        <a:rPr lang="fr-FR" sz="1400" b="1" u="sng" spc="5" dirty="0">
                          <a:solidFill>
                            <a:srgbClr val="001F5F"/>
                          </a:solidFill>
                          <a:latin typeface="Arial"/>
                          <a:ea typeface="Times New Roman"/>
                          <a:cs typeface="Times New Roman"/>
                        </a:rPr>
                        <a:t>L</a:t>
                      </a:r>
                      <a:r>
                        <a:rPr lang="fr-FR" sz="1400" b="1" u="sng" spc="-10" dirty="0">
                          <a:solidFill>
                            <a:srgbClr val="001F5F"/>
                          </a:solidFill>
                          <a:latin typeface="Arial"/>
                          <a:ea typeface="Times New Roman"/>
                          <a:cs typeface="Times New Roman"/>
                        </a:rPr>
                        <a:t>I</a:t>
                      </a:r>
                      <a:r>
                        <a:rPr lang="fr-FR" sz="1400" b="1" u="sng" spc="5" dirty="0">
                          <a:solidFill>
                            <a:srgbClr val="001F5F"/>
                          </a:solidFill>
                          <a:latin typeface="Arial"/>
                          <a:ea typeface="Times New Roman"/>
                          <a:cs typeface="Times New Roman"/>
                        </a:rPr>
                        <a:t>T</a:t>
                      </a:r>
                      <a:r>
                        <a:rPr lang="fr-FR" sz="1400" b="1" u="sng" dirty="0">
                          <a:solidFill>
                            <a:srgbClr val="001F5F"/>
                          </a:solidFill>
                          <a:latin typeface="Arial"/>
                          <a:ea typeface="Times New Roman"/>
                          <a:cs typeface="Times New Roman"/>
                        </a:rPr>
                        <a:t>E</a:t>
                      </a:r>
                      <a:r>
                        <a:rPr lang="fr-FR" sz="1400" b="1" u="sng" spc="15" dirty="0">
                          <a:solidFill>
                            <a:srgbClr val="001F5F"/>
                          </a:solidFill>
                          <a:latin typeface="Arial"/>
                          <a:ea typeface="Times New Roman"/>
                          <a:cs typeface="Times New Roman"/>
                        </a:rPr>
                        <a:t> </a:t>
                      </a:r>
                      <a:r>
                        <a:rPr lang="fr-FR" sz="1400" b="1" dirty="0">
                          <a:solidFill>
                            <a:srgbClr val="001F5F"/>
                          </a:solidFill>
                          <a:latin typeface="Arial"/>
                          <a:ea typeface="Times New Roman"/>
                          <a:cs typeface="Times New Roman"/>
                        </a:rPr>
                        <a:t>:</a:t>
                      </a:r>
                      <a:endParaRPr lang="fr-FR" sz="1400" b="1" dirty="0">
                        <a:latin typeface="Calibri"/>
                        <a:ea typeface="Times New Roman"/>
                        <a:cs typeface="Times New Roman"/>
                      </a:endParaRPr>
                    </a:p>
                    <a:p>
                      <a:pPr marL="66675" marR="76835" indent="31750">
                        <a:lnSpc>
                          <a:spcPct val="115000"/>
                        </a:lnSpc>
                        <a:spcAft>
                          <a:spcPts val="0"/>
                        </a:spcAft>
                      </a:pPr>
                      <a:r>
                        <a:rPr lang="fr-FR" sz="1400" b="1" spc="-10" dirty="0" smtClean="0">
                          <a:latin typeface="Times New Roman"/>
                          <a:ea typeface="Times New Roman"/>
                          <a:cs typeface="Times New Roman"/>
                        </a:rPr>
                        <a:t>L</a:t>
                      </a:r>
                      <a:r>
                        <a:rPr lang="fr-FR" sz="1400" b="1" dirty="0" smtClean="0">
                          <a:latin typeface="Times New Roman"/>
                          <a:ea typeface="Times New Roman"/>
                          <a:cs typeface="Times New Roman"/>
                        </a:rPr>
                        <a:t>e</a:t>
                      </a:r>
                      <a:r>
                        <a:rPr lang="fr-FR" sz="1400" b="1" spc="5" dirty="0" smtClean="0">
                          <a:latin typeface="Times New Roman"/>
                          <a:ea typeface="Times New Roman"/>
                          <a:cs typeface="Times New Roman"/>
                        </a:rPr>
                        <a:t> </a:t>
                      </a:r>
                      <a:r>
                        <a:rPr lang="fr-FR" sz="1400" b="1" spc="-10" dirty="0">
                          <a:latin typeface="Times New Roman"/>
                          <a:ea typeface="Times New Roman"/>
                          <a:cs typeface="Times New Roman"/>
                        </a:rPr>
                        <a:t>c</a:t>
                      </a:r>
                      <a:r>
                        <a:rPr lang="fr-FR" sz="1400" b="1" spc="10" dirty="0">
                          <a:latin typeface="Times New Roman"/>
                          <a:ea typeface="Times New Roman"/>
                          <a:cs typeface="Times New Roman"/>
                        </a:rPr>
                        <a:t>r</a:t>
                      </a:r>
                      <a:r>
                        <a:rPr lang="fr-FR" sz="1400" b="1" spc="5" dirty="0">
                          <a:latin typeface="Times New Roman"/>
                          <a:ea typeface="Times New Roman"/>
                          <a:cs typeface="Times New Roman"/>
                        </a:rPr>
                        <a:t>it</a:t>
                      </a:r>
                      <a:r>
                        <a:rPr lang="fr-FR" sz="1400" b="1" spc="-20" dirty="0">
                          <a:latin typeface="Times New Roman"/>
                          <a:ea typeface="Times New Roman"/>
                          <a:cs typeface="Times New Roman"/>
                        </a:rPr>
                        <a:t>è</a:t>
                      </a:r>
                      <a:r>
                        <a:rPr lang="fr-FR" sz="1400" b="1" spc="10" dirty="0">
                          <a:latin typeface="Times New Roman"/>
                          <a:ea typeface="Times New Roman"/>
                          <a:cs typeface="Times New Roman"/>
                        </a:rPr>
                        <a:t>r</a:t>
                      </a:r>
                      <a:r>
                        <a:rPr lang="fr-FR" sz="1400" b="1" dirty="0">
                          <a:latin typeface="Times New Roman"/>
                          <a:ea typeface="Times New Roman"/>
                          <a:cs typeface="Times New Roman"/>
                        </a:rPr>
                        <a:t>e</a:t>
                      </a:r>
                      <a:r>
                        <a:rPr lang="fr-FR" sz="1400" b="1" spc="10" dirty="0">
                          <a:latin typeface="Times New Roman"/>
                          <a:ea typeface="Times New Roman"/>
                          <a:cs typeface="Times New Roman"/>
                        </a:rPr>
                        <a:t> </a:t>
                      </a:r>
                      <a:r>
                        <a:rPr lang="fr-FR" sz="1400" b="1" dirty="0">
                          <a:latin typeface="Times New Roman"/>
                          <a:ea typeface="Times New Roman"/>
                          <a:cs typeface="Times New Roman"/>
                        </a:rPr>
                        <a:t>C</a:t>
                      </a:r>
                      <a:r>
                        <a:rPr lang="fr-FR" sz="1400" b="1" spc="-10" dirty="0">
                          <a:latin typeface="Times New Roman"/>
                          <a:ea typeface="Times New Roman"/>
                          <a:cs typeface="Times New Roman"/>
                        </a:rPr>
                        <a:t>o</a:t>
                      </a:r>
                      <a:r>
                        <a:rPr lang="fr-FR" sz="1400" b="1" spc="5" dirty="0">
                          <a:latin typeface="Times New Roman"/>
                          <a:ea typeface="Times New Roman"/>
                          <a:cs typeface="Times New Roman"/>
                        </a:rPr>
                        <a:t>m</a:t>
                      </a:r>
                      <a:r>
                        <a:rPr lang="fr-FR" sz="1400" b="1" spc="-10" dirty="0">
                          <a:latin typeface="Times New Roman"/>
                          <a:ea typeface="Times New Roman"/>
                          <a:cs typeface="Times New Roman"/>
                        </a:rPr>
                        <a:t>p</a:t>
                      </a:r>
                      <a:r>
                        <a:rPr lang="fr-FR" sz="1400" b="1" spc="5" dirty="0">
                          <a:latin typeface="Times New Roman"/>
                          <a:ea typeface="Times New Roman"/>
                          <a:cs typeface="Times New Roman"/>
                        </a:rPr>
                        <a:t>ati</a:t>
                      </a:r>
                      <a:r>
                        <a:rPr lang="fr-FR" sz="1400" b="1" spc="-10" dirty="0">
                          <a:latin typeface="Times New Roman"/>
                          <a:ea typeface="Times New Roman"/>
                          <a:cs typeface="Times New Roman"/>
                        </a:rPr>
                        <a:t>b</a:t>
                      </a:r>
                      <a:r>
                        <a:rPr lang="fr-FR" sz="1400" b="1" spc="5" dirty="0">
                          <a:latin typeface="Times New Roman"/>
                          <a:ea typeface="Times New Roman"/>
                          <a:cs typeface="Times New Roman"/>
                        </a:rPr>
                        <a:t>i</a:t>
                      </a:r>
                      <a:r>
                        <a:rPr lang="fr-FR" sz="1400" b="1" spc="-10" dirty="0">
                          <a:latin typeface="Times New Roman"/>
                          <a:ea typeface="Times New Roman"/>
                          <a:cs typeface="Times New Roman"/>
                        </a:rPr>
                        <a:t>l</a:t>
                      </a:r>
                      <a:r>
                        <a:rPr lang="fr-FR" sz="1400" b="1" spc="5" dirty="0">
                          <a:latin typeface="Times New Roman"/>
                          <a:ea typeface="Times New Roman"/>
                          <a:cs typeface="Times New Roman"/>
                        </a:rPr>
                        <a:t>it</a:t>
                      </a:r>
                      <a:r>
                        <a:rPr lang="fr-FR" sz="1400" b="1" dirty="0">
                          <a:latin typeface="Times New Roman"/>
                          <a:ea typeface="Times New Roman"/>
                          <a:cs typeface="Times New Roman"/>
                        </a:rPr>
                        <a:t>é</a:t>
                      </a:r>
                      <a:r>
                        <a:rPr lang="fr-FR" sz="1400" b="1" spc="5" dirty="0">
                          <a:latin typeface="Times New Roman"/>
                          <a:ea typeface="Times New Roman"/>
                          <a:cs typeface="Times New Roman"/>
                        </a:rPr>
                        <a:t> </a:t>
                      </a:r>
                      <a:r>
                        <a:rPr lang="fr-FR" sz="1400" b="1" spc="-5" dirty="0">
                          <a:latin typeface="Times New Roman"/>
                          <a:ea typeface="Times New Roman"/>
                          <a:cs typeface="Times New Roman"/>
                        </a:rPr>
                        <a:t>s</a:t>
                      </a:r>
                      <a:r>
                        <a:rPr lang="fr-FR" sz="1400" b="1" dirty="0">
                          <a:latin typeface="Times New Roman"/>
                          <a:ea typeface="Times New Roman"/>
                          <a:cs typeface="Times New Roman"/>
                        </a:rPr>
                        <a:t>e</a:t>
                      </a:r>
                      <a:r>
                        <a:rPr lang="fr-FR" sz="1400" b="1" spc="-10" dirty="0">
                          <a:latin typeface="Times New Roman"/>
                          <a:ea typeface="Times New Roman"/>
                          <a:cs typeface="Times New Roman"/>
                        </a:rPr>
                        <a:t> </a:t>
                      </a:r>
                      <a:r>
                        <a:rPr lang="fr-FR" sz="1400" b="1" spc="10" dirty="0">
                          <a:latin typeface="Times New Roman"/>
                          <a:ea typeface="Times New Roman"/>
                          <a:cs typeface="Times New Roman"/>
                        </a:rPr>
                        <a:t>r</a:t>
                      </a:r>
                      <a:r>
                        <a:rPr lang="fr-FR" sz="1400" b="1" spc="-10" dirty="0">
                          <a:latin typeface="Times New Roman"/>
                          <a:ea typeface="Times New Roman"/>
                          <a:cs typeface="Times New Roman"/>
                        </a:rPr>
                        <a:t>éfè</a:t>
                      </a:r>
                      <a:r>
                        <a:rPr lang="fr-FR" sz="1400" b="1" spc="10" dirty="0">
                          <a:latin typeface="Times New Roman"/>
                          <a:ea typeface="Times New Roman"/>
                          <a:cs typeface="Times New Roman"/>
                        </a:rPr>
                        <a:t>r</a:t>
                      </a:r>
                      <a:r>
                        <a:rPr lang="fr-FR" sz="1400" b="1" dirty="0">
                          <a:latin typeface="Times New Roman"/>
                          <a:ea typeface="Times New Roman"/>
                          <a:cs typeface="Times New Roman"/>
                        </a:rPr>
                        <a:t>e</a:t>
                      </a:r>
                      <a:r>
                        <a:rPr lang="fr-FR" sz="1400" b="1" spc="15" dirty="0">
                          <a:latin typeface="Times New Roman"/>
                          <a:ea typeface="Times New Roman"/>
                          <a:cs typeface="Times New Roman"/>
                        </a:rPr>
                        <a:t> </a:t>
                      </a:r>
                      <a:r>
                        <a:rPr lang="fr-FR" sz="1400" b="1" dirty="0">
                          <a:latin typeface="Times New Roman"/>
                          <a:ea typeface="Times New Roman"/>
                          <a:cs typeface="Times New Roman"/>
                        </a:rPr>
                        <a:t>à</a:t>
                      </a:r>
                      <a:r>
                        <a:rPr lang="fr-FR" sz="1400" b="1" spc="5" dirty="0">
                          <a:latin typeface="Times New Roman"/>
                          <a:ea typeface="Times New Roman"/>
                          <a:cs typeface="Times New Roman"/>
                        </a:rPr>
                        <a:t> l</a:t>
                      </a:r>
                      <a:r>
                        <a:rPr lang="fr-FR" sz="1400" b="1" spc="-10" dirty="0">
                          <a:latin typeface="Times New Roman"/>
                          <a:ea typeface="Times New Roman"/>
                          <a:cs typeface="Times New Roman"/>
                        </a:rPr>
                        <a:t>’</a:t>
                      </a:r>
                      <a:r>
                        <a:rPr lang="fr-FR" sz="1400" b="1" spc="5" dirty="0">
                          <a:latin typeface="Times New Roman"/>
                          <a:ea typeface="Times New Roman"/>
                          <a:cs typeface="Times New Roman"/>
                        </a:rPr>
                        <a:t>a</a:t>
                      </a:r>
                      <a:r>
                        <a:rPr lang="fr-FR" sz="1400" b="1" spc="-10" dirty="0">
                          <a:latin typeface="Times New Roman"/>
                          <a:ea typeface="Times New Roman"/>
                          <a:cs typeface="Times New Roman"/>
                        </a:rPr>
                        <a:t>cco</a:t>
                      </a:r>
                      <a:r>
                        <a:rPr lang="fr-FR" sz="1400" b="1" spc="10" dirty="0">
                          <a:latin typeface="Times New Roman"/>
                          <a:ea typeface="Times New Roman"/>
                          <a:cs typeface="Times New Roman"/>
                        </a:rPr>
                        <a:t>r</a:t>
                      </a:r>
                      <a:r>
                        <a:rPr lang="fr-FR" sz="1400" b="1" dirty="0">
                          <a:latin typeface="Times New Roman"/>
                          <a:ea typeface="Times New Roman"/>
                          <a:cs typeface="Times New Roman"/>
                        </a:rPr>
                        <a:t>d</a:t>
                      </a:r>
                      <a:r>
                        <a:rPr lang="fr-FR" sz="1400" b="1" spc="10" dirty="0">
                          <a:latin typeface="Times New Roman"/>
                          <a:ea typeface="Times New Roman"/>
                          <a:cs typeface="Times New Roman"/>
                        </a:rPr>
                        <a:t> </a:t>
                      </a:r>
                      <a:r>
                        <a:rPr lang="fr-FR" sz="1400" b="1" dirty="0">
                          <a:latin typeface="Times New Roman"/>
                          <a:ea typeface="Times New Roman"/>
                          <a:cs typeface="Times New Roman"/>
                        </a:rPr>
                        <a:t>p</a:t>
                      </a:r>
                      <a:r>
                        <a:rPr lang="fr-FR" sz="1400" b="1" spc="-10" dirty="0">
                          <a:latin typeface="Times New Roman"/>
                          <a:ea typeface="Times New Roman"/>
                          <a:cs typeface="Times New Roman"/>
                        </a:rPr>
                        <a:t>o</a:t>
                      </a:r>
                      <a:r>
                        <a:rPr lang="fr-FR" sz="1400" b="1" dirty="0">
                          <a:latin typeface="Times New Roman"/>
                          <a:ea typeface="Times New Roman"/>
                          <a:cs typeface="Times New Roman"/>
                        </a:rPr>
                        <a:t>u</a:t>
                      </a:r>
                      <a:r>
                        <a:rPr lang="fr-FR" sz="1400" b="1" spc="-10" dirty="0">
                          <a:latin typeface="Times New Roman"/>
                          <a:ea typeface="Times New Roman"/>
                          <a:cs typeface="Times New Roman"/>
                        </a:rPr>
                        <a:t>v</a:t>
                      </a:r>
                      <a:r>
                        <a:rPr lang="fr-FR" sz="1400" b="1" spc="5" dirty="0">
                          <a:latin typeface="Times New Roman"/>
                          <a:ea typeface="Times New Roman"/>
                          <a:cs typeface="Times New Roman"/>
                        </a:rPr>
                        <a:t>a</a:t>
                      </a:r>
                      <a:r>
                        <a:rPr lang="fr-FR" sz="1400" b="1" dirty="0">
                          <a:latin typeface="Times New Roman"/>
                          <a:ea typeface="Times New Roman"/>
                          <a:cs typeface="Times New Roman"/>
                        </a:rPr>
                        <a:t>nt</a:t>
                      </a:r>
                      <a:r>
                        <a:rPr lang="fr-FR" sz="1400" b="1" spc="15" dirty="0">
                          <a:latin typeface="Times New Roman"/>
                          <a:ea typeface="Times New Roman"/>
                          <a:cs typeface="Times New Roman"/>
                        </a:rPr>
                        <a:t> </a:t>
                      </a:r>
                      <a:r>
                        <a:rPr lang="fr-FR" sz="1400" b="1" spc="-10" dirty="0">
                          <a:latin typeface="Times New Roman"/>
                          <a:ea typeface="Times New Roman"/>
                          <a:cs typeface="Times New Roman"/>
                        </a:rPr>
                        <a:t>e</a:t>
                      </a:r>
                      <a:r>
                        <a:rPr lang="fr-FR" sz="1400" b="1" dirty="0">
                          <a:latin typeface="Times New Roman"/>
                          <a:ea typeface="Times New Roman"/>
                          <a:cs typeface="Times New Roman"/>
                        </a:rPr>
                        <a:t>x</a:t>
                      </a:r>
                      <a:r>
                        <a:rPr lang="fr-FR" sz="1400" b="1" spc="5" dirty="0">
                          <a:latin typeface="Times New Roman"/>
                          <a:ea typeface="Times New Roman"/>
                          <a:cs typeface="Times New Roman"/>
                        </a:rPr>
                        <a:t>i</a:t>
                      </a:r>
                      <a:r>
                        <a:rPr lang="fr-FR" sz="1400" b="1" spc="-5" dirty="0">
                          <a:latin typeface="Times New Roman"/>
                          <a:ea typeface="Times New Roman"/>
                          <a:cs typeface="Times New Roman"/>
                        </a:rPr>
                        <a:t>s</a:t>
                      </a:r>
                      <a:r>
                        <a:rPr lang="fr-FR" sz="1400" b="1" spc="5" dirty="0">
                          <a:latin typeface="Times New Roman"/>
                          <a:ea typeface="Times New Roman"/>
                          <a:cs typeface="Times New Roman"/>
                        </a:rPr>
                        <a:t>t</a:t>
                      </a:r>
                      <a:r>
                        <a:rPr lang="fr-FR" sz="1400" b="1" spc="-20" dirty="0">
                          <a:latin typeface="Times New Roman"/>
                          <a:ea typeface="Times New Roman"/>
                          <a:cs typeface="Times New Roman"/>
                        </a:rPr>
                        <a:t>e</a:t>
                      </a:r>
                      <a:r>
                        <a:rPr lang="fr-FR" sz="1400" b="1" dirty="0">
                          <a:latin typeface="Times New Roman"/>
                          <a:ea typeface="Times New Roman"/>
                          <a:cs typeface="Times New Roman"/>
                        </a:rPr>
                        <a:t>r</a:t>
                      </a:r>
                      <a:r>
                        <a:rPr lang="fr-FR" sz="1400" b="1" spc="10" dirty="0">
                          <a:latin typeface="Times New Roman"/>
                          <a:ea typeface="Times New Roman"/>
                          <a:cs typeface="Times New Roman"/>
                        </a:rPr>
                        <a:t> </a:t>
                      </a:r>
                      <a:r>
                        <a:rPr lang="fr-FR" sz="1400" b="1" spc="-10" dirty="0">
                          <a:latin typeface="Times New Roman"/>
                          <a:ea typeface="Times New Roman"/>
                          <a:cs typeface="Times New Roman"/>
                        </a:rPr>
                        <a:t>e</a:t>
                      </a:r>
                      <a:r>
                        <a:rPr lang="fr-FR" sz="1400" b="1" dirty="0">
                          <a:latin typeface="Times New Roman"/>
                          <a:ea typeface="Times New Roman"/>
                          <a:cs typeface="Times New Roman"/>
                        </a:rPr>
                        <a:t>n</a:t>
                      </a:r>
                      <a:r>
                        <a:rPr lang="fr-FR" sz="1400" b="1" spc="-10" dirty="0">
                          <a:latin typeface="Times New Roman"/>
                          <a:ea typeface="Times New Roman"/>
                          <a:cs typeface="Times New Roman"/>
                        </a:rPr>
                        <a:t>t</a:t>
                      </a:r>
                      <a:r>
                        <a:rPr lang="fr-FR" sz="1400" b="1" spc="10" dirty="0">
                          <a:latin typeface="Times New Roman"/>
                          <a:ea typeface="Times New Roman"/>
                          <a:cs typeface="Times New Roman"/>
                        </a:rPr>
                        <a:t>r</a:t>
                      </a:r>
                      <a:r>
                        <a:rPr lang="fr-FR" sz="1400" b="1" dirty="0">
                          <a:latin typeface="Times New Roman"/>
                          <a:ea typeface="Times New Roman"/>
                          <a:cs typeface="Times New Roman"/>
                        </a:rPr>
                        <a:t>e</a:t>
                      </a:r>
                      <a:r>
                        <a:rPr lang="fr-FR" sz="1400" b="1" spc="10" dirty="0">
                          <a:latin typeface="Times New Roman"/>
                          <a:ea typeface="Times New Roman"/>
                          <a:cs typeface="Times New Roman"/>
                        </a:rPr>
                        <a:t> </a:t>
                      </a:r>
                      <a:r>
                        <a:rPr lang="fr-FR" sz="1400" b="1" spc="5" dirty="0">
                          <a:latin typeface="Times New Roman"/>
                          <a:ea typeface="Times New Roman"/>
                          <a:cs typeface="Times New Roman"/>
                        </a:rPr>
                        <a:t>l</a:t>
                      </a:r>
                      <a:r>
                        <a:rPr lang="fr-FR" sz="1400" b="1" spc="-10" dirty="0">
                          <a:latin typeface="Times New Roman"/>
                          <a:ea typeface="Times New Roman"/>
                          <a:cs typeface="Times New Roman"/>
                        </a:rPr>
                        <a:t>e</a:t>
                      </a:r>
                      <a:r>
                        <a:rPr lang="fr-FR" sz="1400" b="1" dirty="0">
                          <a:latin typeface="Times New Roman"/>
                          <a:ea typeface="Times New Roman"/>
                          <a:cs typeface="Times New Roman"/>
                        </a:rPr>
                        <a:t>s</a:t>
                      </a:r>
                      <a:r>
                        <a:rPr lang="fr-FR" sz="1400" b="1" spc="10" dirty="0">
                          <a:latin typeface="Times New Roman"/>
                          <a:ea typeface="Times New Roman"/>
                          <a:cs typeface="Times New Roman"/>
                        </a:rPr>
                        <a:t> </a:t>
                      </a:r>
                      <a:r>
                        <a:rPr lang="fr-FR" sz="1400" b="1" spc="-10" dirty="0">
                          <a:latin typeface="Times New Roman"/>
                          <a:ea typeface="Times New Roman"/>
                          <a:cs typeface="Times New Roman"/>
                        </a:rPr>
                        <a:t>ca</a:t>
                      </a:r>
                      <a:r>
                        <a:rPr lang="fr-FR" sz="1400" b="1" dirty="0">
                          <a:latin typeface="Times New Roman"/>
                          <a:ea typeface="Times New Roman"/>
                          <a:cs typeface="Times New Roman"/>
                        </a:rPr>
                        <a:t>r</a:t>
                      </a:r>
                      <a:r>
                        <a:rPr lang="fr-FR" sz="1400" b="1" spc="5" dirty="0">
                          <a:latin typeface="Times New Roman"/>
                          <a:ea typeface="Times New Roman"/>
                          <a:cs typeface="Times New Roman"/>
                        </a:rPr>
                        <a:t>a</a:t>
                      </a:r>
                      <a:r>
                        <a:rPr lang="fr-FR" sz="1400" b="1" spc="-10" dirty="0">
                          <a:latin typeface="Times New Roman"/>
                          <a:ea typeface="Times New Roman"/>
                          <a:cs typeface="Times New Roman"/>
                        </a:rPr>
                        <a:t>c</a:t>
                      </a:r>
                      <a:r>
                        <a:rPr lang="fr-FR" sz="1400" b="1" spc="5" dirty="0">
                          <a:latin typeface="Times New Roman"/>
                          <a:ea typeface="Times New Roman"/>
                          <a:cs typeface="Times New Roman"/>
                        </a:rPr>
                        <a:t>t</a:t>
                      </a:r>
                      <a:r>
                        <a:rPr lang="fr-FR" sz="1400" b="1" spc="-10" dirty="0">
                          <a:latin typeface="Times New Roman"/>
                          <a:ea typeface="Times New Roman"/>
                          <a:cs typeface="Times New Roman"/>
                        </a:rPr>
                        <a:t>é</a:t>
                      </a:r>
                      <a:r>
                        <a:rPr lang="fr-FR" sz="1400" b="1" dirty="0">
                          <a:latin typeface="Times New Roman"/>
                          <a:ea typeface="Times New Roman"/>
                          <a:cs typeface="Times New Roman"/>
                        </a:rPr>
                        <a:t>r</a:t>
                      </a:r>
                      <a:r>
                        <a:rPr lang="fr-FR" sz="1400" b="1" spc="5" dirty="0">
                          <a:latin typeface="Times New Roman"/>
                          <a:ea typeface="Times New Roman"/>
                          <a:cs typeface="Times New Roman"/>
                        </a:rPr>
                        <a:t>i</a:t>
                      </a:r>
                      <a:r>
                        <a:rPr lang="fr-FR" sz="1400" b="1" spc="-5" dirty="0">
                          <a:latin typeface="Times New Roman"/>
                          <a:ea typeface="Times New Roman"/>
                          <a:cs typeface="Times New Roman"/>
                        </a:rPr>
                        <a:t>s</a:t>
                      </a:r>
                      <a:r>
                        <a:rPr lang="fr-FR" sz="1400" b="1" spc="5" dirty="0">
                          <a:latin typeface="Times New Roman"/>
                          <a:ea typeface="Times New Roman"/>
                          <a:cs typeface="Times New Roman"/>
                        </a:rPr>
                        <a:t>t</a:t>
                      </a:r>
                      <a:r>
                        <a:rPr lang="fr-FR" sz="1400" b="1" spc="-10" dirty="0">
                          <a:latin typeface="Times New Roman"/>
                          <a:ea typeface="Times New Roman"/>
                          <a:cs typeface="Times New Roman"/>
                        </a:rPr>
                        <a:t>i</a:t>
                      </a:r>
                      <a:r>
                        <a:rPr lang="fr-FR" sz="1400" b="1" dirty="0">
                          <a:latin typeface="Times New Roman"/>
                          <a:ea typeface="Times New Roman"/>
                          <a:cs typeface="Times New Roman"/>
                        </a:rPr>
                        <a:t>qu</a:t>
                      </a:r>
                      <a:r>
                        <a:rPr lang="fr-FR" sz="1400" b="1" spc="-10" dirty="0">
                          <a:latin typeface="Times New Roman"/>
                          <a:ea typeface="Times New Roman"/>
                          <a:cs typeface="Times New Roman"/>
                        </a:rPr>
                        <a:t>e</a:t>
                      </a:r>
                      <a:r>
                        <a:rPr lang="fr-FR" sz="1400" b="1" dirty="0">
                          <a:latin typeface="Times New Roman"/>
                          <a:ea typeface="Times New Roman"/>
                          <a:cs typeface="Times New Roman"/>
                        </a:rPr>
                        <a:t>s</a:t>
                      </a:r>
                      <a:r>
                        <a:rPr lang="fr-FR" sz="1400" b="1" spc="15" dirty="0">
                          <a:latin typeface="Times New Roman"/>
                          <a:ea typeface="Times New Roman"/>
                          <a:cs typeface="Times New Roman"/>
                        </a:rPr>
                        <a:t> </a:t>
                      </a:r>
                      <a:r>
                        <a:rPr lang="fr-FR" sz="1400" b="1" dirty="0">
                          <a:latin typeface="Times New Roman"/>
                          <a:ea typeface="Times New Roman"/>
                          <a:cs typeface="Times New Roman"/>
                        </a:rPr>
                        <a:t>d</a:t>
                      </a:r>
                      <a:r>
                        <a:rPr lang="fr-FR" sz="1400" b="1" spc="-10" dirty="0">
                          <a:latin typeface="Times New Roman"/>
                          <a:ea typeface="Times New Roman"/>
                          <a:cs typeface="Times New Roman"/>
                        </a:rPr>
                        <a:t>e</a:t>
                      </a:r>
                      <a:r>
                        <a:rPr lang="fr-FR" sz="1400" b="1" dirty="0">
                          <a:latin typeface="Times New Roman"/>
                          <a:ea typeface="Times New Roman"/>
                          <a:cs typeface="Times New Roman"/>
                        </a:rPr>
                        <a:t>s</a:t>
                      </a:r>
                      <a:r>
                        <a:rPr lang="fr-FR" sz="1400" b="1" spc="5" dirty="0">
                          <a:latin typeface="Times New Roman"/>
                          <a:ea typeface="Times New Roman"/>
                          <a:cs typeface="Times New Roman"/>
                        </a:rPr>
                        <a:t> </a:t>
                      </a:r>
                      <a:r>
                        <a:rPr lang="fr-FR" sz="1400" b="1" dirty="0">
                          <a:latin typeface="Times New Roman"/>
                          <a:ea typeface="Times New Roman"/>
                          <a:cs typeface="Times New Roman"/>
                        </a:rPr>
                        <a:t>u</a:t>
                      </a:r>
                      <a:r>
                        <a:rPr lang="fr-FR" sz="1400" b="1" spc="-10" dirty="0">
                          <a:latin typeface="Times New Roman"/>
                          <a:ea typeface="Times New Roman"/>
                          <a:cs typeface="Times New Roman"/>
                        </a:rPr>
                        <a:t>t</a:t>
                      </a:r>
                      <a:r>
                        <a:rPr lang="fr-FR" sz="1400" b="1" spc="5" dirty="0">
                          <a:latin typeface="Times New Roman"/>
                          <a:ea typeface="Times New Roman"/>
                          <a:cs typeface="Times New Roman"/>
                        </a:rPr>
                        <a:t>ili</a:t>
                      </a:r>
                      <a:r>
                        <a:rPr lang="fr-FR" sz="1400" b="1" spc="-15" dirty="0">
                          <a:latin typeface="Times New Roman"/>
                          <a:ea typeface="Times New Roman"/>
                          <a:cs typeface="Times New Roman"/>
                        </a:rPr>
                        <a:t>s</a:t>
                      </a:r>
                      <a:r>
                        <a:rPr lang="fr-FR" sz="1400" b="1" spc="5" dirty="0">
                          <a:latin typeface="Times New Roman"/>
                          <a:ea typeface="Times New Roman"/>
                          <a:cs typeface="Times New Roman"/>
                        </a:rPr>
                        <a:t>at</a:t>
                      </a:r>
                      <a:r>
                        <a:rPr lang="fr-FR" sz="1400" b="1" spc="-10" dirty="0">
                          <a:latin typeface="Times New Roman"/>
                          <a:ea typeface="Times New Roman"/>
                          <a:cs typeface="Times New Roman"/>
                        </a:rPr>
                        <a:t>eu</a:t>
                      </a:r>
                      <a:r>
                        <a:rPr lang="fr-FR" sz="1400" b="1" spc="10" dirty="0">
                          <a:latin typeface="Times New Roman"/>
                          <a:ea typeface="Times New Roman"/>
                          <a:cs typeface="Times New Roman"/>
                        </a:rPr>
                        <a:t>r</a:t>
                      </a:r>
                      <a:r>
                        <a:rPr lang="fr-FR" sz="1400" b="1" dirty="0">
                          <a:latin typeface="Times New Roman"/>
                          <a:ea typeface="Times New Roman"/>
                          <a:cs typeface="Times New Roman"/>
                        </a:rPr>
                        <a:t>s</a:t>
                      </a:r>
                      <a:r>
                        <a:rPr lang="fr-FR" sz="1400" b="1" spc="10" dirty="0">
                          <a:latin typeface="Times New Roman"/>
                          <a:ea typeface="Times New Roman"/>
                          <a:cs typeface="Times New Roman"/>
                        </a:rPr>
                        <a:t> </a:t>
                      </a:r>
                      <a:r>
                        <a:rPr lang="fr-FR" sz="1400" b="1" spc="-10" dirty="0">
                          <a:latin typeface="Times New Roman"/>
                          <a:ea typeface="Times New Roman"/>
                          <a:cs typeface="Times New Roman"/>
                        </a:rPr>
                        <a:t>(</a:t>
                      </a:r>
                      <a:r>
                        <a:rPr lang="fr-FR" sz="1400" b="1" spc="5" dirty="0">
                          <a:latin typeface="Times New Roman"/>
                          <a:ea typeface="Times New Roman"/>
                          <a:cs typeface="Times New Roman"/>
                        </a:rPr>
                        <a:t>m</a:t>
                      </a:r>
                      <a:r>
                        <a:rPr lang="fr-FR" sz="1400" b="1" spc="-10" dirty="0">
                          <a:latin typeface="Times New Roman"/>
                          <a:ea typeface="Times New Roman"/>
                          <a:cs typeface="Times New Roman"/>
                        </a:rPr>
                        <a:t>é</a:t>
                      </a:r>
                      <a:r>
                        <a:rPr lang="fr-FR" sz="1400" b="1" spc="5" dirty="0">
                          <a:latin typeface="Times New Roman"/>
                          <a:ea typeface="Times New Roman"/>
                          <a:cs typeface="Times New Roman"/>
                        </a:rPr>
                        <a:t>m</a:t>
                      </a:r>
                      <a:r>
                        <a:rPr lang="fr-FR" sz="1400" b="1" spc="-10" dirty="0">
                          <a:latin typeface="Times New Roman"/>
                          <a:ea typeface="Times New Roman"/>
                          <a:cs typeface="Times New Roman"/>
                        </a:rPr>
                        <a:t>oi</a:t>
                      </a:r>
                      <a:r>
                        <a:rPr lang="fr-FR" sz="1400" b="1" spc="10" dirty="0">
                          <a:latin typeface="Times New Roman"/>
                          <a:ea typeface="Times New Roman"/>
                          <a:cs typeface="Times New Roman"/>
                        </a:rPr>
                        <a:t>r</a:t>
                      </a:r>
                      <a:r>
                        <a:rPr lang="fr-FR" sz="1400" b="1" spc="-10" dirty="0">
                          <a:latin typeface="Times New Roman"/>
                          <a:ea typeface="Times New Roman"/>
                          <a:cs typeface="Times New Roman"/>
                        </a:rPr>
                        <a:t>e</a:t>
                      </a:r>
                      <a:r>
                        <a:rPr lang="fr-FR" sz="1400" b="1" dirty="0">
                          <a:latin typeface="Times New Roman"/>
                          <a:ea typeface="Times New Roman"/>
                          <a:cs typeface="Times New Roman"/>
                        </a:rPr>
                        <a:t>, p</a:t>
                      </a:r>
                      <a:r>
                        <a:rPr lang="fr-FR" sz="1400" b="1" spc="-10" dirty="0">
                          <a:latin typeface="Times New Roman"/>
                          <a:ea typeface="Times New Roman"/>
                          <a:cs typeface="Times New Roman"/>
                        </a:rPr>
                        <a:t>e</a:t>
                      </a:r>
                      <a:r>
                        <a:rPr lang="fr-FR" sz="1400" b="1" spc="10" dirty="0">
                          <a:latin typeface="Times New Roman"/>
                          <a:ea typeface="Times New Roman"/>
                          <a:cs typeface="Times New Roman"/>
                        </a:rPr>
                        <a:t>r</a:t>
                      </a:r>
                      <a:r>
                        <a:rPr lang="fr-FR" sz="1400" b="1" spc="-10" dirty="0">
                          <a:latin typeface="Times New Roman"/>
                          <a:ea typeface="Times New Roman"/>
                          <a:cs typeface="Times New Roman"/>
                        </a:rPr>
                        <a:t>ce</a:t>
                      </a:r>
                      <a:r>
                        <a:rPr lang="fr-FR" sz="1400" b="1" dirty="0">
                          <a:latin typeface="Times New Roman"/>
                          <a:ea typeface="Times New Roman"/>
                          <a:cs typeface="Times New Roman"/>
                        </a:rPr>
                        <a:t>p</a:t>
                      </a:r>
                      <a:r>
                        <a:rPr lang="fr-FR" sz="1400" b="1" spc="5" dirty="0">
                          <a:latin typeface="Times New Roman"/>
                          <a:ea typeface="Times New Roman"/>
                          <a:cs typeface="Times New Roman"/>
                        </a:rPr>
                        <a:t>t</a:t>
                      </a:r>
                      <a:r>
                        <a:rPr lang="fr-FR" sz="1400" b="1" spc="-10" dirty="0">
                          <a:latin typeface="Times New Roman"/>
                          <a:ea typeface="Times New Roman"/>
                          <a:cs typeface="Times New Roman"/>
                        </a:rPr>
                        <a:t>i</a:t>
                      </a:r>
                      <a:r>
                        <a:rPr lang="fr-FR" sz="1400" b="1" spc="10" dirty="0">
                          <a:latin typeface="Times New Roman"/>
                          <a:ea typeface="Times New Roman"/>
                          <a:cs typeface="Times New Roman"/>
                        </a:rPr>
                        <a:t>on</a:t>
                      </a:r>
                      <a:r>
                        <a:rPr lang="fr-FR" sz="1400" b="1" spc="-5" dirty="0">
                          <a:latin typeface="Times New Roman"/>
                          <a:ea typeface="Times New Roman"/>
                          <a:cs typeface="Times New Roman"/>
                        </a:rPr>
                        <a:t>s</a:t>
                      </a:r>
                      <a:r>
                        <a:rPr lang="fr-FR" sz="1400" b="1" dirty="0">
                          <a:latin typeface="Times New Roman"/>
                          <a:ea typeface="Times New Roman"/>
                          <a:cs typeface="Times New Roman"/>
                        </a:rPr>
                        <a:t>,</a:t>
                      </a:r>
                      <a:r>
                        <a:rPr lang="fr-FR" sz="1400" b="1" spc="5" dirty="0">
                          <a:latin typeface="Times New Roman"/>
                          <a:ea typeface="Times New Roman"/>
                          <a:cs typeface="Times New Roman"/>
                        </a:rPr>
                        <a:t> </a:t>
                      </a:r>
                      <a:r>
                        <a:rPr lang="fr-FR" sz="1400" b="1" dirty="0">
                          <a:latin typeface="Times New Roman"/>
                          <a:ea typeface="Times New Roman"/>
                          <a:cs typeface="Times New Roman"/>
                        </a:rPr>
                        <a:t>h</a:t>
                      </a:r>
                      <a:r>
                        <a:rPr lang="fr-FR" sz="1400" b="1" spc="5" dirty="0">
                          <a:latin typeface="Times New Roman"/>
                          <a:ea typeface="Times New Roman"/>
                          <a:cs typeface="Times New Roman"/>
                        </a:rPr>
                        <a:t>a</a:t>
                      </a:r>
                      <a:r>
                        <a:rPr lang="fr-FR" sz="1400" b="1" spc="-10" dirty="0">
                          <a:latin typeface="Times New Roman"/>
                          <a:ea typeface="Times New Roman"/>
                          <a:cs typeface="Times New Roman"/>
                        </a:rPr>
                        <a:t>b</a:t>
                      </a:r>
                      <a:r>
                        <a:rPr lang="fr-FR" sz="1400" b="1" spc="5" dirty="0">
                          <a:latin typeface="Times New Roman"/>
                          <a:ea typeface="Times New Roman"/>
                          <a:cs typeface="Times New Roman"/>
                        </a:rPr>
                        <a:t>it</a:t>
                      </a:r>
                      <a:r>
                        <a:rPr lang="fr-FR" sz="1400" b="1" dirty="0">
                          <a:latin typeface="Times New Roman"/>
                          <a:ea typeface="Times New Roman"/>
                          <a:cs typeface="Times New Roman"/>
                        </a:rPr>
                        <a:t>ud</a:t>
                      </a:r>
                      <a:r>
                        <a:rPr lang="fr-FR" sz="1400" b="1" spc="-10" dirty="0">
                          <a:latin typeface="Times New Roman"/>
                          <a:ea typeface="Times New Roman"/>
                          <a:cs typeface="Times New Roman"/>
                        </a:rPr>
                        <a:t>e</a:t>
                      </a:r>
                      <a:r>
                        <a:rPr lang="fr-FR" sz="1400" b="1" spc="-5" dirty="0">
                          <a:latin typeface="Times New Roman"/>
                          <a:ea typeface="Times New Roman"/>
                          <a:cs typeface="Times New Roman"/>
                        </a:rPr>
                        <a:t>s</a:t>
                      </a:r>
                      <a:r>
                        <a:rPr lang="fr-FR" sz="1400" b="1" dirty="0">
                          <a:latin typeface="Times New Roman"/>
                          <a:ea typeface="Times New Roman"/>
                          <a:cs typeface="Times New Roman"/>
                        </a:rPr>
                        <a:t>,</a:t>
                      </a:r>
                      <a:r>
                        <a:rPr lang="fr-FR" sz="1400" b="1" spc="5" dirty="0">
                          <a:latin typeface="Times New Roman"/>
                          <a:ea typeface="Times New Roman"/>
                          <a:cs typeface="Times New Roman"/>
                        </a:rPr>
                        <a:t> </a:t>
                      </a:r>
                      <a:r>
                        <a:rPr lang="fr-FR" sz="1400" b="1" spc="-10" dirty="0">
                          <a:latin typeface="Times New Roman"/>
                          <a:ea typeface="Times New Roman"/>
                          <a:cs typeface="Times New Roman"/>
                        </a:rPr>
                        <a:t>co</a:t>
                      </a:r>
                      <a:r>
                        <a:rPr lang="fr-FR" sz="1400" b="1" spc="5" dirty="0">
                          <a:latin typeface="Times New Roman"/>
                          <a:ea typeface="Times New Roman"/>
                          <a:cs typeface="Times New Roman"/>
                        </a:rPr>
                        <a:t>m</a:t>
                      </a:r>
                      <a:r>
                        <a:rPr lang="fr-FR" sz="1400" b="1" dirty="0">
                          <a:latin typeface="Times New Roman"/>
                          <a:ea typeface="Times New Roman"/>
                          <a:cs typeface="Times New Roman"/>
                        </a:rPr>
                        <a:t>p</a:t>
                      </a:r>
                      <a:r>
                        <a:rPr lang="fr-FR" sz="1400" b="1" spc="-10" dirty="0">
                          <a:latin typeface="Times New Roman"/>
                          <a:ea typeface="Times New Roman"/>
                          <a:cs typeface="Times New Roman"/>
                        </a:rPr>
                        <a:t>é</a:t>
                      </a:r>
                      <a:r>
                        <a:rPr lang="fr-FR" sz="1400" b="1" spc="5" dirty="0">
                          <a:latin typeface="Times New Roman"/>
                          <a:ea typeface="Times New Roman"/>
                          <a:cs typeface="Times New Roman"/>
                        </a:rPr>
                        <a:t>t</a:t>
                      </a:r>
                      <a:r>
                        <a:rPr lang="fr-FR" sz="1400" b="1" spc="-10" dirty="0">
                          <a:latin typeface="Times New Roman"/>
                          <a:ea typeface="Times New Roman"/>
                          <a:cs typeface="Times New Roman"/>
                        </a:rPr>
                        <a:t>e</a:t>
                      </a:r>
                      <a:r>
                        <a:rPr lang="fr-FR" sz="1400" b="1" spc="10" dirty="0">
                          <a:latin typeface="Times New Roman"/>
                          <a:ea typeface="Times New Roman"/>
                          <a:cs typeface="Times New Roman"/>
                        </a:rPr>
                        <a:t>n</a:t>
                      </a:r>
                      <a:r>
                        <a:rPr lang="fr-FR" sz="1400" b="1" spc="-10" dirty="0">
                          <a:latin typeface="Times New Roman"/>
                          <a:ea typeface="Times New Roman"/>
                          <a:cs typeface="Times New Roman"/>
                        </a:rPr>
                        <a:t>ce</a:t>
                      </a:r>
                      <a:r>
                        <a:rPr lang="fr-FR" sz="1400" b="1" spc="-5" dirty="0">
                          <a:latin typeface="Times New Roman"/>
                          <a:ea typeface="Times New Roman"/>
                          <a:cs typeface="Times New Roman"/>
                        </a:rPr>
                        <a:t>s</a:t>
                      </a:r>
                      <a:r>
                        <a:rPr lang="fr-FR" sz="1400" b="1" dirty="0">
                          <a:latin typeface="Times New Roman"/>
                          <a:ea typeface="Times New Roman"/>
                          <a:cs typeface="Times New Roman"/>
                        </a:rPr>
                        <a:t>,</a:t>
                      </a:r>
                      <a:r>
                        <a:rPr lang="fr-FR" sz="1400" b="1" spc="20" dirty="0">
                          <a:latin typeface="Times New Roman"/>
                          <a:ea typeface="Times New Roman"/>
                          <a:cs typeface="Times New Roman"/>
                        </a:rPr>
                        <a:t> </a:t>
                      </a:r>
                      <a:r>
                        <a:rPr lang="fr-FR" sz="1400" b="1" spc="5" dirty="0">
                          <a:latin typeface="Times New Roman"/>
                          <a:ea typeface="Times New Roman"/>
                          <a:cs typeface="Times New Roman"/>
                        </a:rPr>
                        <a:t>â</a:t>
                      </a:r>
                      <a:r>
                        <a:rPr lang="fr-FR" sz="1400" b="1" dirty="0">
                          <a:latin typeface="Times New Roman"/>
                          <a:ea typeface="Times New Roman"/>
                          <a:cs typeface="Times New Roman"/>
                        </a:rPr>
                        <a:t>g</a:t>
                      </a:r>
                      <a:r>
                        <a:rPr lang="fr-FR" sz="1400" b="1" spc="-10" dirty="0">
                          <a:latin typeface="Times New Roman"/>
                          <a:ea typeface="Times New Roman"/>
                          <a:cs typeface="Times New Roman"/>
                        </a:rPr>
                        <a:t>e</a:t>
                      </a:r>
                      <a:r>
                        <a:rPr lang="fr-FR" sz="1400" b="1" dirty="0">
                          <a:latin typeface="Times New Roman"/>
                          <a:ea typeface="Times New Roman"/>
                          <a:cs typeface="Times New Roman"/>
                        </a:rPr>
                        <a:t>,</a:t>
                      </a:r>
                      <a:r>
                        <a:rPr lang="fr-FR" sz="1400" b="1" spc="-5" dirty="0">
                          <a:latin typeface="Times New Roman"/>
                          <a:ea typeface="Times New Roman"/>
                          <a:cs typeface="Times New Roman"/>
                        </a:rPr>
                        <a:t> </a:t>
                      </a:r>
                      <a:r>
                        <a:rPr lang="fr-FR" sz="1400" b="1" spc="5" dirty="0">
                          <a:latin typeface="Times New Roman"/>
                          <a:ea typeface="Times New Roman"/>
                          <a:cs typeface="Times New Roman"/>
                        </a:rPr>
                        <a:t>att</a:t>
                      </a:r>
                      <a:r>
                        <a:rPr lang="fr-FR" sz="1400" b="1" spc="-20" dirty="0">
                          <a:latin typeface="Times New Roman"/>
                          <a:ea typeface="Times New Roman"/>
                          <a:cs typeface="Times New Roman"/>
                        </a:rPr>
                        <a:t>e</a:t>
                      </a:r>
                      <a:r>
                        <a:rPr lang="fr-FR" sz="1400" b="1" spc="10" dirty="0">
                          <a:latin typeface="Times New Roman"/>
                          <a:ea typeface="Times New Roman"/>
                          <a:cs typeface="Times New Roman"/>
                        </a:rPr>
                        <a:t>n</a:t>
                      </a:r>
                      <a:r>
                        <a:rPr lang="fr-FR" sz="1400" b="1" spc="5" dirty="0">
                          <a:latin typeface="Times New Roman"/>
                          <a:ea typeface="Times New Roman"/>
                          <a:cs typeface="Times New Roman"/>
                        </a:rPr>
                        <a:t>t</a:t>
                      </a:r>
                      <a:r>
                        <a:rPr lang="fr-FR" sz="1400" b="1" spc="-10" dirty="0">
                          <a:latin typeface="Times New Roman"/>
                          <a:ea typeface="Times New Roman"/>
                          <a:cs typeface="Times New Roman"/>
                        </a:rPr>
                        <a:t>e</a:t>
                      </a:r>
                      <a:r>
                        <a:rPr lang="fr-FR" sz="1400" b="1" spc="-5" dirty="0">
                          <a:latin typeface="Times New Roman"/>
                          <a:ea typeface="Times New Roman"/>
                          <a:cs typeface="Times New Roman"/>
                        </a:rPr>
                        <a:t>s</a:t>
                      </a:r>
                      <a:r>
                        <a:rPr lang="fr-FR" sz="1400" b="1" dirty="0">
                          <a:latin typeface="Times New Roman"/>
                          <a:ea typeface="Times New Roman"/>
                          <a:cs typeface="Times New Roman"/>
                        </a:rPr>
                        <a:t>,</a:t>
                      </a:r>
                      <a:r>
                        <a:rPr lang="fr-FR" sz="1400" b="1" spc="5" dirty="0">
                          <a:latin typeface="Times New Roman"/>
                          <a:ea typeface="Times New Roman"/>
                          <a:cs typeface="Times New Roman"/>
                        </a:rPr>
                        <a:t> </a:t>
                      </a:r>
                      <a:r>
                        <a:rPr lang="fr-FR" sz="1400" b="1" spc="-10" dirty="0">
                          <a:latin typeface="Times New Roman"/>
                          <a:ea typeface="Times New Roman"/>
                          <a:cs typeface="Times New Roman"/>
                        </a:rPr>
                        <a:t>e</a:t>
                      </a:r>
                      <a:r>
                        <a:rPr lang="fr-FR" sz="1400" b="1" spc="5" dirty="0">
                          <a:latin typeface="Times New Roman"/>
                          <a:ea typeface="Times New Roman"/>
                          <a:cs typeface="Times New Roman"/>
                        </a:rPr>
                        <a:t>t</a:t>
                      </a:r>
                      <a:r>
                        <a:rPr lang="fr-FR" sz="1400" b="1" spc="-10" dirty="0">
                          <a:latin typeface="Times New Roman"/>
                          <a:ea typeface="Times New Roman"/>
                          <a:cs typeface="Times New Roman"/>
                        </a:rPr>
                        <a:t>c</a:t>
                      </a:r>
                      <a:r>
                        <a:rPr lang="fr-FR" sz="1400" b="1" spc="5" dirty="0">
                          <a:latin typeface="Times New Roman"/>
                          <a:ea typeface="Times New Roman"/>
                          <a:cs typeface="Times New Roman"/>
                        </a:rPr>
                        <a:t>.</a:t>
                      </a:r>
                      <a:r>
                        <a:rPr lang="fr-FR" sz="1400" b="1" dirty="0">
                          <a:latin typeface="Times New Roman"/>
                          <a:ea typeface="Times New Roman"/>
                          <a:cs typeface="Times New Roman"/>
                        </a:rPr>
                        <a:t>) </a:t>
                      </a:r>
                      <a:r>
                        <a:rPr lang="fr-FR" sz="1400" b="1" spc="-10" dirty="0">
                          <a:latin typeface="Times New Roman"/>
                          <a:ea typeface="Times New Roman"/>
                          <a:cs typeface="Times New Roman"/>
                        </a:rPr>
                        <a:t>e</a:t>
                      </a:r>
                      <a:r>
                        <a:rPr lang="fr-FR" sz="1400" b="1" dirty="0">
                          <a:latin typeface="Times New Roman"/>
                          <a:ea typeface="Times New Roman"/>
                          <a:cs typeface="Times New Roman"/>
                        </a:rPr>
                        <a:t>t</a:t>
                      </a:r>
                      <a:r>
                        <a:rPr lang="fr-FR" sz="1400" b="1" spc="15" dirty="0">
                          <a:latin typeface="Times New Roman"/>
                          <a:ea typeface="Times New Roman"/>
                          <a:cs typeface="Times New Roman"/>
                        </a:rPr>
                        <a:t> </a:t>
                      </a:r>
                      <a:r>
                        <a:rPr lang="fr-FR" sz="1400" b="1" dirty="0">
                          <a:latin typeface="Times New Roman"/>
                          <a:ea typeface="Times New Roman"/>
                          <a:cs typeface="Times New Roman"/>
                        </a:rPr>
                        <a:t>d</a:t>
                      </a:r>
                      <a:r>
                        <a:rPr lang="fr-FR" sz="1400" b="1" spc="-10" dirty="0">
                          <a:latin typeface="Times New Roman"/>
                          <a:ea typeface="Times New Roman"/>
                          <a:cs typeface="Times New Roman"/>
                        </a:rPr>
                        <a:t>e</a:t>
                      </a:r>
                      <a:r>
                        <a:rPr lang="fr-FR" sz="1400" b="1" dirty="0">
                          <a:latin typeface="Times New Roman"/>
                          <a:ea typeface="Times New Roman"/>
                          <a:cs typeface="Times New Roman"/>
                        </a:rPr>
                        <a:t>s</a:t>
                      </a:r>
                      <a:r>
                        <a:rPr lang="fr-FR" sz="1400" b="1" spc="-10" dirty="0">
                          <a:latin typeface="Times New Roman"/>
                          <a:ea typeface="Times New Roman"/>
                          <a:cs typeface="Times New Roman"/>
                        </a:rPr>
                        <a:t> </a:t>
                      </a:r>
                      <a:r>
                        <a:rPr lang="fr-FR" sz="1400" b="1" spc="5" dirty="0" smtClean="0">
                          <a:latin typeface="Times New Roman"/>
                          <a:ea typeface="Times New Roman"/>
                          <a:cs typeface="Times New Roman"/>
                        </a:rPr>
                        <a:t>tâ</a:t>
                      </a:r>
                      <a:r>
                        <a:rPr lang="fr-FR" sz="1400" b="1" spc="-20" dirty="0" smtClean="0">
                          <a:latin typeface="Times New Roman"/>
                          <a:ea typeface="Times New Roman"/>
                          <a:cs typeface="Times New Roman"/>
                        </a:rPr>
                        <a:t>c</a:t>
                      </a:r>
                      <a:r>
                        <a:rPr lang="fr-FR" sz="1400" b="1" spc="10" dirty="0" smtClean="0">
                          <a:latin typeface="Times New Roman"/>
                          <a:ea typeface="Times New Roman"/>
                          <a:cs typeface="Times New Roman"/>
                        </a:rPr>
                        <a:t>h</a:t>
                      </a:r>
                      <a:r>
                        <a:rPr lang="fr-FR" sz="1400" b="1" spc="-10" dirty="0" smtClean="0">
                          <a:latin typeface="Times New Roman"/>
                          <a:ea typeface="Times New Roman"/>
                          <a:cs typeface="Times New Roman"/>
                        </a:rPr>
                        <a:t>e</a:t>
                      </a:r>
                      <a:r>
                        <a:rPr lang="fr-FR" sz="1400" b="1" spc="-5" dirty="0" smtClean="0">
                          <a:latin typeface="Times New Roman"/>
                          <a:ea typeface="Times New Roman"/>
                          <a:cs typeface="Times New Roman"/>
                        </a:rPr>
                        <a:t>s</a:t>
                      </a:r>
                      <a:r>
                        <a:rPr lang="fr-FR" sz="1400" b="1" spc="0" dirty="0" smtClean="0">
                          <a:latin typeface="Times New Roman"/>
                          <a:ea typeface="Times New Roman"/>
                          <a:cs typeface="Times New Roman"/>
                        </a:rPr>
                        <a:t>.</a:t>
                      </a: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70"/>
                        </a:spcBef>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b="1"/>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64135" indent="18415"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64135" indent="18415" algn="ctr">
                        <a:lnSpc>
                          <a:spcPct val="115000"/>
                        </a:lnSpc>
                        <a:spcAft>
                          <a:spcPts val="0"/>
                        </a:spcAft>
                      </a:pPr>
                      <a:endParaRPr lang="fr-FR" sz="1400" b="1">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675" marR="64135" indent="18415" algn="ctr">
                        <a:lnSpc>
                          <a:spcPct val="115000"/>
                        </a:lnSpc>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6026">
                <a:tc gridSpan="7">
                  <a:txBody>
                    <a:bodyPr/>
                    <a:lstStyle/>
                    <a:p>
                      <a:pPr algn="ctr">
                        <a:lnSpc>
                          <a:spcPct val="115000"/>
                        </a:lnSpc>
                        <a:spcBef>
                          <a:spcPts val="270"/>
                        </a:spcBef>
                        <a:spcAft>
                          <a:spcPts val="0"/>
                        </a:spcAft>
                      </a:pPr>
                      <a:endParaRPr lang="fr-FR" sz="1400" b="1"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496" y="663079"/>
            <a:ext cx="6048672" cy="461665"/>
          </a:xfrm>
          <a:prstGeom prst="rect">
            <a:avLst/>
          </a:prstGeom>
          <a:noFill/>
        </p:spPr>
        <p:txBody>
          <a:bodyPr wrap="square" rtlCol="0">
            <a:spAutoFit/>
          </a:bodyPr>
          <a:lstStyle/>
          <a:p>
            <a:pPr algn="ctr"/>
            <a:r>
              <a:rPr lang="fr-FR" sz="2400" b="1" u="sng" dirty="0" smtClean="0">
                <a:solidFill>
                  <a:srgbClr val="FF0000"/>
                </a:solidFill>
              </a:rPr>
              <a:t>A-- Les sept caractéristiques de la qualité</a:t>
            </a:r>
            <a:endParaRPr lang="fr-FR" sz="2400" u="sng" dirty="0">
              <a:solidFill>
                <a:srgbClr val="FF0000"/>
              </a:solidFill>
            </a:endParaRPr>
          </a:p>
        </p:txBody>
      </p:sp>
      <p:sp>
        <p:nvSpPr>
          <p:cNvPr id="3" name="ZoneTexte 2"/>
          <p:cNvSpPr txBox="1"/>
          <p:nvPr/>
        </p:nvSpPr>
        <p:spPr>
          <a:xfrm>
            <a:off x="1619672" y="116632"/>
            <a:ext cx="5508104" cy="461665"/>
          </a:xfrm>
          <a:prstGeom prst="rect">
            <a:avLst/>
          </a:prstGeom>
          <a:solidFill>
            <a:schemeClr val="accent6">
              <a:lumMod val="60000"/>
              <a:lumOff val="40000"/>
            </a:schemeClr>
          </a:solidFill>
        </p:spPr>
        <p:txBody>
          <a:bodyPr wrap="square" rtlCol="0">
            <a:spAutoFit/>
          </a:bodyPr>
          <a:lstStyle/>
          <a:p>
            <a:pPr algn="ctr"/>
            <a:r>
              <a:rPr lang="fr-FR" sz="2400" b="1" dirty="0" smtClean="0">
                <a:solidFill>
                  <a:srgbClr val="FF0000"/>
                </a:solidFill>
              </a:rPr>
              <a:t>Atelier 2</a:t>
            </a:r>
            <a:r>
              <a:rPr lang="fr-FR" sz="2400" b="1" dirty="0" smtClean="0">
                <a:solidFill>
                  <a:schemeClr val="tx2">
                    <a:lumMod val="75000"/>
                  </a:schemeClr>
                </a:solidFill>
              </a:rPr>
              <a:t>:</a:t>
            </a:r>
            <a:r>
              <a:rPr lang="fr-FR" sz="2400" dirty="0" smtClean="0"/>
              <a:t> </a:t>
            </a:r>
            <a:r>
              <a:rPr lang="fr-FR" sz="2400" b="1" dirty="0" smtClean="0"/>
              <a:t>Critères de qualité &amp; typologie </a:t>
            </a:r>
            <a:endParaRPr lang="fr-FR" sz="2400" dirty="0"/>
          </a:p>
        </p:txBody>
      </p:sp>
      <p:sp>
        <p:nvSpPr>
          <p:cNvPr id="4" name="ZoneTexte 3"/>
          <p:cNvSpPr txBox="1"/>
          <p:nvPr/>
        </p:nvSpPr>
        <p:spPr>
          <a:xfrm>
            <a:off x="179512" y="1124744"/>
            <a:ext cx="3816424" cy="400110"/>
          </a:xfrm>
          <a:prstGeom prst="rect">
            <a:avLst/>
          </a:prstGeom>
          <a:noFill/>
        </p:spPr>
        <p:txBody>
          <a:bodyPr wrap="square" rtlCol="0">
            <a:spAutoFit/>
          </a:bodyPr>
          <a:lstStyle/>
          <a:p>
            <a:r>
              <a:rPr lang="fr-FR" sz="2000" dirty="0" smtClean="0">
                <a:solidFill>
                  <a:srgbClr val="7030A0"/>
                </a:solidFill>
              </a:rPr>
              <a:t>1- </a:t>
            </a:r>
            <a:r>
              <a:rPr lang="fr-FR" sz="2000" b="1" dirty="0" smtClean="0">
                <a:solidFill>
                  <a:srgbClr val="7030A0"/>
                </a:solidFill>
              </a:rPr>
              <a:t>L’accessibilité (</a:t>
            </a:r>
            <a:r>
              <a:rPr lang="ar-MA" sz="2000" b="1" dirty="0" smtClean="0">
                <a:solidFill>
                  <a:srgbClr val="7030A0"/>
                </a:solidFill>
              </a:rPr>
              <a:t>(</a:t>
            </a:r>
            <a:r>
              <a:rPr lang="ar-MA" sz="2000" dirty="0" smtClean="0"/>
              <a:t>إمكانية الوصول</a:t>
            </a:r>
            <a:endParaRPr lang="fr-FR" sz="2000" dirty="0">
              <a:solidFill>
                <a:srgbClr val="7030A0"/>
              </a:solidFill>
            </a:endParaRPr>
          </a:p>
        </p:txBody>
      </p:sp>
      <p:sp>
        <p:nvSpPr>
          <p:cNvPr id="5" name="ZoneTexte 4"/>
          <p:cNvSpPr txBox="1"/>
          <p:nvPr/>
        </p:nvSpPr>
        <p:spPr>
          <a:xfrm>
            <a:off x="0" y="1412776"/>
            <a:ext cx="9144000" cy="1323439"/>
          </a:xfrm>
          <a:prstGeom prst="rect">
            <a:avLst/>
          </a:prstGeom>
          <a:noFill/>
        </p:spPr>
        <p:txBody>
          <a:bodyPr wrap="square" rtlCol="0">
            <a:spAutoFit/>
          </a:bodyPr>
          <a:lstStyle/>
          <a:p>
            <a:r>
              <a:rPr lang="fr-FR" sz="2000" b="1" dirty="0" smtClean="0"/>
              <a:t> La capacité à repérer, localiser, accéder et importer des contenus d’apprentissage dans des endroits multiples, quelque soit le matériel ou le logiciel utilisé, l’infrastructure réseau, la langue, la culture, la localisation géographique, ou les aptitudes physiques ou mentales des utilisateurs.</a:t>
            </a:r>
          </a:p>
        </p:txBody>
      </p:sp>
      <p:sp>
        <p:nvSpPr>
          <p:cNvPr id="6" name="ZoneTexte 5"/>
          <p:cNvSpPr txBox="1"/>
          <p:nvPr/>
        </p:nvSpPr>
        <p:spPr>
          <a:xfrm>
            <a:off x="0" y="3068960"/>
            <a:ext cx="8892480" cy="1323439"/>
          </a:xfrm>
          <a:prstGeom prst="rect">
            <a:avLst/>
          </a:prstGeom>
          <a:noFill/>
        </p:spPr>
        <p:txBody>
          <a:bodyPr wrap="square" rtlCol="0">
            <a:spAutoFit/>
          </a:bodyPr>
          <a:lstStyle/>
          <a:p>
            <a:r>
              <a:rPr lang="fr-FR" sz="2000" b="1" dirty="0" smtClean="0">
                <a:solidFill>
                  <a:srgbClr val="7030A0"/>
                </a:solidFill>
              </a:rPr>
              <a:t>2- La durabilité </a:t>
            </a:r>
            <a:r>
              <a:rPr lang="ar-MA" sz="2000" dirty="0" smtClean="0"/>
              <a:t>(الاستدامة</a:t>
            </a:r>
            <a:r>
              <a:rPr lang="ar-MA" sz="2000" dirty="0" err="1" smtClean="0"/>
              <a:t>)</a:t>
            </a:r>
            <a:endParaRPr lang="fr-FR" sz="2000" b="1" dirty="0" smtClean="0">
              <a:solidFill>
                <a:srgbClr val="7030A0"/>
              </a:solidFill>
            </a:endParaRPr>
          </a:p>
          <a:p>
            <a:r>
              <a:rPr lang="fr-FR" sz="2000" b="1" dirty="0" smtClean="0"/>
              <a:t>est la capacité de conserver des données numériques et persister malgré les changements technologiques dans le temps, sans coût de reconversion. pour une accessibilité à long terme de l'information.</a:t>
            </a:r>
            <a:endParaRPr lang="fr-FR" sz="2000" dirty="0"/>
          </a:p>
        </p:txBody>
      </p:sp>
      <p:sp>
        <p:nvSpPr>
          <p:cNvPr id="7" name="ZoneTexte 6"/>
          <p:cNvSpPr txBox="1"/>
          <p:nvPr/>
        </p:nvSpPr>
        <p:spPr>
          <a:xfrm>
            <a:off x="0" y="4869160"/>
            <a:ext cx="9144000" cy="1015663"/>
          </a:xfrm>
          <a:prstGeom prst="rect">
            <a:avLst/>
          </a:prstGeom>
          <a:noFill/>
        </p:spPr>
        <p:txBody>
          <a:bodyPr wrap="square" rtlCol="0">
            <a:spAutoFit/>
          </a:bodyPr>
          <a:lstStyle/>
          <a:p>
            <a:r>
              <a:rPr lang="fr-FR" sz="2000" b="1" dirty="0" smtClean="0">
                <a:solidFill>
                  <a:srgbClr val="7030A0"/>
                </a:solidFill>
              </a:rPr>
              <a:t>3- l’adaptabilité </a:t>
            </a:r>
            <a:r>
              <a:rPr lang="ar-MA" sz="2000" dirty="0" err="1" smtClean="0"/>
              <a:t>تكيف</a:t>
            </a:r>
            <a:r>
              <a:rPr lang="ar-MA" sz="2000" b="1" dirty="0" err="1" smtClean="0">
                <a:solidFill>
                  <a:srgbClr val="7030A0"/>
                </a:solidFill>
              </a:rPr>
              <a:t> )</a:t>
            </a:r>
            <a:r>
              <a:rPr lang="fr-FR" sz="2000" b="1" dirty="0" smtClean="0"/>
              <a:t> </a:t>
            </a:r>
            <a:r>
              <a:rPr lang="ar-MA" sz="2000" b="1" dirty="0" smtClean="0"/>
              <a:t> </a:t>
            </a:r>
            <a:r>
              <a:rPr lang="ar-MA" sz="2000" b="1" dirty="0" err="1" smtClean="0"/>
              <a:t>(</a:t>
            </a:r>
            <a:r>
              <a:rPr lang="fr-FR" sz="2000" b="1" dirty="0" smtClean="0"/>
              <a:t>est la capacité d’une RN à s'adapter efficacement et rapidement aux nouvelles situations en fonction des changements dans son environnement ou dans des parties du système lui-même</a:t>
            </a:r>
            <a:endParaRPr lang="fr-FR" sz="20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15816" y="159023"/>
            <a:ext cx="2376264" cy="461665"/>
          </a:xfrm>
          <a:prstGeom prst="rect">
            <a:avLst/>
          </a:prstGeom>
          <a:solidFill>
            <a:schemeClr val="accent3"/>
          </a:solidFill>
        </p:spPr>
        <p:txBody>
          <a:bodyPr wrap="square" rtlCol="0">
            <a:spAutoFit/>
          </a:bodyPr>
          <a:lstStyle/>
          <a:p>
            <a:pPr algn="ctr"/>
            <a:r>
              <a:rPr lang="fr-FR" sz="2400" b="1" u="sng" dirty="0" smtClean="0">
                <a:solidFill>
                  <a:srgbClr val="FF0000"/>
                </a:solidFill>
              </a:rPr>
              <a:t> Introduction</a:t>
            </a:r>
            <a:endParaRPr lang="fr-FR" sz="2400" b="1" u="sng" dirty="0">
              <a:solidFill>
                <a:srgbClr val="FF0000"/>
              </a:solidFill>
            </a:endParaRPr>
          </a:p>
        </p:txBody>
      </p:sp>
      <p:sp>
        <p:nvSpPr>
          <p:cNvPr id="8" name="ZoneTexte 7"/>
          <p:cNvSpPr txBox="1"/>
          <p:nvPr/>
        </p:nvSpPr>
        <p:spPr>
          <a:xfrm>
            <a:off x="467544" y="764704"/>
            <a:ext cx="7992888" cy="2246769"/>
          </a:xfrm>
          <a:prstGeom prst="rect">
            <a:avLst/>
          </a:prstGeom>
          <a:noFill/>
          <a:ln>
            <a:solidFill>
              <a:srgbClr val="C00000"/>
            </a:solidFill>
          </a:ln>
        </p:spPr>
        <p:txBody>
          <a:bodyPr wrap="square" rtlCol="0">
            <a:spAutoFit/>
          </a:bodyPr>
          <a:lstStyle/>
          <a:p>
            <a:r>
              <a:rPr lang="fr-FR" sz="2000" b="1" dirty="0" smtClean="0">
                <a:solidFill>
                  <a:srgbClr val="7030A0"/>
                </a:solidFill>
              </a:rPr>
              <a:t>L'ingénierie pédagogique </a:t>
            </a:r>
          </a:p>
          <a:p>
            <a:r>
              <a:rPr lang="fr-FR" sz="2000" b="1" dirty="0" smtClean="0"/>
              <a:t>consiste à étudier, concevoir, réaliser et adapter des dispositifs d'enseignement, des formations, ou des cours.</a:t>
            </a:r>
          </a:p>
          <a:p>
            <a:endParaRPr lang="fr-FR" sz="2000" b="1" dirty="0" smtClean="0"/>
          </a:p>
          <a:p>
            <a:r>
              <a:rPr lang="fr-FR" sz="2000" b="1" dirty="0" smtClean="0"/>
              <a:t>Regroupe l'ensemble des méthodes et des outils permettant d'apprendre, adaptées à un public-cible avec des objectifs pédagogiques clairement définis.</a:t>
            </a:r>
          </a:p>
        </p:txBody>
      </p:sp>
      <p:sp>
        <p:nvSpPr>
          <p:cNvPr id="7" name="Rectangle 2"/>
          <p:cNvSpPr>
            <a:spLocks noGrp="1" noChangeArrowheads="1"/>
          </p:cNvSpPr>
          <p:nvPr>
            <p:ph type="title"/>
          </p:nvPr>
        </p:nvSpPr>
        <p:spPr>
          <a:xfrm>
            <a:off x="755576" y="3140968"/>
            <a:ext cx="7344816" cy="1143000"/>
          </a:xfrm>
          <a:ln>
            <a:solidFill>
              <a:srgbClr val="FF0000"/>
            </a:solidFill>
          </a:ln>
        </p:spPr>
        <p:txBody>
          <a:bodyPr/>
          <a:lstStyle/>
          <a:p>
            <a:pPr eaLnBrk="1" hangingPunct="1"/>
            <a:r>
              <a:rPr lang="fr-FR" sz="3200" dirty="0" smtClean="0"/>
              <a:t>Les TICE , une multiplicité de concepts</a:t>
            </a:r>
          </a:p>
        </p:txBody>
      </p:sp>
      <p:sp>
        <p:nvSpPr>
          <p:cNvPr id="9" name="Flèche vers le bas 8"/>
          <p:cNvSpPr/>
          <p:nvPr/>
        </p:nvSpPr>
        <p:spPr>
          <a:xfrm>
            <a:off x="1043608" y="4293096"/>
            <a:ext cx="14401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3059832" y="4293096"/>
            <a:ext cx="14401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5004048" y="4293096"/>
            <a:ext cx="14401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7020272" y="4293096"/>
            <a:ext cx="14401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ure 6"/>
          <p:cNvPicPr>
            <a:picLocks noChangeAspect="1" noChangeArrowheads="1"/>
          </p:cNvPicPr>
          <p:nvPr/>
        </p:nvPicPr>
        <p:blipFill>
          <a:blip r:embed="rId2" cstate="print"/>
          <a:srcRect/>
          <a:stretch>
            <a:fillRect/>
          </a:stretch>
        </p:blipFill>
        <p:spPr bwMode="auto">
          <a:xfrm>
            <a:off x="395536" y="4725144"/>
            <a:ext cx="1584176" cy="856521"/>
          </a:xfrm>
          <a:prstGeom prst="rect">
            <a:avLst/>
          </a:prstGeom>
          <a:solidFill>
            <a:schemeClr val="accent2">
              <a:lumMod val="60000"/>
              <a:lumOff val="40000"/>
            </a:schemeClr>
          </a:solidFill>
          <a:ln w="9525">
            <a:noFill/>
            <a:miter lim="800000"/>
            <a:headEnd/>
            <a:tailEnd/>
          </a:ln>
        </p:spPr>
      </p:pic>
      <p:pic>
        <p:nvPicPr>
          <p:cNvPr id="14" name="Picture 16"/>
          <p:cNvPicPr>
            <a:picLocks noChangeAspect="1" noChangeArrowheads="1"/>
          </p:cNvPicPr>
          <p:nvPr/>
        </p:nvPicPr>
        <p:blipFill>
          <a:blip r:embed="rId3" cstate="print"/>
          <a:srcRect/>
          <a:stretch>
            <a:fillRect/>
          </a:stretch>
        </p:blipFill>
        <p:spPr bwMode="auto">
          <a:xfrm>
            <a:off x="2339752" y="4753396"/>
            <a:ext cx="1656184" cy="979860"/>
          </a:xfrm>
          <a:prstGeom prst="rect">
            <a:avLst/>
          </a:prstGeom>
          <a:solidFill>
            <a:schemeClr val="accent2">
              <a:lumMod val="60000"/>
              <a:lumOff val="40000"/>
            </a:schemeClr>
          </a:solidFill>
          <a:ln w="9525">
            <a:noFill/>
            <a:miter lim="800000"/>
            <a:headEnd/>
            <a:tailEnd/>
          </a:ln>
        </p:spPr>
      </p:pic>
      <p:pic>
        <p:nvPicPr>
          <p:cNvPr id="15" name="Picture 10"/>
          <p:cNvPicPr>
            <a:picLocks noChangeAspect="1" noChangeArrowheads="1"/>
          </p:cNvPicPr>
          <p:nvPr/>
        </p:nvPicPr>
        <p:blipFill>
          <a:blip r:embed="rId4" cstate="print"/>
          <a:srcRect/>
          <a:stretch>
            <a:fillRect/>
          </a:stretch>
        </p:blipFill>
        <p:spPr bwMode="auto">
          <a:xfrm>
            <a:off x="4355976" y="4725144"/>
            <a:ext cx="1584176" cy="826468"/>
          </a:xfrm>
          <a:prstGeom prst="rect">
            <a:avLst/>
          </a:prstGeom>
          <a:solidFill>
            <a:schemeClr val="accent2">
              <a:lumMod val="60000"/>
              <a:lumOff val="40000"/>
            </a:schemeClr>
          </a:solidFill>
          <a:ln w="9525">
            <a:noFill/>
            <a:miter lim="800000"/>
            <a:headEnd/>
            <a:tailEnd/>
          </a:ln>
        </p:spPr>
      </p:pic>
      <p:pic>
        <p:nvPicPr>
          <p:cNvPr id="16" name="Picture 19"/>
          <p:cNvPicPr>
            <a:picLocks noChangeAspect="1" noChangeArrowheads="1"/>
          </p:cNvPicPr>
          <p:nvPr/>
        </p:nvPicPr>
        <p:blipFill>
          <a:blip r:embed="rId5" cstate="print"/>
          <a:srcRect/>
          <a:stretch>
            <a:fillRect/>
          </a:stretch>
        </p:blipFill>
        <p:spPr bwMode="auto">
          <a:xfrm>
            <a:off x="6156176" y="4725144"/>
            <a:ext cx="1957644" cy="766361"/>
          </a:xfrm>
          <a:prstGeom prst="rect">
            <a:avLst/>
          </a:prstGeom>
          <a:solidFill>
            <a:schemeClr val="accent2">
              <a:lumMod val="60000"/>
              <a:lumOff val="40000"/>
            </a:schemeClr>
          </a:solidFill>
          <a:ln w="9525">
            <a:noFill/>
            <a:miter lim="800000"/>
            <a:headEnd/>
            <a:tailEnd/>
          </a:ln>
        </p:spPr>
      </p:pic>
      <p:sp>
        <p:nvSpPr>
          <p:cNvPr id="17" name="ZoneTexte 16"/>
          <p:cNvSpPr txBox="1"/>
          <p:nvPr/>
        </p:nvSpPr>
        <p:spPr>
          <a:xfrm>
            <a:off x="1979712" y="6165304"/>
            <a:ext cx="6264696" cy="400110"/>
          </a:xfrm>
          <a:prstGeom prst="rect">
            <a:avLst/>
          </a:prstGeom>
          <a:noFill/>
          <a:ln>
            <a:solidFill>
              <a:srgbClr val="FF0000"/>
            </a:solidFill>
          </a:ln>
        </p:spPr>
        <p:txBody>
          <a:bodyPr wrap="square" rtlCol="0">
            <a:spAutoFit/>
          </a:bodyPr>
          <a:lstStyle/>
          <a:p>
            <a:r>
              <a:rPr lang="fr-FR" sz="2000" b="1" dirty="0" smtClean="0"/>
              <a:t>Augmentation de qualité de l’apprentissage et de savoir</a:t>
            </a:r>
            <a:endParaRPr lang="fr-FR" sz="2000" b="1" dirty="0"/>
          </a:p>
        </p:txBody>
      </p:sp>
      <p:sp>
        <p:nvSpPr>
          <p:cNvPr id="18" name="Flèche courbée vers la droite 17"/>
          <p:cNvSpPr/>
          <p:nvPr/>
        </p:nvSpPr>
        <p:spPr>
          <a:xfrm>
            <a:off x="1115616" y="5877272"/>
            <a:ext cx="432048" cy="6480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6" dur="1000" fill="hold"/>
                                        <p:tgtEl>
                                          <p:spTgt spid="7"/>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5"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46"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47"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48" dur="1000" fill="hold"/>
                                        <p:tgtEl>
                                          <p:spTgt spid="11"/>
                                        </p:tgtEl>
                                        <p:attrNameLst>
                                          <p:attrName>ppt_h</p:attrName>
                                        </p:attrNameLst>
                                      </p:cBhvr>
                                      <p:tavLst>
                                        <p:tav tm="0">
                                          <p:val>
                                            <p:strVal val="#ppt_h"/>
                                          </p:val>
                                        </p:tav>
                                        <p:tav tm="100000">
                                          <p:val>
                                            <p:strVal val="#ppt_h"/>
                                          </p:val>
                                        </p:tav>
                                      </p:tavLst>
                                    </p:anim>
                                    <p:anim calcmode="lin" valueType="num">
                                      <p:cBhvr>
                                        <p:cTn id="49"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50"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51"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52" dur="1000" decel="50000">
                                          <p:stCondLst>
                                            <p:cond delay="0"/>
                                          </p:stCondLst>
                                        </p:cTn>
                                        <p:tgtEl>
                                          <p:spTgt spid="11"/>
                                        </p:tgtEl>
                                      </p:cBhvr>
                                    </p:animEffect>
                                  </p:childTnLst>
                                </p:cTn>
                              </p:par>
                              <p:par>
                                <p:cTn id="53" presetID="25" presetClass="entr" presetSubtype="0"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58" dur="1000" fill="hold"/>
                                        <p:tgtEl>
                                          <p:spTgt spid="15"/>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16"/>
                                        </p:tgtEl>
                                        <p:attrNameLst>
                                          <p:attrName>style.visibility</p:attrName>
                                        </p:attrNameLst>
                                      </p:cBhvr>
                                      <p:to>
                                        <p:strVal val="visible"/>
                                      </p:to>
                                    </p:set>
                                    <p:anim calcmode="lin" valueType="num">
                                      <p:cBhvr additive="base">
                                        <p:cTn id="71" dur="500" fill="hold"/>
                                        <p:tgtEl>
                                          <p:spTgt spid="16"/>
                                        </p:tgtEl>
                                        <p:attrNameLst>
                                          <p:attrName>ppt_x</p:attrName>
                                        </p:attrNameLst>
                                      </p:cBhvr>
                                      <p:tavLst>
                                        <p:tav tm="0">
                                          <p:val>
                                            <p:strVal val="#ppt_x"/>
                                          </p:val>
                                        </p:tav>
                                        <p:tav tm="100000">
                                          <p:val>
                                            <p:strVal val="#ppt_x"/>
                                          </p:val>
                                        </p:tav>
                                      </p:tavLst>
                                    </p:anim>
                                    <p:anim calcmode="lin" valueType="num">
                                      <p:cBhvr additive="base">
                                        <p:cTn id="7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ox(in)">
                                      <p:cBhvr>
                                        <p:cTn id="77" dur="500"/>
                                        <p:tgtEl>
                                          <p:spTgt spid="18"/>
                                        </p:tgtEl>
                                      </p:cBhvr>
                                    </p:animEffect>
                                  </p:childTnLst>
                                </p:cTn>
                              </p:par>
                              <p:par>
                                <p:cTn id="78" presetID="4" presetClass="entr" presetSubtype="16" fill="hold" grpId="0" nodeType="with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box(in)">
                                      <p:cBhvr>
                                        <p:cTn id="8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9" grpId="0" animBg="1"/>
      <p:bldP spid="10" grpId="0" animBg="1"/>
      <p:bldP spid="11" grpId="0" animBg="1"/>
      <p:bldP spid="12" grpId="0" animBg="1"/>
      <p:bldP spid="17"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67544" y="332656"/>
            <a:ext cx="8424936" cy="1323439"/>
          </a:xfrm>
          <a:prstGeom prst="rect">
            <a:avLst/>
          </a:prstGeom>
          <a:noFill/>
        </p:spPr>
        <p:txBody>
          <a:bodyPr wrap="square" rtlCol="0">
            <a:spAutoFit/>
          </a:bodyPr>
          <a:lstStyle/>
          <a:p>
            <a:r>
              <a:rPr lang="fr-FR" sz="2000" b="1" dirty="0" smtClean="0">
                <a:solidFill>
                  <a:srgbClr val="7030A0"/>
                </a:solidFill>
              </a:rPr>
              <a:t>4- L’interopérabilité</a:t>
            </a:r>
            <a:r>
              <a:rPr lang="ar-MA" sz="2000" b="1" dirty="0" smtClean="0">
                <a:solidFill>
                  <a:srgbClr val="7030A0"/>
                </a:solidFill>
              </a:rPr>
              <a:t>     </a:t>
            </a:r>
            <a:r>
              <a:rPr lang="ar-MA" sz="2000" b="1" dirty="0" err="1" smtClean="0">
                <a:solidFill>
                  <a:srgbClr val="7030A0"/>
                </a:solidFill>
              </a:rPr>
              <a:t>(</a:t>
            </a:r>
            <a:r>
              <a:rPr lang="ar-MA" sz="2000" dirty="0" err="1" smtClean="0"/>
              <a:t>التوافقية</a:t>
            </a:r>
            <a:r>
              <a:rPr lang="ar-MA" sz="2000" b="1" dirty="0" err="1" smtClean="0">
                <a:solidFill>
                  <a:srgbClr val="7030A0"/>
                </a:solidFill>
              </a:rPr>
              <a:t>  )</a:t>
            </a:r>
            <a:r>
              <a:rPr lang="ar-MA" sz="2000" b="1" dirty="0" smtClean="0">
                <a:solidFill>
                  <a:srgbClr val="7030A0"/>
                </a:solidFill>
              </a:rPr>
              <a:t> </a:t>
            </a:r>
            <a:endParaRPr lang="fr-FR" sz="2000" b="1" dirty="0" smtClean="0">
              <a:solidFill>
                <a:srgbClr val="7030A0"/>
              </a:solidFill>
            </a:endParaRPr>
          </a:p>
          <a:p>
            <a:r>
              <a:rPr lang="fr-FR" sz="2000" b="1" dirty="0" smtClean="0"/>
              <a:t> est la capacité que possède un produit ou un système, dont les interfaces sont intégralement connues, à fonctionner avec d'autres produits ou systèmes existants ou futurs et ce sans restriction d'accès ou de mise en </a:t>
            </a:r>
            <a:r>
              <a:rPr lang="fr-FR" sz="2000" b="1" dirty="0" err="1" smtClean="0"/>
              <a:t>oeuvre</a:t>
            </a:r>
            <a:r>
              <a:rPr lang="fr-FR" sz="2000" b="1" dirty="0" smtClean="0"/>
              <a:t>.</a:t>
            </a:r>
          </a:p>
        </p:txBody>
      </p:sp>
      <p:sp>
        <p:nvSpPr>
          <p:cNvPr id="5" name="ZoneTexte 4"/>
          <p:cNvSpPr txBox="1"/>
          <p:nvPr/>
        </p:nvSpPr>
        <p:spPr>
          <a:xfrm>
            <a:off x="251520" y="1772816"/>
            <a:ext cx="8640960" cy="1323439"/>
          </a:xfrm>
          <a:prstGeom prst="rect">
            <a:avLst/>
          </a:prstGeom>
          <a:noFill/>
        </p:spPr>
        <p:txBody>
          <a:bodyPr wrap="square" rtlCol="0">
            <a:spAutoFit/>
          </a:bodyPr>
          <a:lstStyle/>
          <a:p>
            <a:r>
              <a:rPr lang="fr-FR" sz="2000" b="1" dirty="0" smtClean="0">
                <a:solidFill>
                  <a:srgbClr val="7030A0"/>
                </a:solidFill>
              </a:rPr>
              <a:t>5- Le partage et la collaboration</a:t>
            </a:r>
            <a:r>
              <a:rPr lang="ar-MA" sz="2000" b="1" dirty="0" smtClean="0">
                <a:solidFill>
                  <a:srgbClr val="7030A0"/>
                </a:solidFill>
              </a:rPr>
              <a:t>(</a:t>
            </a:r>
            <a:r>
              <a:rPr lang="ar-MA" sz="2000" dirty="0" smtClean="0"/>
              <a:t> المشاركة </a:t>
            </a:r>
            <a:r>
              <a:rPr lang="ar-MA" sz="2000" dirty="0" err="1" smtClean="0"/>
              <a:t>والتعاون</a:t>
            </a:r>
            <a:r>
              <a:rPr lang="ar-MA" sz="2000" b="1" dirty="0" err="1" smtClean="0">
                <a:solidFill>
                  <a:srgbClr val="7030A0"/>
                </a:solidFill>
              </a:rPr>
              <a:t>  )</a:t>
            </a:r>
            <a:r>
              <a:rPr lang="ar-MA" sz="2000" b="1" dirty="0" smtClean="0">
                <a:solidFill>
                  <a:srgbClr val="7030A0"/>
                </a:solidFill>
              </a:rPr>
              <a:t> </a:t>
            </a:r>
            <a:endParaRPr lang="fr-FR" sz="2000" b="1" dirty="0" smtClean="0">
              <a:solidFill>
                <a:srgbClr val="7030A0"/>
              </a:solidFill>
            </a:endParaRPr>
          </a:p>
          <a:p>
            <a:r>
              <a:rPr lang="fr-FR" sz="2000" b="1" dirty="0" smtClean="0"/>
              <a:t>Un travail collaboratif s’établit lorsqu’un groupe de personnes travaillent selon un objectif identifié et partagé en mode synchrone ou asynchrone dans le même milieu ou dans des lieux différents, des lieux virtuels par exemple</a:t>
            </a:r>
            <a:endParaRPr lang="fr-FR" sz="2000" b="1" dirty="0"/>
          </a:p>
        </p:txBody>
      </p:sp>
      <p:sp>
        <p:nvSpPr>
          <p:cNvPr id="6" name="ZoneTexte 5"/>
          <p:cNvSpPr txBox="1"/>
          <p:nvPr/>
        </p:nvSpPr>
        <p:spPr>
          <a:xfrm>
            <a:off x="323528" y="3284984"/>
            <a:ext cx="8496944" cy="1015663"/>
          </a:xfrm>
          <a:prstGeom prst="rect">
            <a:avLst/>
          </a:prstGeom>
          <a:noFill/>
        </p:spPr>
        <p:txBody>
          <a:bodyPr wrap="square" rtlCol="0">
            <a:spAutoFit/>
          </a:bodyPr>
          <a:lstStyle/>
          <a:p>
            <a:r>
              <a:rPr lang="fr-FR" sz="2000" b="1" dirty="0" smtClean="0">
                <a:solidFill>
                  <a:srgbClr val="7030A0"/>
                </a:solidFill>
              </a:rPr>
              <a:t>6- La pertinence pédagogique</a:t>
            </a:r>
            <a:r>
              <a:rPr lang="ar-MA" sz="2000" b="1" dirty="0" smtClean="0">
                <a:solidFill>
                  <a:srgbClr val="7030A0"/>
                </a:solidFill>
              </a:rPr>
              <a:t>  ) </a:t>
            </a:r>
            <a:r>
              <a:rPr lang="ar-MA" sz="2000" dirty="0" smtClean="0"/>
              <a:t>أهمية التعليم</a:t>
            </a:r>
            <a:r>
              <a:rPr lang="ar-MA" sz="2000" dirty="0" err="1" smtClean="0"/>
              <a:t>)</a:t>
            </a:r>
            <a:r>
              <a:rPr lang="ar-MA" sz="2000" dirty="0" smtClean="0"/>
              <a:t>  </a:t>
            </a:r>
            <a:endParaRPr lang="fr-FR" sz="2000" b="1" dirty="0" smtClean="0">
              <a:solidFill>
                <a:srgbClr val="7030A0"/>
              </a:solidFill>
            </a:endParaRPr>
          </a:p>
          <a:p>
            <a:r>
              <a:rPr lang="fr-FR" sz="2000" b="1" dirty="0" smtClean="0"/>
              <a:t> est la propriété de ce qui permet de rendre compréhensible les contextes pédagogiques des RN.  </a:t>
            </a:r>
            <a:endParaRPr lang="fr-FR" sz="2000" b="1" dirty="0"/>
          </a:p>
        </p:txBody>
      </p:sp>
      <p:sp>
        <p:nvSpPr>
          <p:cNvPr id="7" name="ZoneTexte 6"/>
          <p:cNvSpPr txBox="1"/>
          <p:nvPr/>
        </p:nvSpPr>
        <p:spPr>
          <a:xfrm>
            <a:off x="0" y="4581128"/>
            <a:ext cx="9144000" cy="2308324"/>
          </a:xfrm>
          <a:prstGeom prst="rect">
            <a:avLst/>
          </a:prstGeom>
          <a:noFill/>
        </p:spPr>
        <p:txBody>
          <a:bodyPr wrap="square" rtlCol="0">
            <a:spAutoFit/>
          </a:bodyPr>
          <a:lstStyle/>
          <a:p>
            <a:r>
              <a:rPr lang="fr-FR" b="1" dirty="0" smtClean="0">
                <a:solidFill>
                  <a:srgbClr val="7030A0"/>
                </a:solidFill>
              </a:rPr>
              <a:t>7-La reconnaissance de la propriété intellectuelle</a:t>
            </a:r>
            <a:r>
              <a:rPr lang="ar-MA" b="1" dirty="0" smtClean="0">
                <a:solidFill>
                  <a:srgbClr val="7030A0"/>
                </a:solidFill>
              </a:rPr>
              <a:t> ) </a:t>
            </a:r>
            <a:r>
              <a:rPr lang="ar-MA" dirty="0" smtClean="0"/>
              <a:t>الاعتراف بالملكية الفكرية</a:t>
            </a:r>
            <a:r>
              <a:rPr lang="ar-MA" dirty="0" err="1" smtClean="0"/>
              <a:t>)</a:t>
            </a:r>
            <a:r>
              <a:rPr lang="ar-MA" dirty="0" smtClean="0"/>
              <a:t>  </a:t>
            </a:r>
            <a:endParaRPr lang="fr-FR" b="1" dirty="0" smtClean="0">
              <a:solidFill>
                <a:srgbClr val="7030A0"/>
              </a:solidFill>
            </a:endParaRPr>
          </a:p>
          <a:p>
            <a:r>
              <a:rPr lang="fr-FR" b="1" dirty="0" smtClean="0"/>
              <a:t>La propriété intellectuelle est un régime juridique qui vise à reconnaître le mérite d'une réalisation en accordant à l’auteur ou à ses auteurs, le droit exclusif de diffusion et d'exploitation de celle-ci. </a:t>
            </a:r>
          </a:p>
          <a:p>
            <a:r>
              <a:rPr lang="fr-FR" b="1" dirty="0" smtClean="0"/>
              <a:t>La propriété intellectuelle s'exprime de diverses façons, dont le droit d'auteur(e), d'auteur qui touche principalement le domaine littéraire, scientifique ou artistique, et le brevet d'invention, qui concerne surtout des productions de type industriel. </a:t>
            </a:r>
          </a:p>
          <a:p>
            <a:endParaRPr lang="fr-FR"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332656"/>
            <a:ext cx="8820472" cy="461665"/>
          </a:xfrm>
          <a:prstGeom prst="rect">
            <a:avLst/>
          </a:prstGeom>
          <a:noFill/>
        </p:spPr>
        <p:txBody>
          <a:bodyPr wrap="square" rtlCol="0">
            <a:spAutoFit/>
          </a:bodyPr>
          <a:lstStyle/>
          <a:p>
            <a:r>
              <a:rPr lang="fr-FR" sz="2400" b="1" dirty="0" smtClean="0">
                <a:solidFill>
                  <a:srgbClr val="FF0000"/>
                </a:solidFill>
              </a:rPr>
              <a:t>B-- Normes, standards, spécifications et profile d’application</a:t>
            </a:r>
            <a:endParaRPr lang="fr-FR" sz="2400" b="1" dirty="0">
              <a:solidFill>
                <a:srgbClr val="FF0000"/>
              </a:solidFill>
            </a:endParaRPr>
          </a:p>
        </p:txBody>
      </p:sp>
      <p:sp>
        <p:nvSpPr>
          <p:cNvPr id="5" name="ZoneTexte 4"/>
          <p:cNvSpPr txBox="1"/>
          <p:nvPr/>
        </p:nvSpPr>
        <p:spPr>
          <a:xfrm>
            <a:off x="467544" y="1052736"/>
            <a:ext cx="8496944" cy="2585323"/>
          </a:xfrm>
          <a:prstGeom prst="rect">
            <a:avLst/>
          </a:prstGeom>
          <a:noFill/>
        </p:spPr>
        <p:txBody>
          <a:bodyPr wrap="square" rtlCol="0">
            <a:spAutoFit/>
          </a:bodyPr>
          <a:lstStyle/>
          <a:p>
            <a:r>
              <a:rPr lang="fr-FR" b="1" dirty="0" smtClean="0"/>
              <a:t>: </a:t>
            </a:r>
            <a:r>
              <a:rPr lang="fr-FR" b="1" dirty="0" smtClean="0">
                <a:solidFill>
                  <a:srgbClr val="7030A0"/>
                </a:solidFill>
              </a:rPr>
              <a:t>Une norme</a:t>
            </a:r>
            <a:r>
              <a:rPr lang="ar-MA" b="1" dirty="0" smtClean="0">
                <a:solidFill>
                  <a:srgbClr val="7030A0"/>
                </a:solidFill>
              </a:rPr>
              <a:t> </a:t>
            </a:r>
            <a:r>
              <a:rPr lang="ar-MA" b="1" dirty="0" err="1" smtClean="0">
                <a:solidFill>
                  <a:srgbClr val="7030A0"/>
                </a:solidFill>
              </a:rPr>
              <a:t>(</a:t>
            </a:r>
            <a:r>
              <a:rPr lang="ar-MA" dirty="0" err="1" smtClean="0"/>
              <a:t>معيار</a:t>
            </a:r>
            <a:r>
              <a:rPr lang="ar-MA" b="1" dirty="0" err="1" smtClean="0">
                <a:solidFill>
                  <a:srgbClr val="7030A0"/>
                </a:solidFill>
              </a:rPr>
              <a:t> )</a:t>
            </a:r>
            <a:r>
              <a:rPr lang="fr-FR" b="1" dirty="0" smtClean="0"/>
              <a:t>c’est une entente consensuelle établie par des spécialistes d'un organisme national ou international reconnu en normalisation (ISO, CEI, AFNOR). Sous forme de Règles fonctionnelles ou prescriptions techniques relatives à des </a:t>
            </a:r>
            <a:r>
              <a:rPr lang="fr-FR" b="1" dirty="0" err="1" smtClean="0"/>
              <a:t>prod</a:t>
            </a:r>
            <a:r>
              <a:rPr lang="fr-FR" b="1" dirty="0" smtClean="0"/>
              <a:t> </a:t>
            </a:r>
            <a:r>
              <a:rPr lang="fr-FR" b="1" dirty="0" err="1" smtClean="0"/>
              <a:t>uits</a:t>
            </a:r>
            <a:r>
              <a:rPr lang="fr-FR" b="1" dirty="0" smtClean="0"/>
              <a:t>.</a:t>
            </a:r>
          </a:p>
          <a:p>
            <a:endParaRPr lang="fr-FR" b="1" dirty="0" smtClean="0"/>
          </a:p>
          <a:p>
            <a:r>
              <a:rPr lang="fr-FR" b="1" dirty="0" smtClean="0"/>
              <a:t> </a:t>
            </a:r>
          </a:p>
          <a:p>
            <a:r>
              <a:rPr lang="fr-FR" b="1" dirty="0" smtClean="0">
                <a:solidFill>
                  <a:srgbClr val="7030A0"/>
                </a:solidFill>
              </a:rPr>
              <a:t>Un standard</a:t>
            </a:r>
            <a:r>
              <a:rPr lang="fr-FR" b="1" dirty="0" smtClean="0"/>
              <a:t>:</a:t>
            </a:r>
            <a:r>
              <a:rPr lang="ar-MA" b="1" dirty="0" smtClean="0"/>
              <a:t> </a:t>
            </a:r>
            <a:r>
              <a:rPr lang="ar-MA" b="1" dirty="0" err="1" smtClean="0"/>
              <a:t>)</a:t>
            </a:r>
            <a:r>
              <a:rPr lang="fr-FR" b="1" dirty="0" smtClean="0"/>
              <a:t> </a:t>
            </a:r>
            <a:r>
              <a:rPr lang="ar-MA" b="1" dirty="0" err="1" smtClean="0"/>
              <a:t>نمودج</a:t>
            </a:r>
            <a:r>
              <a:rPr lang="ar-MA" b="1" dirty="0" smtClean="0"/>
              <a:t>   </a:t>
            </a:r>
            <a:r>
              <a:rPr lang="fr-FR" b="1" dirty="0" smtClean="0"/>
              <a:t> ) est aussi une entente consensuelle issue d'une pratique commune qui Fait référence aux documents normatifs et offre des solutions normatives pour décrire, indexer et classifier des informations, des processus ou des services.(Dublin </a:t>
            </a:r>
            <a:r>
              <a:rPr lang="fr-FR" b="1" dirty="0" err="1" smtClean="0"/>
              <a:t>Core</a:t>
            </a:r>
            <a:r>
              <a:rPr lang="fr-FR" b="1" dirty="0" smtClean="0"/>
              <a:t> Meta initiative, IEEE 1484.12.1-2002 (LOM))</a:t>
            </a:r>
            <a:endParaRPr lang="fr-FR" dirty="0"/>
          </a:p>
        </p:txBody>
      </p:sp>
      <p:sp>
        <p:nvSpPr>
          <p:cNvPr id="6" name="ZoneTexte 5"/>
          <p:cNvSpPr txBox="1"/>
          <p:nvPr/>
        </p:nvSpPr>
        <p:spPr>
          <a:xfrm>
            <a:off x="323528" y="3861048"/>
            <a:ext cx="8820472" cy="2585323"/>
          </a:xfrm>
          <a:prstGeom prst="rect">
            <a:avLst/>
          </a:prstGeom>
          <a:noFill/>
        </p:spPr>
        <p:txBody>
          <a:bodyPr wrap="square" rtlCol="0">
            <a:spAutoFit/>
          </a:bodyPr>
          <a:lstStyle/>
          <a:p>
            <a:r>
              <a:rPr lang="fr-FR" b="1" dirty="0" smtClean="0">
                <a:solidFill>
                  <a:srgbClr val="7030A0"/>
                </a:solidFill>
              </a:rPr>
              <a:t>Une spécification</a:t>
            </a:r>
            <a:r>
              <a:rPr lang="fr-FR" b="1" dirty="0" smtClean="0"/>
              <a:t>: (</a:t>
            </a:r>
            <a:r>
              <a:rPr lang="ar-MA" dirty="0" smtClean="0"/>
              <a:t>مواصفة </a:t>
            </a:r>
            <a:r>
              <a:rPr lang="fr-FR" dirty="0" smtClean="0"/>
              <a:t>  )</a:t>
            </a:r>
            <a:r>
              <a:rPr lang="fr-FR" b="1" dirty="0" smtClean="0"/>
              <a:t>désigne des exigences techniques auxquelles doit répondre un produit, un processus ou un service. pour qu'ils puissent être décrits, indexés et classifiés. Ces exigences peuvent être indépendantes d'une norme ou d'un standard.(IMS Global Learning, AICC et ARIADNE)</a:t>
            </a:r>
          </a:p>
          <a:p>
            <a:endParaRPr lang="fr-FR" b="1" dirty="0" smtClean="0"/>
          </a:p>
          <a:p>
            <a:endParaRPr lang="fr-FR" b="1" dirty="0" smtClean="0"/>
          </a:p>
          <a:p>
            <a:r>
              <a:rPr lang="fr-FR" b="1" dirty="0" smtClean="0">
                <a:solidFill>
                  <a:srgbClr val="7030A0"/>
                </a:solidFill>
              </a:rPr>
              <a:t>Profil d'application</a:t>
            </a:r>
            <a:r>
              <a:rPr lang="fr-FR" b="1" dirty="0" smtClean="0"/>
              <a:t>: (Protocole) : Sélection d'éléments d'une norme, d'un standard ou d'une spécification formant ainsi un sous-ensemble adapté aux besoins des groupes qui l'utilisent. (</a:t>
            </a:r>
            <a:r>
              <a:rPr lang="fr-FR" b="1" dirty="0" err="1" smtClean="0"/>
              <a:t>Normetic</a:t>
            </a:r>
            <a:r>
              <a:rPr lang="fr-FR" b="1" dirty="0" smtClean="0"/>
              <a:t>, SCORM, UK LOM </a:t>
            </a:r>
            <a:r>
              <a:rPr lang="fr-FR" b="1" dirty="0" err="1" smtClean="0"/>
              <a:t>Core,CanCore</a:t>
            </a:r>
            <a:r>
              <a:rPr lang="fr-FR" b="1" dirty="0" smtClean="0"/>
              <a:t>)</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44624"/>
            <a:ext cx="8604448" cy="2677656"/>
          </a:xfrm>
          <a:prstGeom prst="rect">
            <a:avLst/>
          </a:prstGeom>
          <a:noFill/>
        </p:spPr>
        <p:txBody>
          <a:bodyPr wrap="square" rtlCol="0">
            <a:spAutoFit/>
          </a:bodyPr>
          <a:lstStyle/>
          <a:p>
            <a:r>
              <a:rPr lang="fr-FR" sz="2400" b="1" dirty="0" smtClean="0">
                <a:solidFill>
                  <a:srgbClr val="FF0000"/>
                </a:solidFill>
              </a:rPr>
              <a:t>LOM: Learning Object </a:t>
            </a:r>
            <a:r>
              <a:rPr lang="fr-FR" sz="2400" b="1" dirty="0" err="1" smtClean="0">
                <a:solidFill>
                  <a:srgbClr val="FF0000"/>
                </a:solidFill>
              </a:rPr>
              <a:t>Metadata</a:t>
            </a:r>
            <a:endParaRPr lang="fr-FR" sz="2400" b="1" dirty="0" smtClean="0">
              <a:solidFill>
                <a:srgbClr val="FF0000"/>
              </a:solidFill>
            </a:endParaRPr>
          </a:p>
          <a:p>
            <a:r>
              <a:rPr lang="fr-FR" b="1" dirty="0" smtClean="0"/>
              <a:t>standard IEEE LOM C’est un schéma de description de ressources d’enseignement et d’apprentissage. Le LOM peut être utilisé pour décrire des ressources tant numériques que non numériques. </a:t>
            </a:r>
          </a:p>
          <a:p>
            <a:endParaRPr lang="fr-FR" b="1" dirty="0" smtClean="0"/>
          </a:p>
          <a:p>
            <a:r>
              <a:rPr lang="fr-FR" b="1" dirty="0" smtClean="0"/>
              <a:t>Techniquement, son nom est IEEE 1484.12.1-2002 (LOM).Ce standard a été conçu, en 2002, par un organisme international regroupant des représentants du Canada, des États-Unis, de plusieurs pays d’Europe, d’Afrique, d’Amérique latine, d’Asie et de certaines régions du Pacifique. </a:t>
            </a:r>
            <a:endParaRPr lang="fr-FR" dirty="0"/>
          </a:p>
        </p:txBody>
      </p:sp>
      <p:pic>
        <p:nvPicPr>
          <p:cNvPr id="39938" name="Picture 2" descr="Afficher l'image d'origine"/>
          <p:cNvPicPr>
            <a:picLocks noChangeAspect="1" noChangeArrowheads="1"/>
          </p:cNvPicPr>
          <p:nvPr/>
        </p:nvPicPr>
        <p:blipFill>
          <a:blip r:embed="rId2" cstate="print"/>
          <a:srcRect/>
          <a:stretch>
            <a:fillRect/>
          </a:stretch>
        </p:blipFill>
        <p:spPr bwMode="auto">
          <a:xfrm>
            <a:off x="971600" y="2780928"/>
            <a:ext cx="7200800" cy="3933056"/>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1520" y="332657"/>
            <a:ext cx="9217024" cy="5109091"/>
          </a:xfrm>
          <a:prstGeom prst="rect">
            <a:avLst/>
          </a:prstGeom>
          <a:noFill/>
        </p:spPr>
        <p:txBody>
          <a:bodyPr wrap="square" rtlCol="0">
            <a:spAutoFit/>
          </a:bodyPr>
          <a:lstStyle/>
          <a:p>
            <a:r>
              <a:rPr lang="fr-FR" sz="2400" b="1" dirty="0" smtClean="0">
                <a:solidFill>
                  <a:srgbClr val="FF0000"/>
                </a:solidFill>
              </a:rPr>
              <a:t>Objectifs des métadonnées:</a:t>
            </a:r>
          </a:p>
          <a:p>
            <a:r>
              <a:rPr lang="fr-FR" sz="2000" b="1" dirty="0" smtClean="0"/>
              <a:t>1.Permettre une description plus ou moins détaillée des ressources.</a:t>
            </a:r>
          </a:p>
          <a:p>
            <a:endParaRPr lang="fr-FR" sz="2000" b="1" dirty="0" smtClean="0"/>
          </a:p>
          <a:p>
            <a:r>
              <a:rPr lang="fr-FR" sz="2000" b="1" dirty="0" smtClean="0"/>
              <a:t>2.Faciliter le repérage de l’information : elles permettent une facilité de recherche dans la masse informationnelle du web.</a:t>
            </a:r>
          </a:p>
          <a:p>
            <a:endParaRPr lang="fr-FR" sz="2000" b="1" dirty="0" smtClean="0"/>
          </a:p>
          <a:p>
            <a:r>
              <a:rPr lang="fr-FR" sz="2000" b="1" dirty="0" smtClean="0"/>
              <a:t>3.Permettre une évaluation rapide de la pertinence du contenu d’un document</a:t>
            </a:r>
          </a:p>
          <a:p>
            <a:endParaRPr lang="fr-FR" sz="2000" b="1" dirty="0" smtClean="0"/>
          </a:p>
          <a:p>
            <a:r>
              <a:rPr lang="fr-FR" sz="2000" b="1" dirty="0" smtClean="0"/>
              <a:t>4.Permettre la gestion des droits d’accès.</a:t>
            </a:r>
          </a:p>
          <a:p>
            <a:endParaRPr lang="fr-FR" sz="2000" b="1" dirty="0" smtClean="0"/>
          </a:p>
          <a:p>
            <a:r>
              <a:rPr lang="fr-FR" sz="2000" b="1" dirty="0" smtClean="0"/>
              <a:t>5.Faciliter l’organisation et la gestion de collections de ressources</a:t>
            </a:r>
          </a:p>
          <a:p>
            <a:endParaRPr lang="fr-FR" sz="2000" b="1" dirty="0" smtClean="0"/>
          </a:p>
          <a:p>
            <a:r>
              <a:rPr lang="fr-FR" sz="2000" b="1" dirty="0" smtClean="0"/>
              <a:t>6.Certifier une certaine autorité intellectuelle du contenu (métadonnées sur l’auteur, la date de création, l’organisme responsable, la date de mise à jour…)</a:t>
            </a:r>
          </a:p>
          <a:p>
            <a:endParaRPr lang="fr-FR" sz="2400" b="1" dirty="0" smtClean="0">
              <a:solidFill>
                <a:srgbClr val="FF0000"/>
              </a:solidFill>
            </a:endParaRPr>
          </a:p>
          <a:p>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47664" y="260648"/>
            <a:ext cx="5616624" cy="830997"/>
          </a:xfrm>
          <a:prstGeom prst="rect">
            <a:avLst/>
          </a:prstGeom>
          <a:noFill/>
        </p:spPr>
        <p:txBody>
          <a:bodyPr wrap="square" rtlCol="0">
            <a:spAutoFit/>
          </a:bodyPr>
          <a:lstStyle/>
          <a:p>
            <a:r>
              <a:rPr lang="fr-FR" sz="2400" b="1" u="sng" dirty="0" smtClean="0">
                <a:solidFill>
                  <a:srgbClr val="FF0000"/>
                </a:solidFill>
              </a:rPr>
              <a:t>Atelier 3</a:t>
            </a:r>
            <a:r>
              <a:rPr lang="fr-FR" sz="2400" b="1" u="sng" dirty="0" smtClean="0">
                <a:solidFill>
                  <a:schemeClr val="tx2">
                    <a:lumMod val="75000"/>
                  </a:schemeClr>
                </a:solidFill>
              </a:rPr>
              <a:t>:</a:t>
            </a:r>
            <a:r>
              <a:rPr lang="fr-FR" sz="2400" u="sng" dirty="0" smtClean="0"/>
              <a:t> </a:t>
            </a:r>
            <a:r>
              <a:rPr lang="fr-FR" sz="2400" b="1" u="sng" dirty="0" smtClean="0"/>
              <a:t>Éthiques et droits des TICE </a:t>
            </a:r>
            <a:endParaRPr lang="fr-FR" sz="2400" u="sng" dirty="0" smtClean="0"/>
          </a:p>
          <a:p>
            <a:endParaRPr lang="fr-FR" sz="2400" u="sng" dirty="0"/>
          </a:p>
        </p:txBody>
      </p:sp>
      <p:sp>
        <p:nvSpPr>
          <p:cNvPr id="5" name="ZoneTexte 4"/>
          <p:cNvSpPr txBox="1"/>
          <p:nvPr/>
        </p:nvSpPr>
        <p:spPr>
          <a:xfrm>
            <a:off x="395536" y="980728"/>
            <a:ext cx="8748464" cy="1938992"/>
          </a:xfrm>
          <a:prstGeom prst="rect">
            <a:avLst/>
          </a:prstGeom>
          <a:noFill/>
        </p:spPr>
        <p:txBody>
          <a:bodyPr wrap="square" rtlCol="0">
            <a:spAutoFit/>
          </a:bodyPr>
          <a:lstStyle/>
          <a:p>
            <a:r>
              <a:rPr lang="fr-FR" sz="2000" b="1" dirty="0" smtClean="0"/>
              <a:t>Le monde du </a:t>
            </a:r>
            <a:r>
              <a:rPr lang="fr-FR" sz="2000" b="1" dirty="0" smtClean="0">
                <a:solidFill>
                  <a:srgbClr val="FF0000"/>
                </a:solidFill>
              </a:rPr>
              <a:t>logiciels</a:t>
            </a:r>
            <a:r>
              <a:rPr lang="fr-FR" sz="2000" b="1" dirty="0" smtClean="0"/>
              <a:t> est relativement nouveau et fait appel à des notions juridiques mal-connues du grand public.</a:t>
            </a:r>
          </a:p>
          <a:p>
            <a:endParaRPr lang="fr-FR" sz="2000" b="1" dirty="0" smtClean="0"/>
          </a:p>
          <a:p>
            <a:r>
              <a:rPr lang="fr-FR" sz="2000" b="1" dirty="0" smtClean="0"/>
              <a:t> Il existe plusieurs </a:t>
            </a:r>
            <a:r>
              <a:rPr lang="fr-FR" sz="2000" b="1" dirty="0" smtClean="0">
                <a:solidFill>
                  <a:srgbClr val="FF0000"/>
                </a:solidFill>
              </a:rPr>
              <a:t>définitions et notions juridiques </a:t>
            </a:r>
            <a:r>
              <a:rPr lang="fr-FR" sz="2000" b="1" dirty="0" smtClean="0"/>
              <a:t>pour mieux appréhender le vocabulaire des outils de technologies d’informations et communications d’enseignement:</a:t>
            </a:r>
            <a:endParaRPr lang="fr-FR" sz="2000" b="1" dirty="0"/>
          </a:p>
        </p:txBody>
      </p:sp>
      <p:sp>
        <p:nvSpPr>
          <p:cNvPr id="6" name="ZoneTexte 5"/>
          <p:cNvSpPr txBox="1"/>
          <p:nvPr/>
        </p:nvSpPr>
        <p:spPr>
          <a:xfrm>
            <a:off x="539552" y="3140968"/>
            <a:ext cx="8352928" cy="923330"/>
          </a:xfrm>
          <a:prstGeom prst="rect">
            <a:avLst/>
          </a:prstGeom>
          <a:noFill/>
        </p:spPr>
        <p:txBody>
          <a:bodyPr wrap="square" rtlCol="0">
            <a:spAutoFit/>
          </a:bodyPr>
          <a:lstStyle/>
          <a:p>
            <a:r>
              <a:rPr lang="fr-FR" b="1" dirty="0" smtClean="0">
                <a:solidFill>
                  <a:srgbClr val="FF0000"/>
                </a:solidFill>
              </a:rPr>
              <a:t>Licence</a:t>
            </a:r>
            <a:r>
              <a:rPr lang="fr-FR" b="1" dirty="0" smtClean="0"/>
              <a:t> : C’est un contrat entre deux parties ou plus et destiné à organiser les conditions de cession des droits de propriété intellectuelle attachés à l’œuvre objet du contrat.</a:t>
            </a:r>
            <a:endParaRPr lang="fr-FR" b="1" dirty="0"/>
          </a:p>
        </p:txBody>
      </p:sp>
      <p:sp>
        <p:nvSpPr>
          <p:cNvPr id="7" name="ZoneTexte 6"/>
          <p:cNvSpPr txBox="1"/>
          <p:nvPr/>
        </p:nvSpPr>
        <p:spPr>
          <a:xfrm>
            <a:off x="395536" y="4221088"/>
            <a:ext cx="8532440" cy="1477328"/>
          </a:xfrm>
          <a:prstGeom prst="rect">
            <a:avLst/>
          </a:prstGeom>
          <a:noFill/>
        </p:spPr>
        <p:txBody>
          <a:bodyPr wrap="square" rtlCol="0">
            <a:spAutoFit/>
          </a:bodyPr>
          <a:lstStyle/>
          <a:p>
            <a:r>
              <a:rPr lang="fr-FR" b="1" dirty="0" smtClean="0"/>
              <a:t>La licence doit être mise en place avant la </a:t>
            </a:r>
            <a:r>
              <a:rPr lang="fr-FR" b="1" dirty="0" smtClean="0">
                <a:solidFill>
                  <a:srgbClr val="FF0000"/>
                </a:solidFill>
              </a:rPr>
              <a:t>diffusion du logiciel</a:t>
            </a:r>
            <a:r>
              <a:rPr lang="fr-FR" b="1" dirty="0" smtClean="0"/>
              <a:t>. Dans le cas de développements réalisés dans le cadre de marchés publics, il faut anticiper dans les documents contractuels </a:t>
            </a:r>
            <a:r>
              <a:rPr lang="fr-FR" b="1" dirty="0" smtClean="0">
                <a:solidFill>
                  <a:srgbClr val="FF0000"/>
                </a:solidFill>
              </a:rPr>
              <a:t>CCAP (cahiers des clauses administratives particulières) et CCTP (cahier des clauses techniques particulières) </a:t>
            </a:r>
            <a:r>
              <a:rPr lang="fr-FR" b="1" dirty="0" smtClean="0"/>
              <a:t>le transfert des droits patrimoniaux du titulaire vers la personne publique. </a:t>
            </a:r>
            <a:endParaRPr lang="fr-FR"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47664" y="0"/>
            <a:ext cx="5616624" cy="830997"/>
          </a:xfrm>
          <a:prstGeom prst="rect">
            <a:avLst/>
          </a:prstGeom>
          <a:noFill/>
        </p:spPr>
        <p:txBody>
          <a:bodyPr wrap="square" rtlCol="0">
            <a:spAutoFit/>
          </a:bodyPr>
          <a:lstStyle/>
          <a:p>
            <a:r>
              <a:rPr lang="fr-FR" sz="2400" b="1" u="sng" dirty="0" smtClean="0">
                <a:solidFill>
                  <a:srgbClr val="FF0000"/>
                </a:solidFill>
              </a:rPr>
              <a:t>Atelier 3</a:t>
            </a:r>
            <a:r>
              <a:rPr lang="fr-FR" sz="2400" b="1" u="sng" dirty="0" smtClean="0">
                <a:solidFill>
                  <a:schemeClr val="tx2">
                    <a:lumMod val="75000"/>
                  </a:schemeClr>
                </a:solidFill>
              </a:rPr>
              <a:t>:</a:t>
            </a:r>
            <a:r>
              <a:rPr lang="fr-FR" sz="2400" u="sng" dirty="0" smtClean="0"/>
              <a:t> </a:t>
            </a:r>
            <a:r>
              <a:rPr lang="fr-FR" sz="2400" b="1" u="sng" dirty="0" smtClean="0"/>
              <a:t>Éthiques et droits des TICE </a:t>
            </a:r>
            <a:endParaRPr lang="fr-FR" sz="2400" u="sng" dirty="0" smtClean="0"/>
          </a:p>
          <a:p>
            <a:endParaRPr lang="fr-FR" sz="2400" u="sng" dirty="0"/>
          </a:p>
        </p:txBody>
      </p:sp>
      <p:sp>
        <p:nvSpPr>
          <p:cNvPr id="6" name="ZoneTexte 5"/>
          <p:cNvSpPr txBox="1"/>
          <p:nvPr/>
        </p:nvSpPr>
        <p:spPr>
          <a:xfrm>
            <a:off x="251520" y="620688"/>
            <a:ext cx="8892480" cy="923330"/>
          </a:xfrm>
          <a:prstGeom prst="rect">
            <a:avLst/>
          </a:prstGeom>
          <a:noFill/>
        </p:spPr>
        <p:txBody>
          <a:bodyPr wrap="square" rtlCol="0">
            <a:spAutoFit/>
          </a:bodyPr>
          <a:lstStyle/>
          <a:p>
            <a:r>
              <a:rPr lang="fr-FR" b="1" dirty="0" smtClean="0">
                <a:solidFill>
                  <a:srgbClr val="FF0000"/>
                </a:solidFill>
              </a:rPr>
              <a:t>licence GPL</a:t>
            </a:r>
            <a:r>
              <a:rPr lang="fr-FR" b="1" dirty="0" smtClean="0"/>
              <a:t>:  (pour General Public License) est la première licence logicielle à avoir implémenté le mécanisme juridique du "</a:t>
            </a:r>
            <a:r>
              <a:rPr lang="fr-FR" b="1" dirty="0" err="1" smtClean="0"/>
              <a:t>copyleft</a:t>
            </a:r>
            <a:r>
              <a:rPr lang="fr-FR" b="1" dirty="0" smtClean="0"/>
              <a:t>", qui permet à tous de redistribuer et de modifier les logiciels.</a:t>
            </a:r>
            <a:endParaRPr lang="fr-FR" b="1" dirty="0"/>
          </a:p>
        </p:txBody>
      </p:sp>
      <p:sp>
        <p:nvSpPr>
          <p:cNvPr id="7" name="ZoneTexte 6"/>
          <p:cNvSpPr txBox="1"/>
          <p:nvPr/>
        </p:nvSpPr>
        <p:spPr>
          <a:xfrm>
            <a:off x="251520" y="1556792"/>
            <a:ext cx="8892480" cy="1200329"/>
          </a:xfrm>
          <a:prstGeom prst="rect">
            <a:avLst/>
          </a:prstGeom>
          <a:noFill/>
        </p:spPr>
        <p:txBody>
          <a:bodyPr wrap="square" rtlCol="0">
            <a:spAutoFit/>
          </a:bodyPr>
          <a:lstStyle/>
          <a:p>
            <a:r>
              <a:rPr lang="fr-FR" b="1" dirty="0" smtClean="0">
                <a:solidFill>
                  <a:srgbClr val="FF0000"/>
                </a:solidFill>
              </a:rPr>
              <a:t>"</a:t>
            </a:r>
            <a:r>
              <a:rPr lang="fr-FR" b="1" dirty="0" err="1" smtClean="0">
                <a:solidFill>
                  <a:srgbClr val="FF0000"/>
                </a:solidFill>
              </a:rPr>
              <a:t>Copyleft</a:t>
            </a:r>
            <a:r>
              <a:rPr lang="fr-FR" b="1" dirty="0" smtClean="0">
                <a:solidFill>
                  <a:srgbClr val="FF0000"/>
                </a:solidFill>
              </a:rPr>
              <a:t> </a:t>
            </a:r>
            <a:r>
              <a:rPr lang="fr-FR" b="1" dirty="0" smtClean="0"/>
              <a:t>: C'est un mécanisme juridique qui permet de rendre du code redistribuable, d'une manière récursive.</a:t>
            </a:r>
          </a:p>
          <a:p>
            <a:r>
              <a:rPr lang="fr-FR" b="1" dirty="0" smtClean="0"/>
              <a:t> En fait, lorsqu'un programme est distribué sous une licence intégrant le </a:t>
            </a:r>
            <a:r>
              <a:rPr lang="fr-FR" b="1" dirty="0" err="1" smtClean="0"/>
              <a:t>Copyleft</a:t>
            </a:r>
            <a:r>
              <a:rPr lang="fr-FR" b="1" dirty="0" smtClean="0"/>
              <a:t>, son utilisateur peut le redistribuer et l'incorporer dans tout autre programme.</a:t>
            </a:r>
            <a:endParaRPr lang="fr-FR" b="1" dirty="0"/>
          </a:p>
        </p:txBody>
      </p:sp>
      <p:sp>
        <p:nvSpPr>
          <p:cNvPr id="8" name="ZoneTexte 7"/>
          <p:cNvSpPr txBox="1"/>
          <p:nvPr/>
        </p:nvSpPr>
        <p:spPr>
          <a:xfrm>
            <a:off x="395536" y="2924944"/>
            <a:ext cx="8424936" cy="2585323"/>
          </a:xfrm>
          <a:prstGeom prst="rect">
            <a:avLst/>
          </a:prstGeom>
          <a:noFill/>
        </p:spPr>
        <p:txBody>
          <a:bodyPr wrap="square" rtlCol="0">
            <a:spAutoFit/>
          </a:bodyPr>
          <a:lstStyle/>
          <a:p>
            <a:r>
              <a:rPr lang="fr-FR" b="1" u="sng" dirty="0" smtClean="0">
                <a:solidFill>
                  <a:srgbClr val="FF0000"/>
                </a:solidFill>
              </a:rPr>
              <a:t>logiciel libre </a:t>
            </a:r>
            <a:r>
              <a:rPr lang="fr-FR" b="1" u="sng" dirty="0" smtClean="0"/>
              <a:t>: </a:t>
            </a:r>
            <a:r>
              <a:rPr lang="fr-FR" b="1" dirty="0" smtClean="0"/>
              <a:t>Suivant la </a:t>
            </a:r>
            <a:r>
              <a:rPr lang="fr-FR" b="1" u="sng" dirty="0" smtClean="0">
                <a:hlinkClick r:id="rId2"/>
              </a:rPr>
              <a:t>définition de la Free Software Fondation (FSF)</a:t>
            </a:r>
            <a:r>
              <a:rPr lang="fr-FR" b="1" dirty="0" smtClean="0"/>
              <a:t>  « Fondation pour le logiciel libre »),    un logiciel est libre lorsqu'il est publié sous une licence garantissant les 4 libertés suivantes : </a:t>
            </a:r>
          </a:p>
          <a:p>
            <a:pPr lvl="0"/>
            <a:r>
              <a:rPr lang="fr-FR" b="1" dirty="0" smtClean="0"/>
              <a:t>	 </a:t>
            </a:r>
            <a:r>
              <a:rPr lang="fr-FR" b="1" dirty="0" smtClean="0">
                <a:solidFill>
                  <a:srgbClr val="7030A0"/>
                </a:solidFill>
              </a:rPr>
              <a:t>liberté d'exécuter le logiciel (utilisation à l'infini), </a:t>
            </a:r>
          </a:p>
          <a:p>
            <a:pPr lvl="0"/>
            <a:r>
              <a:rPr lang="fr-FR" b="1" dirty="0" smtClean="0">
                <a:solidFill>
                  <a:srgbClr val="7030A0"/>
                </a:solidFill>
              </a:rPr>
              <a:t>	Liberté d'étudier le fonctionnement (disponibilité du code), </a:t>
            </a:r>
          </a:p>
          <a:p>
            <a:pPr lvl="0"/>
            <a:r>
              <a:rPr lang="fr-FR" b="1" dirty="0" smtClean="0">
                <a:solidFill>
                  <a:srgbClr val="7030A0"/>
                </a:solidFill>
              </a:rPr>
              <a:t>	liberté de redistribuer des copies,</a:t>
            </a:r>
          </a:p>
          <a:p>
            <a:pPr lvl="0"/>
            <a:r>
              <a:rPr lang="fr-FR" b="1" dirty="0" smtClean="0">
                <a:solidFill>
                  <a:srgbClr val="7030A0"/>
                </a:solidFill>
              </a:rPr>
              <a:t>	liberté d'améliorer le logiciel et de publier ces améliorations. </a:t>
            </a:r>
          </a:p>
          <a:p>
            <a:endParaRPr lang="fr-FR" b="1" dirty="0" smtClean="0"/>
          </a:p>
          <a:p>
            <a:r>
              <a:rPr lang="fr-FR" b="1" u="sng" dirty="0" smtClean="0"/>
              <a:t>  </a:t>
            </a:r>
            <a:endParaRPr lang="fr-FR" b="1" dirty="0"/>
          </a:p>
        </p:txBody>
      </p:sp>
      <p:sp>
        <p:nvSpPr>
          <p:cNvPr id="9" name="ZoneTexte 8"/>
          <p:cNvSpPr txBox="1"/>
          <p:nvPr/>
        </p:nvSpPr>
        <p:spPr>
          <a:xfrm>
            <a:off x="395536" y="5157192"/>
            <a:ext cx="8748464" cy="923330"/>
          </a:xfrm>
          <a:prstGeom prst="rect">
            <a:avLst/>
          </a:prstGeom>
          <a:noFill/>
        </p:spPr>
        <p:txBody>
          <a:bodyPr wrap="square" rtlCol="0">
            <a:spAutoFit/>
          </a:bodyPr>
          <a:lstStyle/>
          <a:p>
            <a:r>
              <a:rPr lang="fr-FR" b="1" dirty="0" smtClean="0">
                <a:solidFill>
                  <a:srgbClr val="FF0000"/>
                </a:solidFill>
              </a:rPr>
              <a:t>logiciel gratuit</a:t>
            </a:r>
            <a:r>
              <a:rPr lang="fr-FR" b="1" dirty="0" smtClean="0"/>
              <a:t>: Comme son nom l'indique ce logiciel est gratuit. Il est généralement accompagné d'une licence qui explique les conditions associées à son utilisation (copie, diffusion, utilisation , intégration ...). </a:t>
            </a:r>
            <a:endParaRPr lang="fr-FR"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476672"/>
            <a:ext cx="8496944" cy="646331"/>
          </a:xfrm>
          <a:prstGeom prst="rect">
            <a:avLst/>
          </a:prstGeom>
          <a:noFill/>
        </p:spPr>
        <p:txBody>
          <a:bodyPr wrap="square" rtlCol="0">
            <a:spAutoFit/>
          </a:bodyPr>
          <a:lstStyle/>
          <a:p>
            <a:r>
              <a:rPr lang="fr-FR" b="1" dirty="0" smtClean="0">
                <a:solidFill>
                  <a:srgbClr val="FF0000"/>
                </a:solidFill>
              </a:rPr>
              <a:t>Gratuiciel ou Freeware</a:t>
            </a:r>
            <a:r>
              <a:rPr lang="fr-FR" b="1" dirty="0" smtClean="0"/>
              <a:t>: </a:t>
            </a:r>
            <a:r>
              <a:rPr lang="fr-FR" b="1" dirty="0" smtClean="0">
                <a:solidFill>
                  <a:srgbClr val="7030A0"/>
                </a:solidFill>
              </a:rPr>
              <a:t>code source </a:t>
            </a:r>
            <a:r>
              <a:rPr lang="fr-FR" b="1" dirty="0" smtClean="0"/>
              <a:t>et reste entièrement contrôlés par son auteur. Ce dernier peut donc cesser la </a:t>
            </a:r>
            <a:r>
              <a:rPr lang="fr-FR" b="1" dirty="0" smtClean="0">
                <a:solidFill>
                  <a:srgbClr val="7030A0"/>
                </a:solidFill>
              </a:rPr>
              <a:t>diffusion gratuite </a:t>
            </a:r>
            <a:r>
              <a:rPr lang="fr-FR" b="1" dirty="0" smtClean="0"/>
              <a:t>quand bon lui semble.</a:t>
            </a:r>
            <a:endParaRPr lang="fr-FR" b="1" dirty="0"/>
          </a:p>
        </p:txBody>
      </p:sp>
      <p:sp>
        <p:nvSpPr>
          <p:cNvPr id="5" name="ZoneTexte 4"/>
          <p:cNvSpPr txBox="1"/>
          <p:nvPr/>
        </p:nvSpPr>
        <p:spPr>
          <a:xfrm>
            <a:off x="395536" y="1196752"/>
            <a:ext cx="8496944" cy="923330"/>
          </a:xfrm>
          <a:prstGeom prst="rect">
            <a:avLst/>
          </a:prstGeom>
          <a:noFill/>
        </p:spPr>
        <p:txBody>
          <a:bodyPr wrap="square" rtlCol="0">
            <a:spAutoFit/>
          </a:bodyPr>
          <a:lstStyle/>
          <a:p>
            <a:r>
              <a:rPr lang="fr-FR" b="1" dirty="0" smtClean="0">
                <a:solidFill>
                  <a:srgbClr val="FF0000"/>
                </a:solidFill>
              </a:rPr>
              <a:t>partagiciel (Shareware):</a:t>
            </a:r>
            <a:r>
              <a:rPr lang="fr-FR" b="1" dirty="0" smtClean="0"/>
              <a:t>Le logiciel peut être </a:t>
            </a:r>
            <a:r>
              <a:rPr lang="fr-FR" b="1" dirty="0" smtClean="0">
                <a:solidFill>
                  <a:srgbClr val="7030A0"/>
                </a:solidFill>
              </a:rPr>
              <a:t>essayé durant une période </a:t>
            </a:r>
            <a:r>
              <a:rPr lang="fr-FR" b="1" dirty="0" smtClean="0"/>
              <a:t>allant de 15 jours à 3 mois en général. A l'issue, l'utilisateur doit </a:t>
            </a:r>
            <a:r>
              <a:rPr lang="fr-FR" b="1" dirty="0" smtClean="0">
                <a:solidFill>
                  <a:srgbClr val="7030A0"/>
                </a:solidFill>
              </a:rPr>
              <a:t>rémunérer l'auteur </a:t>
            </a:r>
            <a:r>
              <a:rPr lang="fr-FR" b="1" dirty="0" smtClean="0"/>
              <a:t>ou désinstaller l'utilitaire. </a:t>
            </a:r>
            <a:endParaRPr lang="fr-FR" b="1" dirty="0"/>
          </a:p>
        </p:txBody>
      </p:sp>
      <p:sp>
        <p:nvSpPr>
          <p:cNvPr id="6" name="ZoneTexte 5"/>
          <p:cNvSpPr txBox="1"/>
          <p:nvPr/>
        </p:nvSpPr>
        <p:spPr>
          <a:xfrm>
            <a:off x="1547664" y="0"/>
            <a:ext cx="5616624" cy="830997"/>
          </a:xfrm>
          <a:prstGeom prst="rect">
            <a:avLst/>
          </a:prstGeom>
          <a:noFill/>
        </p:spPr>
        <p:txBody>
          <a:bodyPr wrap="square" rtlCol="0">
            <a:spAutoFit/>
          </a:bodyPr>
          <a:lstStyle/>
          <a:p>
            <a:r>
              <a:rPr lang="fr-FR" sz="2400" b="1" u="sng" dirty="0" smtClean="0">
                <a:solidFill>
                  <a:srgbClr val="FF0000"/>
                </a:solidFill>
              </a:rPr>
              <a:t>Atelier 3</a:t>
            </a:r>
            <a:r>
              <a:rPr lang="fr-FR" sz="2400" b="1" u="sng" dirty="0" smtClean="0">
                <a:solidFill>
                  <a:schemeClr val="tx2">
                    <a:lumMod val="75000"/>
                  </a:schemeClr>
                </a:solidFill>
              </a:rPr>
              <a:t>:</a:t>
            </a:r>
            <a:r>
              <a:rPr lang="fr-FR" sz="2400" u="sng" dirty="0" smtClean="0"/>
              <a:t> </a:t>
            </a:r>
            <a:r>
              <a:rPr lang="fr-FR" sz="2400" b="1" u="sng" dirty="0" smtClean="0"/>
              <a:t>Éthiques et droits des TICE </a:t>
            </a:r>
            <a:endParaRPr lang="fr-FR" sz="2400" u="sng" dirty="0" smtClean="0"/>
          </a:p>
          <a:p>
            <a:endParaRPr lang="fr-FR" sz="2400" u="sng" dirty="0"/>
          </a:p>
        </p:txBody>
      </p:sp>
      <p:sp>
        <p:nvSpPr>
          <p:cNvPr id="7" name="ZoneTexte 6"/>
          <p:cNvSpPr txBox="1"/>
          <p:nvPr/>
        </p:nvSpPr>
        <p:spPr>
          <a:xfrm>
            <a:off x="323528" y="2276872"/>
            <a:ext cx="8640960" cy="4278094"/>
          </a:xfrm>
          <a:prstGeom prst="rect">
            <a:avLst/>
          </a:prstGeom>
          <a:noFill/>
        </p:spPr>
        <p:txBody>
          <a:bodyPr wrap="square" rtlCol="0">
            <a:spAutoFit/>
          </a:bodyPr>
          <a:lstStyle/>
          <a:p>
            <a:r>
              <a:rPr lang="fr-FR" sz="2000" b="1" dirty="0" smtClean="0">
                <a:solidFill>
                  <a:srgbClr val="FF0000"/>
                </a:solidFill>
              </a:rPr>
              <a:t>Les implications éthiques, juridiques et sociétales des TIC:</a:t>
            </a:r>
          </a:p>
          <a:p>
            <a:r>
              <a:rPr lang="fr-FR" b="1" dirty="0" smtClean="0"/>
              <a:t>Les principes éthiques de l'information s'inspirent de la Déclaration universelle des droits de l'homme .</a:t>
            </a:r>
          </a:p>
          <a:p>
            <a:endParaRPr lang="fr-FR" b="1" dirty="0" smtClean="0"/>
          </a:p>
          <a:p>
            <a:r>
              <a:rPr lang="fr-FR" b="1" dirty="0" smtClean="0"/>
              <a:t> Ils comprennent le </a:t>
            </a:r>
            <a:r>
              <a:rPr lang="fr-FR" b="1" dirty="0" smtClean="0">
                <a:solidFill>
                  <a:srgbClr val="7030A0"/>
                </a:solidFill>
              </a:rPr>
              <a:t>droit à la liberté d'expression</a:t>
            </a:r>
            <a:r>
              <a:rPr lang="fr-FR" b="1" dirty="0" smtClean="0"/>
              <a:t>, l'accès universel à l'information, en particulier celle du domaine public, le droit à l'éducation et le droit de participer à la vie culturelle. </a:t>
            </a:r>
          </a:p>
          <a:p>
            <a:endParaRPr lang="fr-FR" b="1" dirty="0" smtClean="0"/>
          </a:p>
          <a:p>
            <a:r>
              <a:rPr lang="fr-FR" b="1" dirty="0" smtClean="0"/>
              <a:t>Les bienfaits du </a:t>
            </a:r>
            <a:r>
              <a:rPr lang="fr-FR" b="1" dirty="0" smtClean="0">
                <a:solidFill>
                  <a:srgbClr val="7030A0"/>
                </a:solidFill>
              </a:rPr>
              <a:t>développement du numérique </a:t>
            </a:r>
            <a:r>
              <a:rPr lang="fr-FR" b="1" dirty="0" smtClean="0"/>
              <a:t>sont avérés, mais il comporte aussi des risques d'abus et de détournement.</a:t>
            </a:r>
          </a:p>
          <a:p>
            <a:endParaRPr lang="fr-FR" b="1" dirty="0" smtClean="0"/>
          </a:p>
          <a:p>
            <a:r>
              <a:rPr lang="fr-FR" b="1" dirty="0" smtClean="0"/>
              <a:t> La mise en place des mécanismes de </a:t>
            </a:r>
            <a:r>
              <a:rPr lang="fr-FR" b="1" dirty="0" smtClean="0">
                <a:solidFill>
                  <a:srgbClr val="7030A0"/>
                </a:solidFill>
              </a:rPr>
              <a:t>protection des usagers</a:t>
            </a:r>
            <a:r>
              <a:rPr lang="fr-FR" b="1" dirty="0" smtClean="0"/>
              <a:t>, par exemple pour garantir la sécurité des enfants qui naviguent sur Internet, mais il est évident qu'il reste encore beaucoup à faire pour répondre aux </a:t>
            </a:r>
            <a:r>
              <a:rPr lang="fr-FR" b="1" dirty="0" smtClean="0">
                <a:solidFill>
                  <a:srgbClr val="7030A0"/>
                </a:solidFill>
              </a:rPr>
              <a:t>incidences éthiques de la société de l'information</a:t>
            </a:r>
            <a:r>
              <a:rPr lang="fr-FR" b="1" dirty="0" smtClean="0"/>
              <a:t>.</a:t>
            </a:r>
          </a:p>
          <a:p>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5656" y="188640"/>
            <a:ext cx="6809878" cy="461665"/>
          </a:xfrm>
          <a:prstGeom prst="rect">
            <a:avLst/>
          </a:prstGeom>
        </p:spPr>
        <p:txBody>
          <a:bodyPr wrap="none">
            <a:spAutoFit/>
          </a:bodyPr>
          <a:lstStyle/>
          <a:p>
            <a:r>
              <a:rPr lang="fr-FR" sz="2400" b="1" u="sng" dirty="0" smtClean="0">
                <a:solidFill>
                  <a:srgbClr val="FF0000"/>
                </a:solidFill>
              </a:rPr>
              <a:t>Partie II: Outils pour développer ou créer une REAN </a:t>
            </a:r>
            <a:endParaRPr lang="fr-FR" sz="2400" b="1" u="sng" dirty="0">
              <a:solidFill>
                <a:srgbClr val="FF0000"/>
              </a:solidFill>
            </a:endParaRPr>
          </a:p>
        </p:txBody>
      </p:sp>
      <p:sp>
        <p:nvSpPr>
          <p:cNvPr id="3" name="ZoneTexte 2"/>
          <p:cNvSpPr txBox="1"/>
          <p:nvPr/>
        </p:nvSpPr>
        <p:spPr>
          <a:xfrm>
            <a:off x="611560" y="908720"/>
            <a:ext cx="7344816" cy="400110"/>
          </a:xfrm>
          <a:prstGeom prst="rect">
            <a:avLst/>
          </a:prstGeom>
          <a:noFill/>
        </p:spPr>
        <p:txBody>
          <a:bodyPr wrap="square" rtlCol="0">
            <a:spAutoFit/>
          </a:bodyPr>
          <a:lstStyle/>
          <a:p>
            <a:r>
              <a:rPr lang="fr-FR" sz="2000" b="1" u="sng" dirty="0" smtClean="0">
                <a:solidFill>
                  <a:srgbClr val="FF0000"/>
                </a:solidFill>
                <a:hlinkClick r:id="rId2"/>
              </a:rPr>
              <a:t>1- Logiciel « Flash » : Comment créer une animation en Flash</a:t>
            </a:r>
            <a:r>
              <a:rPr lang="fr-FR" sz="2000" b="1" u="sng" dirty="0" smtClean="0">
                <a:solidFill>
                  <a:srgbClr val="FF0000"/>
                </a:solidFill>
              </a:rPr>
              <a:t> </a:t>
            </a:r>
            <a:r>
              <a:rPr lang="fr-FR" sz="2000" b="1" u="sng" dirty="0" smtClean="0">
                <a:solidFill>
                  <a:srgbClr val="FF0000"/>
                </a:solidFill>
                <a:hlinkClick r:id="rId2"/>
              </a:rPr>
              <a:t>CS </a:t>
            </a:r>
          </a:p>
        </p:txBody>
      </p:sp>
      <p:sp>
        <p:nvSpPr>
          <p:cNvPr id="5" name="ZoneTexte 4"/>
          <p:cNvSpPr txBox="1"/>
          <p:nvPr/>
        </p:nvSpPr>
        <p:spPr>
          <a:xfrm>
            <a:off x="683568" y="1484784"/>
            <a:ext cx="8280920" cy="646331"/>
          </a:xfrm>
          <a:prstGeom prst="rect">
            <a:avLst/>
          </a:prstGeom>
          <a:noFill/>
        </p:spPr>
        <p:txBody>
          <a:bodyPr wrap="square" rtlCol="0">
            <a:spAutoFit/>
          </a:bodyPr>
          <a:lstStyle/>
          <a:p>
            <a:r>
              <a:rPr lang="fr-FR" b="1" dirty="0" smtClean="0"/>
              <a:t>Flash est le format d'animation le plus courant pour Internet et même pour d'autres supports comme la télévision.</a:t>
            </a:r>
            <a:endParaRPr lang="fr-FR" b="1" dirty="0"/>
          </a:p>
        </p:txBody>
      </p:sp>
      <p:sp>
        <p:nvSpPr>
          <p:cNvPr id="6" name="ZoneTexte 5"/>
          <p:cNvSpPr txBox="1"/>
          <p:nvPr/>
        </p:nvSpPr>
        <p:spPr>
          <a:xfrm>
            <a:off x="611560" y="2276872"/>
            <a:ext cx="7920880" cy="369332"/>
          </a:xfrm>
          <a:prstGeom prst="rect">
            <a:avLst/>
          </a:prstGeom>
          <a:noFill/>
        </p:spPr>
        <p:txBody>
          <a:bodyPr wrap="square" rtlCol="0">
            <a:spAutoFit/>
          </a:bodyPr>
          <a:lstStyle/>
          <a:p>
            <a:r>
              <a:rPr lang="fr-FR" b="1" dirty="0" smtClean="0"/>
              <a:t>Il existe plusieurs étapes pour savoir comment réaliser une animation flash:</a:t>
            </a:r>
            <a:endParaRPr lang="fr-FR" b="1" dirty="0"/>
          </a:p>
        </p:txBody>
      </p:sp>
      <p:sp>
        <p:nvSpPr>
          <p:cNvPr id="7" name="ZoneTexte 6"/>
          <p:cNvSpPr txBox="1"/>
          <p:nvPr/>
        </p:nvSpPr>
        <p:spPr>
          <a:xfrm>
            <a:off x="467544" y="2852936"/>
            <a:ext cx="8280920" cy="923330"/>
          </a:xfrm>
          <a:prstGeom prst="rect">
            <a:avLst/>
          </a:prstGeom>
          <a:noFill/>
        </p:spPr>
        <p:txBody>
          <a:bodyPr wrap="square" rtlCol="0">
            <a:spAutoFit/>
          </a:bodyPr>
          <a:lstStyle/>
          <a:p>
            <a:r>
              <a:rPr lang="fr-FR" b="1" dirty="0" smtClean="0">
                <a:solidFill>
                  <a:srgbClr val="FF0000"/>
                </a:solidFill>
              </a:rPr>
              <a:t>1-- L'animation image par image</a:t>
            </a:r>
            <a:r>
              <a:rPr lang="fr-FR" b="1" dirty="0" smtClean="0"/>
              <a:t>. Cette technique est considérée comme la base la plus traditionnelle de l'animation, dans laquelle chaque trame contient l'image de celle qui la précède à ceci près qu'elle est légèrement modifiée.</a:t>
            </a:r>
            <a:endParaRPr lang="fr-FR" b="1" dirty="0"/>
          </a:p>
        </p:txBody>
      </p:sp>
      <p:sp>
        <p:nvSpPr>
          <p:cNvPr id="8" name="ZoneTexte 7"/>
          <p:cNvSpPr txBox="1"/>
          <p:nvPr/>
        </p:nvSpPr>
        <p:spPr>
          <a:xfrm>
            <a:off x="467544" y="3933056"/>
            <a:ext cx="8676456" cy="1200329"/>
          </a:xfrm>
          <a:prstGeom prst="rect">
            <a:avLst/>
          </a:prstGeom>
          <a:noFill/>
        </p:spPr>
        <p:txBody>
          <a:bodyPr wrap="square" rtlCol="0">
            <a:spAutoFit/>
          </a:bodyPr>
          <a:lstStyle/>
          <a:p>
            <a:r>
              <a:rPr lang="fr-FR" b="1" dirty="0" smtClean="0">
                <a:solidFill>
                  <a:srgbClr val="FF0000"/>
                </a:solidFill>
              </a:rPr>
              <a:t>2-- Installez « Flash CS4 ou CS5 ». </a:t>
            </a:r>
            <a:r>
              <a:rPr lang="fr-FR" b="1" dirty="0" smtClean="0"/>
              <a:t>Il existe une grande variété de programmes d'animation Flash, mais le plus évolué d'entre eux est « Flash Professional CS » , mais vous avez aussi la possibilité d'utiliser un autre produit si vous n'êtes pas tenté par une souscription auprès d'Adobe.</a:t>
            </a:r>
            <a:endParaRPr lang="fr-FR" b="1" dirty="0"/>
          </a:p>
        </p:txBody>
      </p:sp>
      <p:sp>
        <p:nvSpPr>
          <p:cNvPr id="9" name="ZoneTexte 8"/>
          <p:cNvSpPr txBox="1"/>
          <p:nvPr/>
        </p:nvSpPr>
        <p:spPr>
          <a:xfrm>
            <a:off x="467544" y="5229200"/>
            <a:ext cx="8928992" cy="923330"/>
          </a:xfrm>
          <a:prstGeom prst="rect">
            <a:avLst/>
          </a:prstGeom>
          <a:noFill/>
        </p:spPr>
        <p:txBody>
          <a:bodyPr wrap="square" rtlCol="0">
            <a:spAutoFit/>
          </a:bodyPr>
          <a:lstStyle/>
          <a:p>
            <a:r>
              <a:rPr lang="fr-FR" b="1" dirty="0" smtClean="0">
                <a:solidFill>
                  <a:srgbClr val="FF0000"/>
                </a:solidFill>
              </a:rPr>
              <a:t>3-- Créez vos dessins.. </a:t>
            </a:r>
            <a:r>
              <a:rPr lang="fr-FR" b="1" dirty="0" smtClean="0"/>
              <a:t>Vous pouvez  les dessiner dès le début ou bien au long de votre progression. Vous pouvez aussi utiliser l'éditeur Flash pour les dessiner directement dans votre projet ou encore les réaliser avec votre programme préféré de création d'images. </a:t>
            </a:r>
            <a:endParaRPr lang="fr-FR"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849486"/>
            <a:ext cx="8748464" cy="923330"/>
          </a:xfrm>
          <a:prstGeom prst="rect">
            <a:avLst/>
          </a:prstGeom>
          <a:noFill/>
        </p:spPr>
        <p:txBody>
          <a:bodyPr wrap="square" rtlCol="0">
            <a:spAutoFit/>
          </a:bodyPr>
          <a:lstStyle/>
          <a:p>
            <a:r>
              <a:rPr lang="fr-FR" b="1" dirty="0" smtClean="0">
                <a:solidFill>
                  <a:srgbClr val="FF0000"/>
                </a:solidFill>
              </a:rPr>
              <a:t>4-- Transformez votre dessin en « symbole </a:t>
            </a:r>
            <a:r>
              <a:rPr lang="fr-FR" b="1" dirty="0" smtClean="0"/>
              <a:t>». En convertissant votre dessin en symbole, vous pourrez facilement l'inclure plusieurs fois dans une trame. C'est particulièrement utile si vous devez créer des objets multiples tels que des poissons dans un aquarium. </a:t>
            </a:r>
            <a:endParaRPr lang="fr-FR" b="1" dirty="0"/>
          </a:p>
        </p:txBody>
      </p:sp>
      <p:sp>
        <p:nvSpPr>
          <p:cNvPr id="5" name="ZoneTexte 4"/>
          <p:cNvSpPr txBox="1"/>
          <p:nvPr/>
        </p:nvSpPr>
        <p:spPr>
          <a:xfrm>
            <a:off x="395536" y="2156663"/>
            <a:ext cx="8748464" cy="1200329"/>
          </a:xfrm>
          <a:prstGeom prst="rect">
            <a:avLst/>
          </a:prstGeom>
          <a:noFill/>
        </p:spPr>
        <p:txBody>
          <a:bodyPr wrap="square" rtlCol="0">
            <a:spAutoFit/>
          </a:bodyPr>
          <a:lstStyle/>
          <a:p>
            <a:r>
              <a:rPr lang="fr-FR" b="1" dirty="0" smtClean="0">
                <a:solidFill>
                  <a:srgbClr val="FF0000"/>
                </a:solidFill>
              </a:rPr>
              <a:t>5-- Créez votre deuxième trame primaire. </a:t>
            </a:r>
            <a:r>
              <a:rPr lang="fr-FR" b="1" dirty="0" smtClean="0"/>
              <a:t>Après avoir ajouté quelques trames secondaires vides, vous êtes prêt à créer votre deuxième trame primaire.</a:t>
            </a:r>
          </a:p>
          <a:p>
            <a:r>
              <a:rPr lang="fr-FR" b="1" dirty="0" smtClean="0"/>
              <a:t>Lorsque vous aurez créé votre seconde trame primaire, vous devrez effectuer quelques modifications à votre image pour lui donner l'effet de mouvement recherché.</a:t>
            </a:r>
            <a:endParaRPr lang="fr-FR" b="1" dirty="0"/>
          </a:p>
        </p:txBody>
      </p:sp>
      <p:sp>
        <p:nvSpPr>
          <p:cNvPr id="6" name="ZoneTexte 5"/>
          <p:cNvSpPr txBox="1"/>
          <p:nvPr/>
        </p:nvSpPr>
        <p:spPr>
          <a:xfrm>
            <a:off x="395536" y="3801814"/>
            <a:ext cx="8748464" cy="923330"/>
          </a:xfrm>
          <a:prstGeom prst="rect">
            <a:avLst/>
          </a:prstGeom>
          <a:noFill/>
        </p:spPr>
        <p:txBody>
          <a:bodyPr wrap="square" rtlCol="0">
            <a:spAutoFit/>
          </a:bodyPr>
          <a:lstStyle/>
          <a:p>
            <a:r>
              <a:rPr lang="fr-FR" b="1" dirty="0" smtClean="0">
                <a:solidFill>
                  <a:srgbClr val="FF0000"/>
                </a:solidFill>
              </a:rPr>
              <a:t>6-- Utiliser la technique « d'interpolation ». </a:t>
            </a:r>
            <a:r>
              <a:rPr lang="fr-FR" b="1" dirty="0" smtClean="0"/>
              <a:t>Le logiciel Flash inclut une fonction d'interpolation, qui vous permet essentiellement de positionner les points de départ et d'arrivée des objets de votre animation.</a:t>
            </a:r>
            <a:endParaRPr lang="fr-FR" b="1" dirty="0"/>
          </a:p>
        </p:txBody>
      </p:sp>
      <p:sp>
        <p:nvSpPr>
          <p:cNvPr id="7" name="ZoneTexte 6"/>
          <p:cNvSpPr txBox="1"/>
          <p:nvPr/>
        </p:nvSpPr>
        <p:spPr>
          <a:xfrm>
            <a:off x="611560" y="188640"/>
            <a:ext cx="6768752" cy="400110"/>
          </a:xfrm>
          <a:prstGeom prst="rect">
            <a:avLst/>
          </a:prstGeom>
          <a:noFill/>
        </p:spPr>
        <p:txBody>
          <a:bodyPr wrap="square" rtlCol="0">
            <a:spAutoFit/>
          </a:bodyPr>
          <a:lstStyle/>
          <a:p>
            <a:r>
              <a:rPr lang="fr-FR" sz="2000" b="1" u="sng" dirty="0" smtClean="0">
                <a:hlinkClick r:id="rId2"/>
              </a:rPr>
              <a:t>Comment créer une animation en Flash</a:t>
            </a:r>
            <a:r>
              <a:rPr lang="fr-FR" sz="2000" b="1" u="sng" dirty="0" smtClean="0"/>
              <a:t> </a:t>
            </a:r>
            <a:r>
              <a:rPr lang="fr-FR" sz="2000" b="1" u="sng" dirty="0" smtClean="0">
                <a:hlinkClick r:id="rId2"/>
              </a:rPr>
              <a:t>CS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www.khayma.com/fatsvt/gen/adn_anim.gif"/>
          <p:cNvPicPr>
            <a:picLocks noChangeAspect="1" noChangeArrowheads="1" noCrop="1"/>
          </p:cNvPicPr>
          <p:nvPr/>
        </p:nvPicPr>
        <p:blipFill>
          <a:blip r:embed="rId2" cstate="print"/>
          <a:srcRect/>
          <a:stretch>
            <a:fillRect/>
          </a:stretch>
        </p:blipFill>
        <p:spPr bwMode="auto">
          <a:xfrm>
            <a:off x="4644008" y="3068960"/>
            <a:ext cx="4220468" cy="3565525"/>
          </a:xfrm>
          <a:prstGeom prst="rect">
            <a:avLst/>
          </a:prstGeom>
          <a:solidFill>
            <a:srgbClr val="FF0000"/>
          </a:solidFill>
          <a:ln>
            <a:solidFill>
              <a:schemeClr val="accent1"/>
            </a:solidFill>
          </a:ln>
        </p:spPr>
      </p:pic>
      <p:pic>
        <p:nvPicPr>
          <p:cNvPr id="6150" name="Picture 6" descr="Afficher l'image d'origine"/>
          <p:cNvPicPr>
            <a:picLocks noChangeAspect="1" noChangeArrowheads="1"/>
          </p:cNvPicPr>
          <p:nvPr/>
        </p:nvPicPr>
        <p:blipFill>
          <a:blip r:embed="rId3" cstate="print"/>
          <a:srcRect/>
          <a:stretch>
            <a:fillRect/>
          </a:stretch>
        </p:blipFill>
        <p:spPr bwMode="auto">
          <a:xfrm>
            <a:off x="63500" y="0"/>
            <a:ext cx="4248192" cy="3778250"/>
          </a:xfrm>
          <a:prstGeom prst="rect">
            <a:avLst/>
          </a:prstGeom>
          <a:noFill/>
        </p:spPr>
      </p:pic>
      <p:sp>
        <p:nvSpPr>
          <p:cNvPr id="6" name="ZoneTexte 5"/>
          <p:cNvSpPr txBox="1"/>
          <p:nvPr/>
        </p:nvSpPr>
        <p:spPr>
          <a:xfrm>
            <a:off x="4427984" y="332656"/>
            <a:ext cx="4716016" cy="2031325"/>
          </a:xfrm>
          <a:prstGeom prst="rect">
            <a:avLst/>
          </a:prstGeom>
          <a:noFill/>
          <a:ln>
            <a:solidFill>
              <a:srgbClr val="FF0000"/>
            </a:solidFill>
          </a:ln>
        </p:spPr>
        <p:txBody>
          <a:bodyPr wrap="square" rtlCol="0">
            <a:spAutoFit/>
          </a:bodyPr>
          <a:lstStyle/>
          <a:p>
            <a:r>
              <a:rPr lang="fr-FR" b="1" dirty="0" smtClean="0">
                <a:latin typeface="Arial Black" pitchFamily="34" charset="0"/>
              </a:rPr>
              <a:t>Les fichiers Flash créés peuvent être inclus dans une </a:t>
            </a:r>
            <a:r>
              <a:rPr lang="fr-FR" b="1" dirty="0" smtClean="0">
                <a:latin typeface="Arial Black" pitchFamily="34" charset="0"/>
                <a:hlinkClick r:id="rId4" tooltip="Page web"/>
              </a:rPr>
              <a:t>page web</a:t>
            </a:r>
            <a:r>
              <a:rPr lang="fr-FR" b="1" dirty="0" smtClean="0">
                <a:latin typeface="Arial Black" pitchFamily="34" charset="0"/>
              </a:rPr>
              <a:t> pour un usage sur </a:t>
            </a:r>
            <a:r>
              <a:rPr lang="fr-FR" b="1" dirty="0" smtClean="0">
                <a:latin typeface="Arial Black" pitchFamily="34" charset="0"/>
                <a:hlinkClick r:id="rId5" tooltip="Internet"/>
              </a:rPr>
              <a:t>Internet</a:t>
            </a:r>
            <a:r>
              <a:rPr lang="fr-FR" b="1" dirty="0" smtClean="0">
                <a:latin typeface="Arial Black" pitchFamily="34" charset="0"/>
              </a:rPr>
              <a:t> ou peuvent être montrés sous forme indépendante) en vue d'une utilisation hors ligne.</a:t>
            </a:r>
          </a:p>
          <a:p>
            <a:r>
              <a:rPr lang="fr-FR" b="1" dirty="0" smtClean="0">
                <a:latin typeface="Arial Black" pitchFamily="34" charset="0"/>
              </a:rPr>
              <a:t> </a:t>
            </a:r>
            <a:endParaRPr lang="fr-FR" b="1" dirty="0">
              <a:latin typeface="Arial Black" pitchFamily="34" charset="0"/>
            </a:endParaRPr>
          </a:p>
        </p:txBody>
      </p:sp>
      <p:sp>
        <p:nvSpPr>
          <p:cNvPr id="7" name="ZoneTexte 6"/>
          <p:cNvSpPr txBox="1"/>
          <p:nvPr/>
        </p:nvSpPr>
        <p:spPr>
          <a:xfrm>
            <a:off x="179512" y="4365104"/>
            <a:ext cx="4283968" cy="1477328"/>
          </a:xfrm>
          <a:prstGeom prst="rect">
            <a:avLst/>
          </a:prstGeom>
          <a:noFill/>
          <a:ln>
            <a:solidFill>
              <a:srgbClr val="FF0000"/>
            </a:solidFill>
          </a:ln>
        </p:spPr>
        <p:txBody>
          <a:bodyPr wrap="square" rtlCol="0">
            <a:spAutoFit/>
          </a:bodyPr>
          <a:lstStyle/>
          <a:p>
            <a:r>
              <a:rPr lang="fr-FR" b="1" dirty="0" smtClean="0">
                <a:latin typeface="Arial Black" pitchFamily="34" charset="0"/>
              </a:rPr>
              <a:t>Le contenu graphique des fichiers Flash permet d'obtenir des </a:t>
            </a:r>
            <a:r>
              <a:rPr lang="fr-FR" b="1" dirty="0" smtClean="0">
                <a:latin typeface="Arial Black" pitchFamily="34" charset="0"/>
                <a:hlinkClick r:id="rId6" tooltip="Rich Internet Application"/>
              </a:rPr>
              <a:t>applications web riches</a:t>
            </a:r>
            <a:r>
              <a:rPr lang="fr-FR" b="1" dirty="0" smtClean="0">
                <a:latin typeface="Arial Black" pitchFamily="34" charset="0"/>
              </a:rPr>
              <a:t> grâce aux supports du </a:t>
            </a:r>
            <a:r>
              <a:rPr lang="fr-FR" b="1" dirty="0" smtClean="0">
                <a:latin typeface="Arial Black" pitchFamily="34" charset="0"/>
                <a:hlinkClick r:id="rId7" tooltip="Image vectorielle"/>
              </a:rPr>
              <a:t>vectoriel</a:t>
            </a:r>
            <a:r>
              <a:rPr lang="fr-FR" b="1" dirty="0" smtClean="0">
                <a:latin typeface="Arial Black" pitchFamily="34" charset="0"/>
              </a:rPr>
              <a:t> et des fichiers </a:t>
            </a:r>
            <a:r>
              <a:rPr lang="fr-FR" b="1" dirty="0" smtClean="0">
                <a:latin typeface="Arial Black" pitchFamily="34" charset="0"/>
                <a:hlinkClick r:id="rId8" tooltip="Multimédia"/>
              </a:rPr>
              <a:t>multimédia</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5656" y="0"/>
            <a:ext cx="5976664" cy="369332"/>
          </a:xfrm>
          <a:prstGeom prst="rect">
            <a:avLst/>
          </a:prstGeom>
          <a:ln>
            <a:solidFill>
              <a:srgbClr val="FF0000"/>
            </a:solidFill>
          </a:ln>
        </p:spPr>
        <p:txBody>
          <a:bodyPr wrap="square">
            <a:spAutoFit/>
          </a:bodyPr>
          <a:lstStyle/>
          <a:p>
            <a:r>
              <a:rPr lang="fr-FR" b="1" dirty="0" smtClean="0"/>
              <a:t>TICE : des scénarios pour apprendre-enseigner autrement ?</a:t>
            </a:r>
            <a:endParaRPr lang="fr-FR" b="1" dirty="0"/>
          </a:p>
        </p:txBody>
      </p:sp>
      <p:sp>
        <p:nvSpPr>
          <p:cNvPr id="6" name="Rectangle 5"/>
          <p:cNvSpPr/>
          <p:nvPr/>
        </p:nvSpPr>
        <p:spPr>
          <a:xfrm>
            <a:off x="107504" y="1124744"/>
            <a:ext cx="3888432" cy="1477328"/>
          </a:xfrm>
          <a:prstGeom prst="rect">
            <a:avLst/>
          </a:prstGeom>
          <a:ln>
            <a:solidFill>
              <a:srgbClr val="FF0000"/>
            </a:solidFill>
          </a:ln>
        </p:spPr>
        <p:txBody>
          <a:bodyPr wrap="square">
            <a:spAutoFit/>
          </a:bodyPr>
          <a:lstStyle/>
          <a:p>
            <a:r>
              <a:rPr lang="fr-FR" b="1" dirty="0" smtClean="0"/>
              <a:t>Décrire une situation d'apprentissage</a:t>
            </a:r>
          </a:p>
          <a:p>
            <a:r>
              <a:rPr lang="fr-FR" b="1" dirty="0" smtClean="0"/>
              <a:t>*</a:t>
            </a:r>
            <a:r>
              <a:rPr lang="fr-FR" b="1" dirty="0" smtClean="0">
                <a:solidFill>
                  <a:schemeClr val="tx2"/>
                </a:solidFill>
              </a:rPr>
              <a:t>Rôle enseignant </a:t>
            </a:r>
            <a:r>
              <a:rPr lang="fr-FR" b="1" dirty="0" smtClean="0"/>
              <a:t>: Présente le cours, Répond aux questions</a:t>
            </a:r>
          </a:p>
          <a:p>
            <a:r>
              <a:rPr lang="fr-FR" b="1" dirty="0" smtClean="0"/>
              <a:t>*</a:t>
            </a:r>
            <a:r>
              <a:rPr lang="fr-FR" b="1" dirty="0" smtClean="0">
                <a:solidFill>
                  <a:schemeClr val="tx2"/>
                </a:solidFill>
              </a:rPr>
              <a:t>Rôle élève</a:t>
            </a:r>
            <a:r>
              <a:rPr lang="fr-FR" b="1" dirty="0" smtClean="0"/>
              <a:t>: Ecoute la présentation et</a:t>
            </a:r>
          </a:p>
          <a:p>
            <a:r>
              <a:rPr lang="fr-FR" b="1" dirty="0" smtClean="0"/>
              <a:t>prend des notes, réalise l'exercice</a:t>
            </a:r>
            <a:endParaRPr lang="fr-FR" dirty="0"/>
          </a:p>
        </p:txBody>
      </p:sp>
      <p:pic>
        <p:nvPicPr>
          <p:cNvPr id="1027" name="Picture 3"/>
          <p:cNvPicPr>
            <a:picLocks noChangeAspect="1" noChangeArrowheads="1"/>
          </p:cNvPicPr>
          <p:nvPr/>
        </p:nvPicPr>
        <p:blipFill>
          <a:blip r:embed="rId2" cstate="print"/>
          <a:srcRect/>
          <a:stretch>
            <a:fillRect/>
          </a:stretch>
        </p:blipFill>
        <p:spPr bwMode="auto">
          <a:xfrm>
            <a:off x="1835696" y="2852936"/>
            <a:ext cx="4608512" cy="3456384"/>
          </a:xfrm>
          <a:prstGeom prst="rect">
            <a:avLst/>
          </a:prstGeom>
          <a:noFill/>
          <a:ln w="9525">
            <a:noFill/>
            <a:miter lim="800000"/>
            <a:headEnd/>
            <a:tailEnd/>
          </a:ln>
        </p:spPr>
      </p:pic>
      <p:sp>
        <p:nvSpPr>
          <p:cNvPr id="10" name="Rectangle 9"/>
          <p:cNvSpPr/>
          <p:nvPr/>
        </p:nvSpPr>
        <p:spPr>
          <a:xfrm>
            <a:off x="4427984" y="908720"/>
            <a:ext cx="4572000" cy="1631216"/>
          </a:xfrm>
          <a:prstGeom prst="rect">
            <a:avLst/>
          </a:prstGeom>
          <a:ln>
            <a:solidFill>
              <a:srgbClr val="FF0000"/>
            </a:solidFill>
          </a:ln>
        </p:spPr>
        <p:txBody>
          <a:bodyPr>
            <a:spAutoFit/>
          </a:bodyPr>
          <a:lstStyle/>
          <a:p>
            <a:r>
              <a:rPr lang="fr-FR" sz="2000" b="1" dirty="0" smtClean="0"/>
              <a:t>proposer aux enseignants de terrain des modèles et des outils permettant de concevoir, adapter, réutiliser, mutualiser les scénarios pédagogiques intégrant les technologies numériques</a:t>
            </a:r>
            <a:endParaRPr lang="fr-FR" sz="2000" b="1" dirty="0"/>
          </a:p>
        </p:txBody>
      </p:sp>
      <p:sp>
        <p:nvSpPr>
          <p:cNvPr id="11" name="Flèche en arc 10"/>
          <p:cNvSpPr/>
          <p:nvPr/>
        </p:nvSpPr>
        <p:spPr>
          <a:xfrm>
            <a:off x="6588224" y="332656"/>
            <a:ext cx="864096" cy="936104"/>
          </a:xfrm>
          <a:prstGeom prst="circularArrow">
            <a:avLst>
              <a:gd name="adj1" fmla="val 4245"/>
              <a:gd name="adj2" fmla="val 1142319"/>
              <a:gd name="adj3" fmla="val 20806263"/>
              <a:gd name="adj4" fmla="val 10800000"/>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Flèche en arc 11"/>
          <p:cNvSpPr/>
          <p:nvPr/>
        </p:nvSpPr>
        <p:spPr>
          <a:xfrm rot="397693">
            <a:off x="1375670" y="476672"/>
            <a:ext cx="504056" cy="792088"/>
          </a:xfrm>
          <a:prstGeom prst="circularArrow">
            <a:avLst>
              <a:gd name="adj1" fmla="val 16890"/>
              <a:gd name="adj2" fmla="val 1142319"/>
              <a:gd name="adj3" fmla="val 1879057"/>
              <a:gd name="adj4" fmla="val 10800000"/>
              <a:gd name="adj5" fmla="val 118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fficher l'image d'origine"/>
          <p:cNvPicPr>
            <a:picLocks noChangeAspect="1" noChangeArrowheads="1"/>
          </p:cNvPicPr>
          <p:nvPr/>
        </p:nvPicPr>
        <p:blipFill>
          <a:blip r:embed="rId2" cstate="print"/>
          <a:srcRect/>
          <a:stretch>
            <a:fillRect/>
          </a:stretch>
        </p:blipFill>
        <p:spPr bwMode="auto">
          <a:xfrm>
            <a:off x="4716016" y="209482"/>
            <a:ext cx="4104456" cy="3109064"/>
          </a:xfrm>
          <a:prstGeom prst="rect">
            <a:avLst/>
          </a:prstGeom>
          <a:noFill/>
        </p:spPr>
      </p:pic>
      <p:sp>
        <p:nvSpPr>
          <p:cNvPr id="3" name="ZoneTexte 2"/>
          <p:cNvSpPr txBox="1"/>
          <p:nvPr/>
        </p:nvSpPr>
        <p:spPr>
          <a:xfrm>
            <a:off x="683568" y="476672"/>
            <a:ext cx="3168352" cy="461665"/>
          </a:xfrm>
          <a:prstGeom prst="rect">
            <a:avLst/>
          </a:prstGeom>
          <a:noFill/>
        </p:spPr>
        <p:txBody>
          <a:bodyPr wrap="square" rtlCol="0">
            <a:spAutoFit/>
          </a:bodyPr>
          <a:lstStyle/>
          <a:p>
            <a:r>
              <a:rPr lang="fr-FR" sz="2400" b="1" u="sng" dirty="0" smtClean="0">
                <a:solidFill>
                  <a:srgbClr val="FF0000"/>
                </a:solidFill>
              </a:rPr>
              <a:t>2- Logiciel « crocodile »</a:t>
            </a:r>
            <a:endParaRPr lang="fr-FR" sz="2400" b="1" u="sng" dirty="0">
              <a:solidFill>
                <a:srgbClr val="FF0000"/>
              </a:solidFill>
            </a:endParaRPr>
          </a:p>
        </p:txBody>
      </p:sp>
      <p:sp>
        <p:nvSpPr>
          <p:cNvPr id="4" name="ZoneTexte 3"/>
          <p:cNvSpPr txBox="1"/>
          <p:nvPr/>
        </p:nvSpPr>
        <p:spPr>
          <a:xfrm>
            <a:off x="467544" y="1196752"/>
            <a:ext cx="4248472" cy="1631216"/>
          </a:xfrm>
          <a:prstGeom prst="rect">
            <a:avLst/>
          </a:prstGeom>
          <a:noFill/>
        </p:spPr>
        <p:txBody>
          <a:bodyPr wrap="square" rtlCol="0">
            <a:spAutoFit/>
          </a:bodyPr>
          <a:lstStyle/>
          <a:p>
            <a:r>
              <a:rPr lang="fr-FR" sz="2000" b="1" dirty="0" smtClean="0">
                <a:solidFill>
                  <a:srgbClr val="002060"/>
                </a:solidFill>
              </a:rPr>
              <a:t>Logiciel de simulation </a:t>
            </a:r>
            <a:r>
              <a:rPr lang="fr-FR" sz="2000" b="1" dirty="0" smtClean="0"/>
              <a:t>permettant aux élèves de reproduire rapidement des expériences dans les domaines de l'électricité, de l'électronique et de l'optique géométrique.</a:t>
            </a:r>
            <a:endParaRPr lang="fr-FR" sz="2000" b="1" dirty="0"/>
          </a:p>
        </p:txBody>
      </p:sp>
      <p:sp>
        <p:nvSpPr>
          <p:cNvPr id="5" name="ZoneTexte 4"/>
          <p:cNvSpPr txBox="1"/>
          <p:nvPr/>
        </p:nvSpPr>
        <p:spPr>
          <a:xfrm>
            <a:off x="395536" y="3861048"/>
            <a:ext cx="8748464" cy="1323439"/>
          </a:xfrm>
          <a:prstGeom prst="rect">
            <a:avLst/>
          </a:prstGeom>
          <a:noFill/>
        </p:spPr>
        <p:txBody>
          <a:bodyPr wrap="square" rtlCol="0">
            <a:spAutoFit/>
          </a:bodyPr>
          <a:lstStyle/>
          <a:p>
            <a:r>
              <a:rPr lang="fr-FR" sz="2000" b="1" dirty="0" smtClean="0"/>
              <a:t>Crocodile est une </a:t>
            </a:r>
            <a:r>
              <a:rPr lang="fr-FR" sz="2000" b="1" dirty="0" smtClean="0">
                <a:hlinkClick r:id="rId3" tooltip="Suite"/>
              </a:rPr>
              <a:t>suite informatique</a:t>
            </a:r>
            <a:r>
              <a:rPr lang="fr-FR" sz="2000" b="1" dirty="0" smtClean="0"/>
              <a:t> permettant de simuler des environnements dans un programme informatique. Par exemple : Crocodile Technologies permet de simuler des solutions technologique, allant du circuit électronique à la partie mécanique.</a:t>
            </a:r>
            <a:endParaRPr lang="fr-FR" sz="2000"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332656"/>
            <a:ext cx="5832648" cy="461665"/>
          </a:xfrm>
          <a:prstGeom prst="rect">
            <a:avLst/>
          </a:prstGeom>
          <a:noFill/>
        </p:spPr>
        <p:txBody>
          <a:bodyPr wrap="square" rtlCol="0">
            <a:spAutoFit/>
          </a:bodyPr>
          <a:lstStyle/>
          <a:p>
            <a:r>
              <a:rPr lang="fr-FR" sz="2400" b="1" u="sng" dirty="0" smtClean="0">
                <a:solidFill>
                  <a:srgbClr val="FF0000"/>
                </a:solidFill>
              </a:rPr>
              <a:t>3- Logiciel  « DIA »</a:t>
            </a:r>
            <a:endParaRPr lang="fr-FR" sz="2400" b="1" u="sng" dirty="0">
              <a:solidFill>
                <a:srgbClr val="FF0000"/>
              </a:solidFill>
            </a:endParaRPr>
          </a:p>
        </p:txBody>
      </p:sp>
      <p:sp>
        <p:nvSpPr>
          <p:cNvPr id="3" name="ZoneTexte 2"/>
          <p:cNvSpPr txBox="1"/>
          <p:nvPr/>
        </p:nvSpPr>
        <p:spPr>
          <a:xfrm>
            <a:off x="611560" y="908720"/>
            <a:ext cx="8280920" cy="1323439"/>
          </a:xfrm>
          <a:prstGeom prst="rect">
            <a:avLst/>
          </a:prstGeom>
          <a:noFill/>
        </p:spPr>
        <p:txBody>
          <a:bodyPr wrap="square" rtlCol="0">
            <a:spAutoFit/>
          </a:bodyPr>
          <a:lstStyle/>
          <a:p>
            <a:r>
              <a:rPr lang="fr-FR" sz="2000" b="1" dirty="0" smtClean="0"/>
              <a:t>Dia est un </a:t>
            </a:r>
            <a:r>
              <a:rPr lang="fr-FR" sz="2000" b="1" dirty="0" smtClean="0">
                <a:hlinkClick r:id="rId2" tooltip="Logiciel libre"/>
              </a:rPr>
              <a:t>logiciel libre</a:t>
            </a:r>
            <a:r>
              <a:rPr lang="fr-FR" sz="2000" b="1" dirty="0" smtClean="0"/>
              <a:t> de création de </a:t>
            </a:r>
            <a:r>
              <a:rPr lang="fr-FR" sz="2000" b="1" dirty="0" smtClean="0">
                <a:hlinkClick r:id="rId3" tooltip="Diagramme"/>
              </a:rPr>
              <a:t>diagramme</a:t>
            </a:r>
            <a:r>
              <a:rPr lang="fr-FR" sz="2000" b="1" dirty="0" smtClean="0"/>
              <a:t> développé en tant que partie du projet </a:t>
            </a:r>
            <a:r>
              <a:rPr lang="fr-FR" sz="2000" b="1" dirty="0" smtClean="0">
                <a:hlinkClick r:id="rId4" tooltip="GNOME"/>
              </a:rPr>
              <a:t>GNOME</a:t>
            </a:r>
            <a:r>
              <a:rPr lang="fr-FR" sz="2000" b="1" dirty="0" smtClean="0"/>
              <a:t>. Conçu par Alexander </a:t>
            </a:r>
            <a:r>
              <a:rPr lang="fr-FR" sz="2000" b="1" dirty="0" err="1" smtClean="0"/>
              <a:t>Larsson</a:t>
            </a:r>
            <a:r>
              <a:rPr lang="fr-FR" sz="2000" b="1" dirty="0" smtClean="0"/>
              <a:t>, il poursuit des buts similaires à </a:t>
            </a:r>
            <a:r>
              <a:rPr lang="fr-FR" sz="2000" b="1" i="1" dirty="0" smtClean="0">
                <a:hlinkClick r:id="rId5" tooltip="Microsoft Visio"/>
              </a:rPr>
              <a:t>Microsoft Visio</a:t>
            </a:r>
            <a:r>
              <a:rPr lang="fr-FR" sz="2000" b="1" dirty="0" smtClean="0"/>
              <a:t> et fait partie du </a:t>
            </a:r>
            <a:r>
              <a:rPr lang="fr-FR" sz="2000" b="1" dirty="0" smtClean="0">
                <a:hlinkClick r:id="rId6" tooltip="Projet GNU"/>
              </a:rPr>
              <a:t>projet GNU</a:t>
            </a:r>
            <a:r>
              <a:rPr lang="fr-FR" sz="2000" b="1" dirty="0" smtClean="0"/>
              <a:t>. Il est distribué selon les termes de la </a:t>
            </a:r>
            <a:r>
              <a:rPr lang="fr-FR" sz="2000" b="1" dirty="0" smtClean="0">
                <a:hlinkClick r:id="rId7" tooltip="Licence publique générale GNU"/>
              </a:rPr>
              <a:t>GNU GPL</a:t>
            </a:r>
            <a:r>
              <a:rPr lang="fr-FR" sz="2000" b="1" dirty="0" smtClean="0"/>
              <a:t>.</a:t>
            </a:r>
            <a:endParaRPr lang="fr-FR" sz="2000" b="1" dirty="0"/>
          </a:p>
        </p:txBody>
      </p:sp>
      <p:pic>
        <p:nvPicPr>
          <p:cNvPr id="10242" name="Picture 2" descr="Afficher l'image d'origine"/>
          <p:cNvPicPr>
            <a:picLocks noChangeAspect="1" noChangeArrowheads="1"/>
          </p:cNvPicPr>
          <p:nvPr/>
        </p:nvPicPr>
        <p:blipFill>
          <a:blip r:embed="rId8" cstate="print"/>
          <a:srcRect/>
          <a:stretch>
            <a:fillRect/>
          </a:stretch>
        </p:blipFill>
        <p:spPr bwMode="auto">
          <a:xfrm>
            <a:off x="1547664" y="2348880"/>
            <a:ext cx="6120680" cy="4221088"/>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188640"/>
            <a:ext cx="8280920" cy="1200329"/>
          </a:xfrm>
          <a:prstGeom prst="rect">
            <a:avLst/>
          </a:prstGeom>
          <a:noFill/>
        </p:spPr>
        <p:txBody>
          <a:bodyPr wrap="square" rtlCol="0">
            <a:spAutoFit/>
          </a:bodyPr>
          <a:lstStyle/>
          <a:p>
            <a:pPr algn="ctr"/>
            <a:r>
              <a:rPr lang="fr-FR" sz="2400" b="1" dirty="0" smtClean="0">
                <a:solidFill>
                  <a:srgbClr val="002060"/>
                </a:solidFill>
              </a:rPr>
              <a:t>partie III- Situation d'apprentissage instrumentée par les TICE</a:t>
            </a:r>
          </a:p>
          <a:p>
            <a:pPr algn="ctr"/>
            <a:r>
              <a:rPr lang="fr-FR" sz="2400" b="1" dirty="0" smtClean="0">
                <a:solidFill>
                  <a:schemeClr val="tx2">
                    <a:lumMod val="75000"/>
                  </a:schemeClr>
                </a:solidFill>
              </a:rPr>
              <a:t>Atelier 5</a:t>
            </a:r>
            <a:r>
              <a:rPr lang="fr-FR" sz="2400" b="1" dirty="0" smtClean="0"/>
              <a:t> : scénarios pédagogiques intégrants les TICE</a:t>
            </a:r>
          </a:p>
          <a:p>
            <a:pPr algn="ctr"/>
            <a:endParaRPr lang="fr-FR" sz="2400" b="1" dirty="0"/>
          </a:p>
        </p:txBody>
      </p:sp>
      <p:sp>
        <p:nvSpPr>
          <p:cNvPr id="3" name="ZoneTexte 2"/>
          <p:cNvSpPr txBox="1"/>
          <p:nvPr/>
        </p:nvSpPr>
        <p:spPr>
          <a:xfrm>
            <a:off x="323528" y="1268760"/>
            <a:ext cx="2088232" cy="369332"/>
          </a:xfrm>
          <a:prstGeom prst="rect">
            <a:avLst/>
          </a:prstGeom>
          <a:noFill/>
        </p:spPr>
        <p:txBody>
          <a:bodyPr wrap="square" rtlCol="0">
            <a:spAutoFit/>
          </a:bodyPr>
          <a:lstStyle/>
          <a:p>
            <a:r>
              <a:rPr lang="fr-FR" b="1" u="sng" dirty="0" smtClean="0">
                <a:solidFill>
                  <a:srgbClr val="002060"/>
                </a:solidFill>
              </a:rPr>
              <a:t>Essai de définition :</a:t>
            </a:r>
            <a:endParaRPr lang="fr-FR" u="sng" dirty="0">
              <a:solidFill>
                <a:srgbClr val="002060"/>
              </a:solidFill>
            </a:endParaRPr>
          </a:p>
        </p:txBody>
      </p:sp>
      <p:sp>
        <p:nvSpPr>
          <p:cNvPr id="4" name="ZoneTexte 3"/>
          <p:cNvSpPr txBox="1"/>
          <p:nvPr/>
        </p:nvSpPr>
        <p:spPr>
          <a:xfrm>
            <a:off x="251520" y="1772816"/>
            <a:ext cx="8892480" cy="1938992"/>
          </a:xfrm>
          <a:prstGeom prst="rect">
            <a:avLst/>
          </a:prstGeom>
          <a:noFill/>
        </p:spPr>
        <p:txBody>
          <a:bodyPr wrap="square" rtlCol="0">
            <a:spAutoFit/>
          </a:bodyPr>
          <a:lstStyle/>
          <a:p>
            <a:r>
              <a:rPr lang="fr-FR" sz="2000" b="1" dirty="0" smtClean="0"/>
              <a:t> Un </a:t>
            </a:r>
            <a:r>
              <a:rPr lang="fr-FR" sz="2000" b="1" dirty="0" smtClean="0">
                <a:solidFill>
                  <a:srgbClr val="FF0000"/>
                </a:solidFill>
              </a:rPr>
              <a:t>scénario pédagogique </a:t>
            </a:r>
            <a:r>
              <a:rPr lang="fr-FR" sz="2000" b="1" dirty="0" smtClean="0"/>
              <a:t>présente une activité d'apprentissage initiée par un enseignant afin d'encadrer les apprentissages de ses élèves.  </a:t>
            </a:r>
          </a:p>
          <a:p>
            <a:r>
              <a:rPr lang="fr-FR" sz="2000" b="1" dirty="0" smtClean="0"/>
              <a:t>Un scénario pédagogique </a:t>
            </a:r>
            <a:r>
              <a:rPr lang="fr-FR" sz="2000" b="1" dirty="0" smtClean="0">
                <a:solidFill>
                  <a:srgbClr val="FF0000"/>
                </a:solidFill>
              </a:rPr>
              <a:t>présente une démarche visant l'atteinte d'objectifs pédagogiques </a:t>
            </a:r>
            <a:r>
              <a:rPr lang="fr-FR" sz="2000" b="1" dirty="0" smtClean="0"/>
              <a:t>et l'acquisition de compétences générales ou spécifiques reliées à une ou plusieurs disciplines.</a:t>
            </a:r>
          </a:p>
          <a:p>
            <a:endParaRPr lang="fr-FR" sz="2000" b="1" dirty="0"/>
          </a:p>
        </p:txBody>
      </p:sp>
      <p:sp>
        <p:nvSpPr>
          <p:cNvPr id="5" name="ZoneTexte 4"/>
          <p:cNvSpPr txBox="1"/>
          <p:nvPr/>
        </p:nvSpPr>
        <p:spPr>
          <a:xfrm>
            <a:off x="251520" y="4062551"/>
            <a:ext cx="8892480" cy="2246769"/>
          </a:xfrm>
          <a:prstGeom prst="rect">
            <a:avLst/>
          </a:prstGeom>
          <a:noFill/>
        </p:spPr>
        <p:txBody>
          <a:bodyPr wrap="square" rtlCol="0">
            <a:spAutoFit/>
          </a:bodyPr>
          <a:lstStyle/>
          <a:p>
            <a:r>
              <a:rPr lang="fr-FR" sz="2000" b="1" u="sng" dirty="0" smtClean="0">
                <a:solidFill>
                  <a:srgbClr val="002060"/>
                </a:solidFill>
              </a:rPr>
              <a:t>Pourquoi scénariser ?</a:t>
            </a:r>
          </a:p>
          <a:p>
            <a:r>
              <a:rPr lang="fr-FR" sz="2000" b="1" dirty="0" smtClean="0"/>
              <a:t> </a:t>
            </a:r>
          </a:p>
          <a:p>
            <a:pPr lvl="0"/>
            <a:r>
              <a:rPr lang="fr-FR" sz="2000" b="1" dirty="0" smtClean="0"/>
              <a:t>** pour planifier des activités</a:t>
            </a:r>
          </a:p>
          <a:p>
            <a:pPr lvl="0"/>
            <a:r>
              <a:rPr lang="fr-FR" sz="2000" b="1" dirty="0" smtClean="0"/>
              <a:t>** pour identifier des objectifs d’apprentissage</a:t>
            </a:r>
          </a:p>
          <a:p>
            <a:pPr lvl="0"/>
            <a:r>
              <a:rPr lang="fr-FR" sz="2000" b="1" dirty="0" smtClean="0"/>
              <a:t>** pour améliorer les pratiques des apprenants </a:t>
            </a:r>
          </a:p>
          <a:p>
            <a:pPr lvl="0"/>
            <a:r>
              <a:rPr lang="fr-FR" sz="2000" b="1" dirty="0" smtClean="0"/>
              <a:t>** pour formaliser des intentions pédagogiques </a:t>
            </a:r>
          </a:p>
          <a:p>
            <a:pPr lvl="0"/>
            <a:r>
              <a:rPr lang="fr-FR" sz="2000" b="1" dirty="0" smtClean="0"/>
              <a:t>** pour gérer une situation d’apprentissage instrumentée,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fr-BE" sz="3100" b="1" dirty="0" smtClean="0">
                <a:solidFill>
                  <a:srgbClr val="FF0000"/>
                </a:solidFill>
                <a:latin typeface="Times New Roman"/>
                <a:cs typeface="Times New Roman"/>
              </a:rPr>
              <a:t>I-  Origine du scénario pédagogique 1/3</a:t>
            </a:r>
            <a:endParaRPr lang="en-US" sz="3100" b="1" dirty="0">
              <a:solidFill>
                <a:srgbClr val="FF0000"/>
              </a:solidFill>
              <a:latin typeface="Times New Roman"/>
              <a:cs typeface="Times New Roman"/>
            </a:endParaRPr>
          </a:p>
        </p:txBody>
      </p:sp>
      <p:sp>
        <p:nvSpPr>
          <p:cNvPr id="3" name="Content Placeholder 2"/>
          <p:cNvSpPr>
            <a:spLocks noGrp="1"/>
          </p:cNvSpPr>
          <p:nvPr>
            <p:ph idx="1"/>
          </p:nvPr>
        </p:nvSpPr>
        <p:spPr>
          <a:xfrm>
            <a:off x="0" y="1066800"/>
            <a:ext cx="9144000" cy="5334000"/>
          </a:xfrm>
        </p:spPr>
        <p:txBody>
          <a:bodyPr>
            <a:noAutofit/>
          </a:bodyPr>
          <a:lstStyle/>
          <a:p>
            <a:pPr algn="just">
              <a:buNone/>
            </a:pPr>
            <a:r>
              <a:rPr lang="fr-BE" sz="2000" dirty="0" smtClean="0"/>
              <a:t>«</a:t>
            </a:r>
            <a:r>
              <a:rPr lang="fr-BE" sz="2400" dirty="0" smtClean="0"/>
              <a:t> </a:t>
            </a:r>
            <a:r>
              <a:rPr lang="fr-BE" sz="2400" b="1" dirty="0" smtClean="0"/>
              <a:t>Avec l’intégration de l’audiovisuel comme moyen pédagogique en classe, la scénarisation médiatique a introduit une nouvelle façon de présenter les savoirs à l’aide des images et du son pour en faciliter la compréhension. (...)</a:t>
            </a:r>
          </a:p>
          <a:p>
            <a:pPr algn="just">
              <a:buNone/>
            </a:pPr>
            <a:endParaRPr lang="fr-BE" sz="2400" b="1" dirty="0" smtClean="0"/>
          </a:p>
          <a:p>
            <a:pPr algn="just">
              <a:buNone/>
            </a:pPr>
            <a:r>
              <a:rPr lang="fr-BE" sz="2400" b="1" dirty="0" smtClean="0"/>
              <a:t>Elle invite à : repenser l’apprentissage/enseignement, revoir l’intervention de l’enseignant et reconsidérer la manière dont se fait l’apprentissage. </a:t>
            </a:r>
          </a:p>
          <a:p>
            <a:pPr algn="just">
              <a:buNone/>
            </a:pPr>
            <a:endParaRPr lang="fr-BE" sz="2400" b="1" dirty="0" smtClean="0"/>
          </a:p>
          <a:p>
            <a:pPr algn="just">
              <a:buNone/>
            </a:pPr>
            <a:r>
              <a:rPr lang="fr-BE" sz="2400" b="1" dirty="0" smtClean="0"/>
              <a:t>Dans la nouvelle scénarisation de son activité, la tâche de véhiculer les savoirs est laissée au média ; celle de l’enseignant est d’aller au-delà de la présentation des savoirs et d’exploiter l’interaction entre l’apprenant et le média ; en découle naturellement la scénarisation de l’activité de l’apprenant » (...)</a:t>
            </a:r>
          </a:p>
          <a:p>
            <a:pPr algn="just">
              <a:buNone/>
            </a:pPr>
            <a:endParaRPr lang="fr-BE" sz="2400" dirty="0" smtClean="0"/>
          </a:p>
          <a:p>
            <a:pPr algn="just">
              <a:buNone/>
            </a:pPr>
            <a:endParaRPr lang="en-US" sz="2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pPr algn="just">
              <a:buNone/>
            </a:pPr>
            <a:r>
              <a:rPr lang="en-US" sz="2400" b="1" dirty="0" smtClean="0">
                <a:solidFill>
                  <a:srgbClr val="FF0000"/>
                </a:solidFill>
                <a:latin typeface="Times New Roman"/>
                <a:cs typeface="Times New Roman"/>
              </a:rPr>
              <a:t>** </a:t>
            </a:r>
            <a:r>
              <a:rPr lang="fr-BE" sz="2400" b="1" dirty="0" smtClean="0">
                <a:solidFill>
                  <a:srgbClr val="FF0000"/>
                </a:solidFill>
                <a:latin typeface="Times New Roman"/>
                <a:cs typeface="Times New Roman"/>
              </a:rPr>
              <a:t>Origine du scénario pédagogique 2/3</a:t>
            </a:r>
          </a:p>
          <a:p>
            <a:pPr algn="just">
              <a:buNone/>
            </a:pPr>
            <a:endParaRPr lang="fr-BE" sz="2400" b="1" dirty="0" smtClean="0">
              <a:latin typeface="Times New Roman"/>
              <a:cs typeface="Times New Roman"/>
            </a:endParaRPr>
          </a:p>
          <a:p>
            <a:pPr algn="just">
              <a:buNone/>
            </a:pPr>
            <a:r>
              <a:rPr lang="fr-BE" sz="2200" b="1" dirty="0" smtClean="0">
                <a:latin typeface="Times New Roman" pitchFamily="18" charset="0"/>
                <a:cs typeface="Times New Roman" pitchFamily="18" charset="0"/>
              </a:rPr>
              <a:t>Dans une perspective pédagogique, la </a:t>
            </a:r>
            <a:r>
              <a:rPr lang="fr-BE" sz="2200" b="1" dirty="0" smtClean="0">
                <a:solidFill>
                  <a:srgbClr val="3366FF"/>
                </a:solidFill>
                <a:latin typeface="Times New Roman" pitchFamily="18" charset="0"/>
                <a:cs typeface="Times New Roman" pitchFamily="18" charset="0"/>
              </a:rPr>
              <a:t>scénarisation</a:t>
            </a:r>
            <a:r>
              <a:rPr lang="fr-BE" sz="2200" b="1" dirty="0" smtClean="0">
                <a:latin typeface="Times New Roman" pitchFamily="18" charset="0"/>
                <a:cs typeface="Times New Roman" pitchFamily="18" charset="0"/>
              </a:rPr>
              <a:t> : l’art de découper les savoirs en unités, de les relier pour faire sens, puis de construire une médiation visant à faciliter l’acquisition des connaissances </a:t>
            </a:r>
          </a:p>
          <a:p>
            <a:pPr algn="just">
              <a:buNone/>
            </a:pPr>
            <a:endParaRPr lang="fr-BE" sz="2200" b="1" dirty="0" smtClean="0">
              <a:latin typeface="Times New Roman" pitchFamily="18" charset="0"/>
              <a:cs typeface="Times New Roman" pitchFamily="18" charset="0"/>
            </a:endParaRPr>
          </a:p>
          <a:p>
            <a:pPr algn="just">
              <a:buNone/>
            </a:pPr>
            <a:r>
              <a:rPr lang="fr-BE" sz="2200" b="1" dirty="0" smtClean="0">
                <a:latin typeface="Times New Roman" pitchFamily="18" charset="0"/>
                <a:cs typeface="Times New Roman" pitchFamily="18" charset="0"/>
              </a:rPr>
              <a:t>Le va-et-vient entre la </a:t>
            </a:r>
            <a:r>
              <a:rPr lang="fr-BE" sz="2200" b="1" dirty="0" smtClean="0">
                <a:solidFill>
                  <a:srgbClr val="FF0000"/>
                </a:solidFill>
                <a:latin typeface="Times New Roman" pitchFamily="18" charset="0"/>
                <a:cs typeface="Times New Roman" pitchFamily="18" charset="0"/>
              </a:rPr>
              <a:t>cible</a:t>
            </a:r>
            <a:r>
              <a:rPr lang="fr-BE" sz="2200" b="1" dirty="0" smtClean="0">
                <a:latin typeface="Times New Roman" pitchFamily="18" charset="0"/>
                <a:cs typeface="Times New Roman" pitchFamily="18" charset="0"/>
              </a:rPr>
              <a:t> (apprenants), le </a:t>
            </a:r>
            <a:r>
              <a:rPr lang="fr-BE" sz="2200" b="1" dirty="0" smtClean="0">
                <a:solidFill>
                  <a:srgbClr val="FF0000"/>
                </a:solidFill>
                <a:latin typeface="Times New Roman" pitchFamily="18" charset="0"/>
                <a:cs typeface="Times New Roman" pitchFamily="18" charset="0"/>
              </a:rPr>
              <a:t>média</a:t>
            </a:r>
            <a:r>
              <a:rPr lang="fr-BE" sz="2200" b="1" dirty="0" smtClean="0">
                <a:latin typeface="Times New Roman" pitchFamily="18" charset="0"/>
                <a:cs typeface="Times New Roman" pitchFamily="18" charset="0"/>
              </a:rPr>
              <a:t> (TV, multimédia ouvert ou fermé, Internet) et </a:t>
            </a:r>
            <a:r>
              <a:rPr lang="fr-BE" sz="2200" b="1" dirty="0" smtClean="0">
                <a:solidFill>
                  <a:srgbClr val="FF0000"/>
                </a:solidFill>
                <a:latin typeface="Times New Roman" pitchFamily="18" charset="0"/>
                <a:cs typeface="Times New Roman" pitchFamily="18" charset="0"/>
              </a:rPr>
              <a:t>l’information</a:t>
            </a:r>
            <a:r>
              <a:rPr lang="fr-BE" sz="2200" b="1" dirty="0" smtClean="0">
                <a:latin typeface="Times New Roman" pitchFamily="18" charset="0"/>
                <a:cs typeface="Times New Roman" pitchFamily="18" charset="0"/>
              </a:rPr>
              <a:t> (programme scolaire ou universitaire, savoirs) délimite ainsi le domaine de la scénarisation dans lequel la responsabilité et la direction appartiennent à l’enseignant » (...)</a:t>
            </a:r>
          </a:p>
          <a:p>
            <a:pPr algn="just">
              <a:buNone/>
            </a:pPr>
            <a:endParaRPr lang="fr-BE" sz="2200" b="1" dirty="0" smtClean="0">
              <a:latin typeface="Times New Roman" pitchFamily="18" charset="0"/>
              <a:cs typeface="Times New Roman" pitchFamily="18" charset="0"/>
            </a:endParaRPr>
          </a:p>
          <a:p>
            <a:pPr algn="just">
              <a:buNone/>
            </a:pPr>
            <a:r>
              <a:rPr lang="fr-BE" sz="2200" b="1" dirty="0" smtClean="0">
                <a:latin typeface="Times New Roman" pitchFamily="18" charset="0"/>
                <a:cs typeface="Times New Roman" pitchFamily="18" charset="0"/>
              </a:rPr>
              <a:t>	« C’est un travail de conception de contenu, d’organisation des ressources, de planification de l’activité et des médiations pour induire et accompagner l’apprentissage, et d’orchestration, càd d’intégration des contributions des différents spécialistes qui travaillent à la conception et à la réalisation du scénario dans l’environnement » (...)</a:t>
            </a:r>
          </a:p>
          <a:p>
            <a:pPr algn="just"/>
            <a:endParaRPr lang="en-US" sz="24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458200" cy="5791200"/>
          </a:xfrm>
        </p:spPr>
        <p:txBody>
          <a:bodyPr>
            <a:noAutofit/>
          </a:bodyPr>
          <a:lstStyle/>
          <a:p>
            <a:pPr algn="just">
              <a:buNone/>
            </a:pPr>
            <a:r>
              <a:rPr lang="en-US" sz="2400" b="1" dirty="0" smtClean="0">
                <a:solidFill>
                  <a:srgbClr val="FF0000"/>
                </a:solidFill>
                <a:latin typeface="Times New Roman"/>
                <a:cs typeface="Times New Roman"/>
              </a:rPr>
              <a:t>**  </a:t>
            </a:r>
            <a:r>
              <a:rPr lang="fr-BE" sz="2400" b="1" dirty="0" smtClean="0">
                <a:solidFill>
                  <a:srgbClr val="FF0000"/>
                </a:solidFill>
                <a:latin typeface="Times New Roman"/>
                <a:cs typeface="Times New Roman"/>
              </a:rPr>
              <a:t>Origine du scénario pédagogique 3/3</a:t>
            </a:r>
          </a:p>
          <a:p>
            <a:pPr algn="just">
              <a:buNone/>
            </a:pPr>
            <a:r>
              <a:rPr lang="fr-FR" sz="2000" b="1" dirty="0" smtClean="0">
                <a:latin typeface="Times New Roman"/>
                <a:cs typeface="Times New Roman"/>
              </a:rPr>
              <a:t>Avec l'essor des </a:t>
            </a:r>
            <a:r>
              <a:rPr lang="fr-FR" sz="2000" b="1" dirty="0" smtClean="0">
                <a:latin typeface="Times New Roman"/>
                <a:cs typeface="Times New Roman"/>
                <a:hlinkClick r:id="rId2"/>
              </a:rPr>
              <a:t>approches cognitiviste et constructiviste</a:t>
            </a:r>
            <a:r>
              <a:rPr lang="fr-FR" sz="2000" b="1" dirty="0" smtClean="0">
                <a:latin typeface="Times New Roman"/>
                <a:cs typeface="Times New Roman"/>
              </a:rPr>
              <a:t> (placer l'apprenant au cœur du dispositif d'apprentissage) et l'intégration dans des </a:t>
            </a:r>
            <a:r>
              <a:rPr lang="fr-FR" sz="2000" b="1" dirty="0" smtClean="0">
                <a:latin typeface="Times New Roman"/>
                <a:cs typeface="Times New Roman"/>
                <a:hlinkClick r:id="rId3"/>
              </a:rPr>
              <a:t>environnements d'apprentissage informatisés</a:t>
            </a:r>
            <a:r>
              <a:rPr lang="fr-FR" sz="2000" b="1" dirty="0" smtClean="0">
                <a:latin typeface="Times New Roman"/>
                <a:cs typeface="Times New Roman"/>
              </a:rPr>
              <a:t> le scénario, initialement centré sur le contenu pédagogique (scénario médiatique), est devenu pédagogique, déplaçant davantage l’attention vers les activités de l’apprenant et de l’enseignant, les usages de l’environnement et leur planification </a:t>
            </a:r>
          </a:p>
          <a:p>
            <a:pPr algn="just">
              <a:buNone/>
            </a:pPr>
            <a:endParaRPr lang="fr-FR" sz="2000" b="1" dirty="0" smtClean="0">
              <a:latin typeface="Times New Roman"/>
              <a:cs typeface="Times New Roman"/>
            </a:endParaRPr>
          </a:p>
          <a:p>
            <a:pPr algn="just">
              <a:buNone/>
            </a:pPr>
            <a:r>
              <a:rPr lang="fr-FR" sz="2000" b="1" dirty="0" smtClean="0">
                <a:latin typeface="Times New Roman"/>
                <a:cs typeface="Times New Roman"/>
              </a:rPr>
              <a:t>Dans le contexte des environnements d’apprentissage informatisés, la scénarisation pédagogique formalise les dimensions de l’enseignement et de l’apprentissage, tous deux désormais </a:t>
            </a:r>
            <a:r>
              <a:rPr lang="fr-FR" sz="2000" b="1" dirty="0" err="1" smtClean="0">
                <a:latin typeface="Times New Roman"/>
                <a:cs typeface="Times New Roman"/>
              </a:rPr>
              <a:t>médiés</a:t>
            </a:r>
            <a:r>
              <a:rPr lang="fr-FR" sz="2000" b="1" dirty="0" smtClean="0">
                <a:latin typeface="Times New Roman"/>
                <a:cs typeface="Times New Roman"/>
              </a:rPr>
              <a:t> par l’ordinateur. </a:t>
            </a:r>
          </a:p>
          <a:p>
            <a:pPr algn="just">
              <a:buNone/>
            </a:pPr>
            <a:endParaRPr lang="fr-FR" sz="2000" b="1" dirty="0" smtClean="0">
              <a:latin typeface="Times New Roman"/>
              <a:cs typeface="Times New Roman"/>
            </a:endParaRPr>
          </a:p>
          <a:p>
            <a:pPr algn="just">
              <a:buNone/>
            </a:pPr>
            <a:r>
              <a:rPr lang="fr-FR" sz="2000" b="1" dirty="0" smtClean="0">
                <a:latin typeface="Times New Roman"/>
                <a:cs typeface="Times New Roman"/>
              </a:rPr>
              <a:t>De manière systémique, elle met en scène dans un espace virtuel les acteurs de la formation et leurs interactions. Elle prévoit un ensemble de ressources numériques et d’outils logiciels nécessaires à la mise en œuvre de l’activité la formation » (Henri, Compte, Charlier)</a:t>
            </a:r>
          </a:p>
          <a:p>
            <a:pPr algn="just"/>
            <a:endParaRPr lang="fr-FR" sz="2200" dirty="0">
              <a:latin typeface="Times New Roman"/>
              <a:cs typeface="Times New Roman"/>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15962"/>
          </a:xfrm>
        </p:spPr>
        <p:txBody>
          <a:bodyPr>
            <a:normAutofit fontScale="90000"/>
          </a:bodyPr>
          <a:lstStyle/>
          <a:p>
            <a:r>
              <a:rPr lang="fr-BE" dirty="0" smtClean="0">
                <a:solidFill>
                  <a:srgbClr val="FF0000"/>
                </a:solidFill>
              </a:rPr>
              <a:t/>
            </a:r>
            <a:br>
              <a:rPr lang="fr-BE" dirty="0" smtClean="0">
                <a:solidFill>
                  <a:srgbClr val="FF0000"/>
                </a:solidFill>
              </a:rPr>
            </a:br>
            <a:r>
              <a:rPr lang="fr-BE" sz="3111" b="1" dirty="0" smtClean="0">
                <a:solidFill>
                  <a:srgbClr val="FF0000"/>
                </a:solidFill>
                <a:latin typeface="Times New Roman"/>
                <a:cs typeface="Times New Roman"/>
              </a:rPr>
              <a:t>II. </a:t>
            </a:r>
            <a:r>
              <a:rPr lang="fr-BE" sz="3100" b="1" dirty="0" smtClean="0">
                <a:solidFill>
                  <a:srgbClr val="FF0000"/>
                </a:solidFill>
                <a:latin typeface="Times New Roman"/>
                <a:cs typeface="Times New Roman"/>
              </a:rPr>
              <a:t>Objectifs du scénario pédagogique</a:t>
            </a:r>
            <a:r>
              <a:rPr lang="en-US" dirty="0">
                <a:solidFill>
                  <a:srgbClr val="FF0000"/>
                </a:solidFill>
              </a:rPr>
              <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144016" y="1033933"/>
            <a:ext cx="8748464" cy="5275387"/>
          </a:xfrm>
        </p:spPr>
        <p:txBody>
          <a:bodyPr>
            <a:noAutofit/>
          </a:bodyPr>
          <a:lstStyle/>
          <a:p>
            <a:pPr algn="just">
              <a:buNone/>
            </a:pPr>
            <a:r>
              <a:rPr lang="fr-BE" sz="2000" b="1" dirty="0" smtClean="0">
                <a:latin typeface="Times New Roman"/>
                <a:cs typeface="Times New Roman"/>
              </a:rPr>
              <a:t>Le scénario pédagogique intègre l'approche pédagogique dans le choix d'outils appropriés permettant de définir une formation cohérente. Le scénario s'inscrit dans une démarche qui relève du </a:t>
            </a:r>
            <a:r>
              <a:rPr lang="fr-BE" sz="2000" b="1" dirty="0" smtClean="0">
                <a:latin typeface="Times New Roman"/>
                <a:cs typeface="Times New Roman"/>
                <a:hlinkClick r:id="rId2"/>
              </a:rPr>
              <a:t>paradigme d'apprentissage</a:t>
            </a:r>
            <a:endParaRPr lang="fr-BE" sz="2000" b="1" dirty="0" smtClean="0">
              <a:latin typeface="Times New Roman"/>
              <a:cs typeface="Times New Roman"/>
            </a:endParaRPr>
          </a:p>
          <a:p>
            <a:pPr lvl="0" algn="just">
              <a:buNone/>
            </a:pPr>
            <a:endParaRPr lang="fr-BE" sz="2000" b="1" dirty="0" smtClean="0">
              <a:latin typeface="Times New Roman"/>
              <a:cs typeface="Times New Roman"/>
            </a:endParaRPr>
          </a:p>
          <a:p>
            <a:pPr lvl="0" algn="just">
              <a:buNone/>
            </a:pPr>
            <a:r>
              <a:rPr lang="fr-BE" sz="2000" b="1" dirty="0" smtClean="0">
                <a:latin typeface="Times New Roman"/>
                <a:cs typeface="Times New Roman"/>
              </a:rPr>
              <a:t>Il vise à : </a:t>
            </a:r>
          </a:p>
          <a:p>
            <a:pPr lvl="0" algn="just">
              <a:buFontTx/>
              <a:buChar char="-"/>
            </a:pPr>
            <a:r>
              <a:rPr lang="fr-BE" sz="2000" b="1" dirty="0" smtClean="0">
                <a:latin typeface="Times New Roman"/>
                <a:cs typeface="Times New Roman"/>
              </a:rPr>
              <a:t>Favoriser (enseignants) une appropriation de l'informatique comme moyen d’enseignement-apprentissage exploité en classe pour des intérêts pédagogiques identifiés et insérés le plus possible dans une démarche didactique explicite</a:t>
            </a:r>
          </a:p>
          <a:p>
            <a:pPr lvl="0" algn="just">
              <a:buNone/>
            </a:pPr>
            <a:endParaRPr lang="fr-BE" sz="2000" b="1" dirty="0" smtClean="0">
              <a:latin typeface="Times New Roman"/>
              <a:cs typeface="Times New Roman"/>
            </a:endParaRPr>
          </a:p>
          <a:p>
            <a:pPr lvl="0" algn="just">
              <a:buNone/>
            </a:pPr>
            <a:r>
              <a:rPr lang="fr-BE" sz="2000" b="1" dirty="0" smtClean="0">
                <a:latin typeface="Times New Roman"/>
                <a:cs typeface="Times New Roman"/>
              </a:rPr>
              <a:t>- faire émerger du travail des participants les données significatives des constats recherchés et des points d’appui qui permettent de donner sens à chaque étape successive de la démarche de formation proposée. Le scénario suit le déroulement d'une progression pédagogique. En conséquence, l’enchaînement de ces étapes n’a de sens que si l’animateur atteint les buts fixés avant de passer à la suite.</a:t>
            </a:r>
          </a:p>
          <a:p>
            <a:pPr lvl="0" algn="just">
              <a:buNone/>
            </a:pPr>
            <a:r>
              <a:rPr lang="fr-BE" sz="2000" b="1" dirty="0" smtClean="0">
                <a:latin typeface="Times New Roman"/>
                <a:cs typeface="Times New Roman"/>
              </a:rPr>
              <a:t>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792162"/>
          </a:xfrm>
        </p:spPr>
        <p:txBody>
          <a:bodyPr>
            <a:normAutofit fontScale="90000"/>
          </a:bodyPr>
          <a:lstStyle/>
          <a:p>
            <a:r>
              <a:rPr lang="fr-BE" b="1" dirty="0" smtClean="0">
                <a:solidFill>
                  <a:srgbClr val="FF0000"/>
                </a:solidFill>
                <a:latin typeface="Times New Roman"/>
                <a:cs typeface="Times New Roman"/>
              </a:rPr>
              <a:t/>
            </a:r>
            <a:br>
              <a:rPr lang="fr-BE" b="1" dirty="0" smtClean="0">
                <a:solidFill>
                  <a:srgbClr val="FF0000"/>
                </a:solidFill>
                <a:latin typeface="Times New Roman"/>
                <a:cs typeface="Times New Roman"/>
              </a:rPr>
            </a:br>
            <a:r>
              <a:rPr lang="fr-BE" sz="3111" b="1" dirty="0" smtClean="0">
                <a:solidFill>
                  <a:srgbClr val="FF0000"/>
                </a:solidFill>
                <a:latin typeface="Times New Roman"/>
                <a:cs typeface="Times New Roman"/>
              </a:rPr>
              <a:t>III. </a:t>
            </a:r>
            <a:r>
              <a:rPr lang="fr-BE" sz="3100" b="1" dirty="0" smtClean="0">
                <a:solidFill>
                  <a:srgbClr val="FF0000"/>
                </a:solidFill>
                <a:latin typeface="Times New Roman"/>
                <a:cs typeface="Times New Roman"/>
              </a:rPr>
              <a:t>Qualités requises de l'enseignant</a:t>
            </a:r>
            <a:r>
              <a:rPr lang="fr-BE" sz="3100" dirty="0" smtClean="0">
                <a:solidFill>
                  <a:srgbClr val="FF0000"/>
                </a:solidFill>
              </a:rPr>
              <a:t> </a:t>
            </a:r>
            <a:r>
              <a:rPr lang="fr-BE" sz="3100" b="1" dirty="0" smtClean="0">
                <a:solidFill>
                  <a:srgbClr val="FF0000"/>
                </a:solidFill>
                <a:latin typeface="Times New Roman"/>
                <a:cs typeface="Times New Roman"/>
              </a:rPr>
              <a:t>dans le cadre du scénario</a:t>
            </a:r>
            <a:r>
              <a:rPr lang="fr-BE" sz="3100" dirty="0" smtClean="0">
                <a:solidFill>
                  <a:srgbClr val="FF0000"/>
                </a:solidFill>
              </a:rPr>
              <a:t/>
            </a:r>
            <a:br>
              <a:rPr lang="fr-BE" sz="3100" dirty="0" smtClean="0">
                <a:solidFill>
                  <a:srgbClr val="FF0000"/>
                </a:solidFill>
              </a:rPr>
            </a:br>
            <a:endParaRPr lang="fr-BE" sz="3100" dirty="0">
              <a:solidFill>
                <a:srgbClr val="FF0000"/>
              </a:solidFill>
            </a:endParaRPr>
          </a:p>
        </p:txBody>
      </p:sp>
      <p:sp>
        <p:nvSpPr>
          <p:cNvPr id="3" name="Content Placeholder 2"/>
          <p:cNvSpPr>
            <a:spLocks noGrp="1"/>
          </p:cNvSpPr>
          <p:nvPr>
            <p:ph idx="1"/>
          </p:nvPr>
        </p:nvSpPr>
        <p:spPr>
          <a:xfrm>
            <a:off x="533400" y="1196752"/>
            <a:ext cx="8153400" cy="5410200"/>
          </a:xfrm>
        </p:spPr>
        <p:txBody>
          <a:bodyPr>
            <a:normAutofit fontScale="25000" lnSpcReduction="20000"/>
          </a:bodyPr>
          <a:lstStyle/>
          <a:p>
            <a:pPr lvl="0" algn="just">
              <a:buNone/>
            </a:pPr>
            <a:endParaRPr lang="fr-BE" sz="8000" b="1" dirty="0" smtClean="0">
              <a:latin typeface="Times New Roman"/>
              <a:cs typeface="Times New Roman"/>
            </a:endParaRPr>
          </a:p>
          <a:p>
            <a:pPr lvl="0" algn="just">
              <a:buFont typeface="Wingdings" pitchFamily="2" charset="2"/>
              <a:buChar char="Ø"/>
            </a:pPr>
            <a:r>
              <a:rPr lang="fr-BE" sz="8000" b="1" dirty="0" smtClean="0">
                <a:latin typeface="Times New Roman"/>
                <a:cs typeface="Times New Roman"/>
              </a:rPr>
              <a:t>Travail d’animation et bonne culture pédagogique</a:t>
            </a:r>
          </a:p>
          <a:p>
            <a:pPr lvl="0" algn="just">
              <a:buFont typeface="Wingdings" pitchFamily="2" charset="2"/>
              <a:buChar char="Ø"/>
            </a:pPr>
            <a:r>
              <a:rPr lang="fr-BE" sz="8000" b="1" dirty="0" smtClean="0">
                <a:latin typeface="Times New Roman"/>
                <a:cs typeface="Times New Roman"/>
              </a:rPr>
              <a:t>Capacité d'anticiper l'activité cognitive des apprenants</a:t>
            </a:r>
          </a:p>
          <a:p>
            <a:pPr lvl="0" algn="just">
              <a:buNone/>
            </a:pPr>
            <a:endParaRPr lang="fr-BE" sz="8000" b="1" dirty="0" smtClean="0">
              <a:latin typeface="Times New Roman"/>
              <a:cs typeface="Times New Roman"/>
            </a:endParaRPr>
          </a:p>
          <a:p>
            <a:pPr lvl="0" algn="just">
              <a:buFont typeface="Wingdings" pitchFamily="2" charset="2"/>
              <a:buChar char="Ø"/>
            </a:pPr>
            <a:r>
              <a:rPr lang="fr-BE" sz="8000" b="1" dirty="0" smtClean="0">
                <a:latin typeface="Times New Roman"/>
                <a:cs typeface="Times New Roman"/>
              </a:rPr>
              <a:t>Nécessité de posséder une maîtrise suffisante de l’analyse des potentialités didactiques des logiciels, de leurs exploitations possibles pour développer des stratégies d’intégration adéquates et efficaces en regard des besoins de formation des élèves</a:t>
            </a:r>
          </a:p>
          <a:p>
            <a:pPr lvl="0" algn="just">
              <a:buNone/>
            </a:pPr>
            <a:endParaRPr lang="fr-BE" sz="8000" b="1" dirty="0" smtClean="0">
              <a:latin typeface="Times New Roman"/>
              <a:cs typeface="Times New Roman"/>
            </a:endParaRPr>
          </a:p>
          <a:p>
            <a:pPr lvl="0" algn="just">
              <a:buFont typeface="Wingdings" pitchFamily="2" charset="2"/>
              <a:buChar char="Ø"/>
            </a:pPr>
            <a:r>
              <a:rPr lang="fr-BE" sz="8000" b="1" dirty="0" smtClean="0">
                <a:latin typeface="Times New Roman"/>
                <a:cs typeface="Times New Roman"/>
              </a:rPr>
              <a:t>Compétence d’identification des apports des TICE et de leur plus-value pédagogique</a:t>
            </a:r>
          </a:p>
          <a:p>
            <a:pPr lvl="0" algn="just">
              <a:buNone/>
            </a:pPr>
            <a:endParaRPr lang="fr-BE" sz="8000" b="1" dirty="0" smtClean="0">
              <a:latin typeface="Times New Roman"/>
              <a:cs typeface="Times New Roman"/>
            </a:endParaRPr>
          </a:p>
          <a:p>
            <a:pPr lvl="0" algn="just">
              <a:buFont typeface="Wingdings" pitchFamily="2" charset="2"/>
              <a:buChar char="Ø"/>
            </a:pPr>
            <a:r>
              <a:rPr lang="fr-BE" sz="8000" b="1" dirty="0" smtClean="0">
                <a:latin typeface="Times New Roman"/>
                <a:cs typeface="Times New Roman"/>
              </a:rPr>
              <a:t>Une compétence professionnelle pour pouvoir rendre compte ou communiquer en tout temps sur le sens et les intentions pédagogiques liées aux activités menées avec les élèves</a:t>
            </a:r>
          </a:p>
          <a:p>
            <a:pPr lvl="0" algn="just">
              <a:buNone/>
            </a:pPr>
            <a:endParaRPr lang="fr-BE" sz="8000" b="1" dirty="0" smtClean="0">
              <a:latin typeface="Times New Roman"/>
              <a:cs typeface="Times New Roman"/>
            </a:endParaRPr>
          </a:p>
          <a:p>
            <a:pPr algn="just">
              <a:buFont typeface="Wingdings" pitchFamily="2" charset="2"/>
              <a:buChar char="Ø"/>
            </a:pPr>
            <a:r>
              <a:rPr lang="fr-BE" sz="8000" b="1" dirty="0" smtClean="0">
                <a:latin typeface="Times New Roman"/>
                <a:cs typeface="Times New Roman"/>
              </a:rPr>
              <a:t>Le dispositif pédagogique met à la disposition d’un scénario pédagogique des moyens logistiques et des ressources (techniques, humaines, etc.) pour permettre sa mise en œuvre</a:t>
            </a:r>
          </a:p>
          <a:p>
            <a:pPr>
              <a:buFont typeface="Wingdings" pitchFamily="2" charset="2"/>
              <a:buChar char="Ø"/>
            </a:pPr>
            <a:endParaRPr lang="fr-BE" b="1" dirty="0">
              <a:latin typeface="Times New Roman"/>
              <a:cs typeface="Times New Roman"/>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fr-BE" b="1" u="sng" dirty="0" smtClean="0">
                <a:solidFill>
                  <a:srgbClr val="FF0000"/>
                </a:solidFill>
                <a:latin typeface="Times New Roman"/>
                <a:cs typeface="Times New Roman"/>
              </a:rPr>
              <a:t>1- </a:t>
            </a:r>
            <a:r>
              <a:rPr lang="fr-BE" sz="3100" b="1" u="sng" dirty="0" smtClean="0">
                <a:solidFill>
                  <a:srgbClr val="FF0000"/>
                </a:solidFill>
                <a:latin typeface="Times New Roman"/>
                <a:cs typeface="Times New Roman"/>
              </a:rPr>
              <a:t>Phases du cycle de vie du scénario</a:t>
            </a:r>
            <a:r>
              <a:rPr lang="fr-BE" sz="3100" b="1" dirty="0" smtClean="0"/>
              <a:t/>
            </a:r>
            <a:br>
              <a:rPr lang="fr-BE" sz="3100" b="1" dirty="0" smtClean="0"/>
            </a:br>
            <a:endParaRPr lang="fr-BE" sz="3100" b="1" dirty="0"/>
          </a:p>
        </p:txBody>
      </p:sp>
      <p:sp>
        <p:nvSpPr>
          <p:cNvPr id="3" name="Content Placeholder 2"/>
          <p:cNvSpPr>
            <a:spLocks noGrp="1"/>
          </p:cNvSpPr>
          <p:nvPr>
            <p:ph idx="1"/>
          </p:nvPr>
        </p:nvSpPr>
        <p:spPr>
          <a:xfrm>
            <a:off x="685800" y="1196752"/>
            <a:ext cx="8001000" cy="4830763"/>
          </a:xfrm>
        </p:spPr>
        <p:txBody>
          <a:bodyPr>
            <a:normAutofit fontScale="92500"/>
          </a:bodyPr>
          <a:lstStyle/>
          <a:p>
            <a:pPr algn="just">
              <a:buNone/>
            </a:pPr>
            <a:endParaRPr lang="fr-BE" sz="2595" b="1" dirty="0" smtClean="0">
              <a:latin typeface="Times New Roman"/>
              <a:cs typeface="Times New Roman"/>
            </a:endParaRPr>
          </a:p>
          <a:p>
            <a:pPr lvl="0" algn="just">
              <a:buFont typeface="Wingdings" pitchFamily="2" charset="2"/>
              <a:buChar char="Ø"/>
            </a:pPr>
            <a:r>
              <a:rPr lang="fr-BE" sz="2595" b="1" dirty="0" smtClean="0">
                <a:latin typeface="Times New Roman"/>
                <a:cs typeface="Times New Roman"/>
              </a:rPr>
              <a:t>Construire un scénario pédagogique détaillé et penser à toutes les interactions de l’apprenant avec son ordinateur pour obtenir l’efficacité maximale du dispositif</a:t>
            </a:r>
          </a:p>
          <a:p>
            <a:pPr lvl="0" algn="just">
              <a:buNone/>
            </a:pPr>
            <a:endParaRPr lang="fr-BE" sz="2595" b="1" dirty="0" smtClean="0">
              <a:latin typeface="Times New Roman"/>
              <a:cs typeface="Times New Roman"/>
            </a:endParaRPr>
          </a:p>
          <a:p>
            <a:pPr lvl="0" algn="just">
              <a:buFont typeface="Wingdings" pitchFamily="2" charset="2"/>
              <a:buChar char="Ø"/>
            </a:pPr>
            <a:r>
              <a:rPr lang="fr-BE" sz="2595" b="1" dirty="0" smtClean="0">
                <a:latin typeface="Times New Roman"/>
                <a:cs typeface="Times New Roman"/>
              </a:rPr>
              <a:t>Choisir les outils les mieux adaptés à l’approche pédagogique retenue et aux profils des apprenants</a:t>
            </a:r>
          </a:p>
          <a:p>
            <a:pPr lvl="0" algn="just">
              <a:buFont typeface="Wingdings" pitchFamily="2" charset="2"/>
              <a:buChar char="Ø"/>
            </a:pPr>
            <a:endParaRPr lang="fr-BE" sz="2595" b="1" dirty="0" smtClean="0">
              <a:latin typeface="Times New Roman"/>
              <a:cs typeface="Times New Roman"/>
            </a:endParaRPr>
          </a:p>
          <a:p>
            <a:pPr algn="just">
              <a:buNone/>
            </a:pPr>
            <a:r>
              <a:rPr lang="fr-BE" sz="2595" b="1" dirty="0" smtClean="0">
                <a:latin typeface="Times New Roman"/>
                <a:cs typeface="Times New Roman"/>
              </a:rPr>
              <a:t>Le scénario s'inscrit dans un processus de modélisation pédagogique (cycle de vie : avant, pendant, après la situation d'apprentissage) comprenant plusieurs  étapes :</a:t>
            </a:r>
          </a:p>
          <a:p>
            <a:endParaRPr lang="en-US" b="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fr-BE" sz="3600" b="1" dirty="0" smtClean="0">
                <a:solidFill>
                  <a:srgbClr val="FF0000"/>
                </a:solidFill>
              </a:rPr>
              <a:t/>
            </a:r>
            <a:br>
              <a:rPr lang="fr-BE" sz="3600" b="1" dirty="0" smtClean="0">
                <a:solidFill>
                  <a:srgbClr val="FF0000"/>
                </a:solidFill>
              </a:rPr>
            </a:br>
            <a:r>
              <a:rPr lang="fr-BE" sz="3600" b="1" dirty="0" smtClean="0">
                <a:solidFill>
                  <a:srgbClr val="FF0000"/>
                </a:solidFill>
                <a:latin typeface="Times New Roman"/>
                <a:cs typeface="Times New Roman"/>
              </a:rPr>
              <a:t>2. </a:t>
            </a:r>
            <a:r>
              <a:rPr lang="fr-BE" sz="3100" b="1" dirty="0" smtClean="0">
                <a:solidFill>
                  <a:srgbClr val="FF0000"/>
                </a:solidFill>
                <a:latin typeface="Times New Roman"/>
                <a:cs typeface="Times New Roman"/>
              </a:rPr>
              <a:t>Détermination des critères de  scénario</a:t>
            </a:r>
            <a:r>
              <a:rPr lang="en-US" sz="3100" dirty="0">
                <a:solidFill>
                  <a:srgbClr val="FF0000"/>
                </a:solidFill>
              </a:rPr>
              <a:t/>
            </a:r>
            <a:br>
              <a:rPr lang="en-US" sz="3100" dirty="0">
                <a:solidFill>
                  <a:srgbClr val="FF0000"/>
                </a:solidFill>
              </a:rPr>
            </a:br>
            <a:endParaRPr lang="en-US" sz="3100" dirty="0">
              <a:solidFill>
                <a:srgbClr val="FF0000"/>
              </a:solidFill>
            </a:endParaRPr>
          </a:p>
        </p:txBody>
      </p:sp>
      <p:sp>
        <p:nvSpPr>
          <p:cNvPr id="3" name="Content Placeholder 2"/>
          <p:cNvSpPr>
            <a:spLocks noGrp="1"/>
          </p:cNvSpPr>
          <p:nvPr>
            <p:ph idx="1"/>
          </p:nvPr>
        </p:nvSpPr>
        <p:spPr>
          <a:xfrm>
            <a:off x="457200" y="990600"/>
            <a:ext cx="8229600" cy="5135563"/>
          </a:xfrm>
        </p:spPr>
        <p:txBody>
          <a:bodyPr>
            <a:normAutofit/>
          </a:bodyPr>
          <a:lstStyle/>
          <a:p>
            <a:pPr lvl="0" algn="just">
              <a:buFont typeface="Wingdings" pitchFamily="2" charset="2"/>
              <a:buChar char="Ø"/>
            </a:pPr>
            <a:r>
              <a:rPr lang="fr-BE" sz="2200" b="1" dirty="0" smtClean="0">
                <a:latin typeface="Times New Roman"/>
                <a:cs typeface="Times New Roman"/>
              </a:rPr>
              <a:t>Objectif général</a:t>
            </a:r>
          </a:p>
          <a:p>
            <a:pPr lvl="0" algn="just">
              <a:buFont typeface="Wingdings" pitchFamily="2" charset="2"/>
              <a:buChar char="Ø"/>
            </a:pPr>
            <a:r>
              <a:rPr lang="fr-BE" sz="2200" b="1" dirty="0" smtClean="0">
                <a:latin typeface="Times New Roman"/>
                <a:cs typeface="Times New Roman"/>
              </a:rPr>
              <a:t>Domaine (domaine d’apprentissage, thème général)</a:t>
            </a:r>
          </a:p>
          <a:p>
            <a:pPr lvl="0" algn="just">
              <a:buFont typeface="Wingdings" pitchFamily="2" charset="2"/>
              <a:buChar char="Ø"/>
            </a:pPr>
            <a:r>
              <a:rPr lang="fr-BE" sz="2200" b="1" dirty="0" smtClean="0">
                <a:latin typeface="Times New Roman"/>
                <a:cs typeface="Times New Roman"/>
              </a:rPr>
              <a:t>Discipline (matière visée, contenu disciplinaire)</a:t>
            </a:r>
          </a:p>
          <a:p>
            <a:pPr lvl="0" algn="just">
              <a:buFont typeface="Wingdings" pitchFamily="2" charset="2"/>
              <a:buChar char="Ø"/>
            </a:pPr>
            <a:r>
              <a:rPr lang="fr-BE" sz="2200" b="1" dirty="0" smtClean="0">
                <a:latin typeface="Times New Roman"/>
                <a:cs typeface="Times New Roman"/>
              </a:rPr>
              <a:t>Pré-requis</a:t>
            </a:r>
          </a:p>
          <a:p>
            <a:pPr lvl="0" algn="just">
              <a:buFont typeface="Wingdings" pitchFamily="2" charset="2"/>
              <a:buChar char="Ø"/>
            </a:pPr>
            <a:r>
              <a:rPr lang="fr-BE" sz="2200" b="1" dirty="0" smtClean="0">
                <a:latin typeface="Times New Roman"/>
                <a:cs typeface="Times New Roman"/>
              </a:rPr>
              <a:t>Objectifs pédagogiques : détermination des connaissances et </a:t>
            </a:r>
            <a:r>
              <a:rPr lang="fr-BE" sz="2200" b="1" dirty="0" smtClean="0">
                <a:latin typeface="Times New Roman"/>
                <a:cs typeface="Times New Roman"/>
                <a:hlinkClick r:id="rId2"/>
              </a:rPr>
              <a:t>compétences</a:t>
            </a:r>
            <a:r>
              <a:rPr lang="fr-BE" sz="2200" b="1" dirty="0" smtClean="0">
                <a:latin typeface="Times New Roman"/>
                <a:cs typeface="Times New Roman"/>
              </a:rPr>
              <a:t> (disciplinaires, transversales) à acquérir, des enjeux d'apprentissage et de leurs règles d'acquisition</a:t>
            </a:r>
          </a:p>
          <a:p>
            <a:pPr lvl="0" algn="just">
              <a:buFont typeface="Wingdings" pitchFamily="2" charset="2"/>
              <a:buChar char="Ø"/>
            </a:pPr>
            <a:r>
              <a:rPr lang="fr-BE" sz="2200" b="1" dirty="0" smtClean="0">
                <a:latin typeface="Times New Roman"/>
                <a:cs typeface="Times New Roman"/>
              </a:rPr>
              <a:t>Production / résultat attendu</a:t>
            </a:r>
          </a:p>
          <a:p>
            <a:pPr lvl="0" algn="just">
              <a:buFont typeface="Wingdings" pitchFamily="2" charset="2"/>
              <a:buChar char="Ø"/>
            </a:pPr>
            <a:r>
              <a:rPr lang="fr-BE" sz="2200" b="1" dirty="0" smtClean="0">
                <a:latin typeface="Times New Roman"/>
                <a:cs typeface="Times New Roman"/>
              </a:rPr>
              <a:t>Niveau (niveau d’enseignement, degré, niveau scolaire, public ciblé)</a:t>
            </a:r>
          </a:p>
          <a:p>
            <a:pPr lvl="0" algn="just">
              <a:buFont typeface="Wingdings" pitchFamily="2" charset="2"/>
              <a:buChar char="Ø"/>
            </a:pPr>
            <a:r>
              <a:rPr lang="fr-BE" sz="2200" b="1" dirty="0" smtClean="0">
                <a:latin typeface="Times New Roman"/>
                <a:cs typeface="Times New Roman"/>
              </a:rPr>
              <a:t>Contraintes</a:t>
            </a:r>
          </a:p>
          <a:p>
            <a:pPr lvl="0" algn="just">
              <a:buFont typeface="Wingdings" pitchFamily="2" charset="2"/>
              <a:buChar char="Ø"/>
            </a:pPr>
            <a:r>
              <a:rPr lang="fr-BE" sz="2200" b="1" dirty="0" smtClean="0">
                <a:latin typeface="Times New Roman"/>
                <a:cs typeface="Times New Roman"/>
              </a:rPr>
              <a:t>Durée</a:t>
            </a:r>
          </a:p>
          <a:p>
            <a:endParaRPr lang="en-US" b="1" dirty="0">
              <a:latin typeface="Times New Roman"/>
              <a:cs typeface="Times New Roman"/>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p:cNvSpPr>
            <a:spLocks noChangeArrowheads="1"/>
          </p:cNvSpPr>
          <p:nvPr/>
        </p:nvSpPr>
        <p:spPr bwMode="auto">
          <a:xfrm>
            <a:off x="2051720" y="1124744"/>
            <a:ext cx="4967288" cy="4465637"/>
          </a:xfrm>
          <a:prstGeom prst="sun">
            <a:avLst>
              <a:gd name="adj" fmla="val 25000"/>
            </a:avLst>
          </a:prstGeom>
          <a:gradFill rotWithShape="1">
            <a:gsLst>
              <a:gs pos="0">
                <a:srgbClr val="000082"/>
              </a:gs>
              <a:gs pos="30000">
                <a:srgbClr val="66008F"/>
              </a:gs>
              <a:gs pos="64999">
                <a:srgbClr val="BA0066"/>
              </a:gs>
              <a:gs pos="89999">
                <a:srgbClr val="FF0000"/>
              </a:gs>
              <a:gs pos="100000">
                <a:srgbClr val="FF8200"/>
              </a:gs>
            </a:gsLst>
            <a:path path="rect">
              <a:fillToRect l="50000" t="50000" r="50000" b="50000"/>
            </a:path>
          </a:gradFill>
          <a:ln w="9525">
            <a:solidFill>
              <a:schemeClr val="tx1"/>
            </a:solidFill>
            <a:miter lim="800000"/>
            <a:headEnd/>
            <a:tailEnd/>
          </a:ln>
        </p:spPr>
        <p:txBody>
          <a:bodyPr wrap="none" anchor="ctr"/>
          <a:lstStyle/>
          <a:p>
            <a:endParaRPr lang="fr-FR"/>
          </a:p>
        </p:txBody>
      </p:sp>
      <p:sp>
        <p:nvSpPr>
          <p:cNvPr id="3" name="Rectangle 5"/>
          <p:cNvSpPr>
            <a:spLocks noChangeArrowheads="1"/>
          </p:cNvSpPr>
          <p:nvPr/>
        </p:nvSpPr>
        <p:spPr bwMode="auto">
          <a:xfrm>
            <a:off x="3384550" y="548680"/>
            <a:ext cx="2203450" cy="641350"/>
          </a:xfrm>
          <a:prstGeom prst="rect">
            <a:avLst/>
          </a:prstGeom>
          <a:noFill/>
          <a:ln w="9525">
            <a:noFill/>
            <a:miter lim="800000"/>
            <a:headEnd/>
            <a:tailEnd/>
          </a:ln>
        </p:spPr>
        <p:txBody>
          <a:bodyPr wrap="none">
            <a:spAutoFit/>
          </a:bodyPr>
          <a:lstStyle/>
          <a:p>
            <a:pPr algn="ctr"/>
            <a:r>
              <a:rPr lang="fr-FR"/>
              <a:t>Donner accès à </a:t>
            </a:r>
          </a:p>
          <a:p>
            <a:pPr algn="ctr"/>
            <a:r>
              <a:rPr lang="fr-FR"/>
              <a:t>plus de </a:t>
            </a:r>
            <a:r>
              <a:rPr lang="fr-FR" b="1"/>
              <a:t>ressources</a:t>
            </a:r>
          </a:p>
        </p:txBody>
      </p:sp>
      <p:sp>
        <p:nvSpPr>
          <p:cNvPr id="4" name="Rectangle 6"/>
          <p:cNvSpPr>
            <a:spLocks noChangeArrowheads="1"/>
          </p:cNvSpPr>
          <p:nvPr/>
        </p:nvSpPr>
        <p:spPr bwMode="auto">
          <a:xfrm>
            <a:off x="6156176" y="1412776"/>
            <a:ext cx="2343150" cy="641350"/>
          </a:xfrm>
          <a:prstGeom prst="rect">
            <a:avLst/>
          </a:prstGeom>
          <a:noFill/>
          <a:ln w="9525">
            <a:noFill/>
            <a:miter lim="800000"/>
            <a:headEnd/>
            <a:tailEnd/>
          </a:ln>
        </p:spPr>
        <p:txBody>
          <a:bodyPr wrap="none">
            <a:spAutoFit/>
          </a:bodyPr>
          <a:lstStyle/>
          <a:p>
            <a:pPr algn="ctr"/>
            <a:r>
              <a:rPr lang="fr-FR" dirty="0"/>
              <a:t>Rendre les étudiants </a:t>
            </a:r>
          </a:p>
          <a:p>
            <a:pPr algn="ctr"/>
            <a:r>
              <a:rPr lang="fr-FR" dirty="0"/>
              <a:t>davantage </a:t>
            </a:r>
            <a:r>
              <a:rPr lang="fr-FR" b="1" dirty="0"/>
              <a:t>actifs</a:t>
            </a:r>
          </a:p>
        </p:txBody>
      </p:sp>
      <p:sp>
        <p:nvSpPr>
          <p:cNvPr id="5" name="Rectangle 7"/>
          <p:cNvSpPr>
            <a:spLocks noChangeArrowheads="1"/>
          </p:cNvSpPr>
          <p:nvPr/>
        </p:nvSpPr>
        <p:spPr bwMode="auto">
          <a:xfrm>
            <a:off x="7092280" y="3140968"/>
            <a:ext cx="1504950" cy="641350"/>
          </a:xfrm>
          <a:prstGeom prst="rect">
            <a:avLst/>
          </a:prstGeom>
          <a:noFill/>
          <a:ln w="9525">
            <a:noFill/>
            <a:miter lim="800000"/>
            <a:headEnd/>
            <a:tailEnd/>
          </a:ln>
        </p:spPr>
        <p:txBody>
          <a:bodyPr wrap="none">
            <a:spAutoFit/>
          </a:bodyPr>
          <a:lstStyle/>
          <a:p>
            <a:r>
              <a:rPr lang="fr-FR"/>
              <a:t>Les </a:t>
            </a:r>
            <a:r>
              <a:rPr lang="fr-FR" b="1"/>
              <a:t>motiver</a:t>
            </a:r>
            <a:r>
              <a:rPr lang="fr-FR"/>
              <a:t> </a:t>
            </a:r>
          </a:p>
          <a:p>
            <a:r>
              <a:rPr lang="fr-FR"/>
              <a:t>davantage</a:t>
            </a:r>
          </a:p>
        </p:txBody>
      </p:sp>
      <p:sp>
        <p:nvSpPr>
          <p:cNvPr id="6" name="Rectangle 8"/>
          <p:cNvSpPr>
            <a:spLocks noChangeArrowheads="1"/>
          </p:cNvSpPr>
          <p:nvPr/>
        </p:nvSpPr>
        <p:spPr bwMode="auto">
          <a:xfrm>
            <a:off x="6444208" y="4869160"/>
            <a:ext cx="1606550" cy="641350"/>
          </a:xfrm>
          <a:prstGeom prst="rect">
            <a:avLst/>
          </a:prstGeom>
          <a:noFill/>
          <a:ln w="9525">
            <a:noFill/>
            <a:miter lim="800000"/>
            <a:headEnd/>
            <a:tailEnd/>
          </a:ln>
        </p:spPr>
        <p:txBody>
          <a:bodyPr wrap="none">
            <a:spAutoFit/>
          </a:bodyPr>
          <a:lstStyle/>
          <a:p>
            <a:r>
              <a:rPr lang="fr-FR" dirty="0"/>
              <a:t>Faciliter leurs </a:t>
            </a:r>
          </a:p>
          <a:p>
            <a:r>
              <a:rPr lang="fr-FR" b="1" dirty="0"/>
              <a:t>productions</a:t>
            </a:r>
          </a:p>
        </p:txBody>
      </p:sp>
      <p:sp>
        <p:nvSpPr>
          <p:cNvPr id="7" name="Rectangle 9"/>
          <p:cNvSpPr>
            <a:spLocks noChangeArrowheads="1"/>
          </p:cNvSpPr>
          <p:nvPr/>
        </p:nvSpPr>
        <p:spPr bwMode="auto">
          <a:xfrm>
            <a:off x="3635896" y="5661248"/>
            <a:ext cx="1800225" cy="641350"/>
          </a:xfrm>
          <a:prstGeom prst="rect">
            <a:avLst/>
          </a:prstGeom>
          <a:noFill/>
          <a:ln w="9525">
            <a:noFill/>
            <a:miter lim="800000"/>
            <a:headEnd/>
            <a:tailEnd/>
          </a:ln>
        </p:spPr>
        <p:txBody>
          <a:bodyPr>
            <a:spAutoFit/>
          </a:bodyPr>
          <a:lstStyle/>
          <a:p>
            <a:pPr algn="ctr"/>
            <a:r>
              <a:rPr lang="fr-FR" dirty="0"/>
              <a:t>Enrichir les </a:t>
            </a:r>
          </a:p>
          <a:p>
            <a:pPr algn="ctr"/>
            <a:r>
              <a:rPr lang="fr-FR" b="1" dirty="0"/>
              <a:t>interactions</a:t>
            </a:r>
          </a:p>
        </p:txBody>
      </p:sp>
      <p:sp>
        <p:nvSpPr>
          <p:cNvPr id="8" name="Rectangle 10"/>
          <p:cNvSpPr>
            <a:spLocks noChangeArrowheads="1"/>
          </p:cNvSpPr>
          <p:nvPr/>
        </p:nvSpPr>
        <p:spPr bwMode="auto">
          <a:xfrm>
            <a:off x="899592" y="4941168"/>
            <a:ext cx="2160587" cy="915987"/>
          </a:xfrm>
          <a:prstGeom prst="rect">
            <a:avLst/>
          </a:prstGeom>
          <a:noFill/>
          <a:ln w="9525">
            <a:noFill/>
            <a:miter lim="800000"/>
            <a:headEnd/>
            <a:tailEnd/>
          </a:ln>
        </p:spPr>
        <p:txBody>
          <a:bodyPr>
            <a:spAutoFit/>
          </a:bodyPr>
          <a:lstStyle/>
          <a:p>
            <a:pPr algn="ctr"/>
            <a:r>
              <a:rPr lang="fr-FR" dirty="0"/>
              <a:t>Les </a:t>
            </a:r>
            <a:r>
              <a:rPr lang="fr-FR" b="1" dirty="0"/>
              <a:t>préparer</a:t>
            </a:r>
            <a:r>
              <a:rPr lang="fr-FR" dirty="0"/>
              <a:t> </a:t>
            </a:r>
          </a:p>
          <a:p>
            <a:pPr algn="ctr"/>
            <a:r>
              <a:rPr lang="fr-FR" dirty="0"/>
              <a:t>à leurs futurs métiers</a:t>
            </a:r>
            <a:endParaRPr lang="fr-FR" b="1" dirty="0"/>
          </a:p>
        </p:txBody>
      </p:sp>
      <p:sp>
        <p:nvSpPr>
          <p:cNvPr id="9" name="Rectangle 11"/>
          <p:cNvSpPr>
            <a:spLocks noChangeArrowheads="1"/>
          </p:cNvSpPr>
          <p:nvPr/>
        </p:nvSpPr>
        <p:spPr bwMode="auto">
          <a:xfrm>
            <a:off x="0" y="3068960"/>
            <a:ext cx="2160588" cy="641350"/>
          </a:xfrm>
          <a:prstGeom prst="rect">
            <a:avLst/>
          </a:prstGeom>
          <a:noFill/>
          <a:ln w="9525">
            <a:noFill/>
            <a:miter lim="800000"/>
            <a:headEnd/>
            <a:tailEnd/>
          </a:ln>
        </p:spPr>
        <p:txBody>
          <a:bodyPr>
            <a:spAutoFit/>
          </a:bodyPr>
          <a:lstStyle/>
          <a:p>
            <a:pPr algn="ctr"/>
            <a:r>
              <a:rPr lang="fr-FR" dirty="0"/>
              <a:t>Les </a:t>
            </a:r>
            <a:r>
              <a:rPr lang="fr-FR" b="1" dirty="0"/>
              <a:t>former</a:t>
            </a:r>
            <a:r>
              <a:rPr lang="fr-FR" dirty="0"/>
              <a:t> </a:t>
            </a:r>
          </a:p>
          <a:p>
            <a:pPr algn="ctr"/>
            <a:r>
              <a:rPr lang="fr-FR" dirty="0"/>
              <a:t>à la cyberculture</a:t>
            </a:r>
            <a:endParaRPr lang="fr-FR" b="1" dirty="0"/>
          </a:p>
        </p:txBody>
      </p:sp>
      <p:sp>
        <p:nvSpPr>
          <p:cNvPr id="10" name="Rectangle 12"/>
          <p:cNvSpPr>
            <a:spLocks noChangeArrowheads="1"/>
          </p:cNvSpPr>
          <p:nvPr/>
        </p:nvSpPr>
        <p:spPr bwMode="auto">
          <a:xfrm>
            <a:off x="719138" y="1359893"/>
            <a:ext cx="2160587" cy="915987"/>
          </a:xfrm>
          <a:prstGeom prst="rect">
            <a:avLst/>
          </a:prstGeom>
          <a:noFill/>
          <a:ln w="9525">
            <a:noFill/>
            <a:miter lim="800000"/>
            <a:headEnd/>
            <a:tailEnd/>
          </a:ln>
        </p:spPr>
        <p:txBody>
          <a:bodyPr>
            <a:spAutoFit/>
          </a:bodyPr>
          <a:lstStyle/>
          <a:p>
            <a:pPr algn="ctr"/>
            <a:r>
              <a:rPr lang="fr-FR" dirty="0"/>
              <a:t>Les </a:t>
            </a:r>
            <a:r>
              <a:rPr lang="fr-FR" b="1" dirty="0"/>
              <a:t>aider</a:t>
            </a:r>
            <a:r>
              <a:rPr lang="fr-FR" dirty="0"/>
              <a:t> </a:t>
            </a:r>
          </a:p>
          <a:p>
            <a:pPr algn="ctr"/>
            <a:r>
              <a:rPr lang="fr-FR" dirty="0"/>
              <a:t>dans leur</a:t>
            </a:r>
          </a:p>
          <a:p>
            <a:pPr algn="ctr"/>
            <a:r>
              <a:rPr lang="fr-FR" dirty="0"/>
              <a:t>autoformation</a:t>
            </a:r>
            <a:endParaRPr lang="fr-FR" b="1" dirty="0"/>
          </a:p>
        </p:txBody>
      </p:sp>
      <p:sp>
        <p:nvSpPr>
          <p:cNvPr id="11" name="Rectangle 10"/>
          <p:cNvSpPr/>
          <p:nvPr/>
        </p:nvSpPr>
        <p:spPr>
          <a:xfrm>
            <a:off x="3635896" y="2997350"/>
            <a:ext cx="2040437" cy="707886"/>
          </a:xfrm>
          <a:prstGeom prst="rect">
            <a:avLst/>
          </a:prstGeom>
        </p:spPr>
        <p:txBody>
          <a:bodyPr wrap="square">
            <a:spAutoFit/>
          </a:bodyPr>
          <a:lstStyle/>
          <a:p>
            <a:r>
              <a:rPr lang="fr-FR" sz="2000" b="1" dirty="0" smtClean="0">
                <a:solidFill>
                  <a:schemeClr val="bg1">
                    <a:lumMod val="95000"/>
                  </a:schemeClr>
                </a:solidFill>
              </a:rPr>
              <a:t>TICE et  facteurs d’apprentissage</a:t>
            </a:r>
            <a:endParaRPr lang="fr-FR" sz="2000" b="1" dirty="0">
              <a:solidFill>
                <a:schemeClr val="bg1">
                  <a:lumMod val="95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sz="3600" b="1" dirty="0" smtClean="0">
                <a:solidFill>
                  <a:srgbClr val="FF0000"/>
                </a:solidFill>
                <a:latin typeface="Times New Roman"/>
                <a:cs typeface="Times New Roman"/>
              </a:rPr>
              <a:t/>
            </a:r>
            <a:br>
              <a:rPr lang="en-US" sz="3600" b="1" dirty="0" smtClean="0">
                <a:solidFill>
                  <a:srgbClr val="FF0000"/>
                </a:solidFill>
                <a:latin typeface="Times New Roman"/>
                <a:cs typeface="Times New Roman"/>
              </a:rPr>
            </a:br>
            <a:r>
              <a:rPr lang="fr-FR" sz="3600" b="1" dirty="0" smtClean="0">
                <a:solidFill>
                  <a:srgbClr val="FF0000"/>
                </a:solidFill>
                <a:latin typeface="Times New Roman"/>
                <a:cs typeface="Times New Roman"/>
              </a:rPr>
              <a:t>3. </a:t>
            </a:r>
            <a:r>
              <a:rPr lang="fr-FR" sz="3100" b="1" dirty="0" smtClean="0">
                <a:solidFill>
                  <a:srgbClr val="FF0000"/>
                </a:solidFill>
                <a:latin typeface="Times New Roman"/>
                <a:cs typeface="Times New Roman"/>
              </a:rPr>
              <a:t>Mise en œuvre de la situation d'apprentissage</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219200"/>
            <a:ext cx="8229600" cy="4906963"/>
          </a:xfrm>
        </p:spPr>
        <p:txBody>
          <a:bodyPr>
            <a:noAutofit/>
          </a:bodyPr>
          <a:lstStyle/>
          <a:p>
            <a:pPr algn="just">
              <a:buFont typeface="Wingdings" pitchFamily="2" charset="2"/>
              <a:buChar char="Ø"/>
            </a:pPr>
            <a:r>
              <a:rPr lang="fr-BE" sz="1800" b="1" dirty="0" smtClean="0">
                <a:solidFill>
                  <a:srgbClr val="0070C0"/>
                </a:solidFill>
                <a:latin typeface="Times New Roman"/>
                <a:cs typeface="Times New Roman"/>
              </a:rPr>
              <a:t>Contextualisation, exploitation, contrôle d’exécution du scénario</a:t>
            </a:r>
          </a:p>
          <a:p>
            <a:pPr algn="just">
              <a:buNone/>
            </a:pPr>
            <a:r>
              <a:rPr lang="fr-BE" sz="1800" b="1" dirty="0" smtClean="0">
                <a:latin typeface="Times New Roman"/>
                <a:cs typeface="Times New Roman"/>
              </a:rPr>
              <a:t> Le passage de la description d'une activité au déroulement de cette activité implique des tâches qui permettent d'opérationnaliser le scénario dans le contexte informatique sélectionné, sur un ensemble de services et de contenus numériques</a:t>
            </a:r>
          </a:p>
          <a:p>
            <a:pPr>
              <a:buNone/>
            </a:pPr>
            <a:endParaRPr lang="fr-BE" sz="1800" b="1" dirty="0" smtClean="0">
              <a:latin typeface="Times New Roman"/>
              <a:cs typeface="Times New Roman"/>
            </a:endParaRPr>
          </a:p>
          <a:p>
            <a:pPr>
              <a:buNone/>
            </a:pPr>
            <a:r>
              <a:rPr lang="fr-BE" sz="1800" b="1" dirty="0" smtClean="0">
                <a:latin typeface="Times New Roman"/>
                <a:cs typeface="Times New Roman"/>
              </a:rPr>
              <a:t>La mise en œuvre consiste à :</a:t>
            </a:r>
          </a:p>
          <a:p>
            <a:pPr lvl="0" algn="just">
              <a:buFont typeface="Wingdings" pitchFamily="2" charset="2"/>
              <a:buChar char="Ø"/>
            </a:pPr>
            <a:r>
              <a:rPr lang="fr-BE" sz="1800" b="1" i="1" dirty="0" smtClean="0">
                <a:solidFill>
                  <a:srgbClr val="0070C0"/>
                </a:solidFill>
                <a:latin typeface="Times New Roman"/>
                <a:cs typeface="Times New Roman"/>
              </a:rPr>
              <a:t>Personnaliser</a:t>
            </a:r>
            <a:r>
              <a:rPr lang="fr-BE" sz="1800" b="1" dirty="0" smtClean="0">
                <a:latin typeface="Times New Roman"/>
                <a:cs typeface="Times New Roman"/>
              </a:rPr>
              <a:t> Choix des participants de l’activité en fonction des critères établis par le scénario. Prise en compte des informations relatives à un apprenant ou à un profil d'apprenant.</a:t>
            </a:r>
          </a:p>
          <a:p>
            <a:pPr lvl="0" algn="just">
              <a:buFont typeface="Wingdings" pitchFamily="2" charset="2"/>
              <a:buChar char="Ø"/>
            </a:pPr>
            <a:r>
              <a:rPr lang="fr-BE" sz="1800" b="1" i="1" dirty="0" smtClean="0">
                <a:solidFill>
                  <a:srgbClr val="0070C0"/>
                </a:solidFill>
                <a:latin typeface="Times New Roman"/>
                <a:cs typeface="Times New Roman"/>
              </a:rPr>
              <a:t>Affecter les rôles</a:t>
            </a:r>
            <a:r>
              <a:rPr lang="fr-BE" sz="1800" b="1" dirty="0" smtClean="0">
                <a:solidFill>
                  <a:srgbClr val="0070C0"/>
                </a:solidFill>
                <a:latin typeface="Times New Roman"/>
                <a:cs typeface="Times New Roman"/>
              </a:rPr>
              <a:t> </a:t>
            </a:r>
            <a:r>
              <a:rPr lang="fr-BE" sz="1800" b="1" dirty="0" smtClean="0">
                <a:latin typeface="Times New Roman"/>
                <a:cs typeface="Times New Roman"/>
              </a:rPr>
              <a:t>Affectation des acteurs réels aux rôles définis de façon abstraite.</a:t>
            </a:r>
          </a:p>
          <a:p>
            <a:pPr lvl="0" algn="just">
              <a:buFont typeface="Wingdings" pitchFamily="2" charset="2"/>
              <a:buChar char="Ø"/>
            </a:pPr>
            <a:r>
              <a:rPr lang="fr-BE" sz="1800" b="1" i="1" dirty="0" smtClean="0">
                <a:solidFill>
                  <a:srgbClr val="0070C0"/>
                </a:solidFill>
                <a:latin typeface="Times New Roman"/>
                <a:cs typeface="Times New Roman"/>
              </a:rPr>
              <a:t>Médiatiser</a:t>
            </a:r>
            <a:r>
              <a:rPr lang="fr-BE" sz="1800" b="1" dirty="0" smtClean="0">
                <a:solidFill>
                  <a:srgbClr val="0070C0"/>
                </a:solidFill>
                <a:latin typeface="Times New Roman"/>
                <a:cs typeface="Times New Roman"/>
              </a:rPr>
              <a:t> </a:t>
            </a:r>
            <a:r>
              <a:rPr lang="fr-BE" sz="1800" b="1" dirty="0" smtClean="0">
                <a:latin typeface="Times New Roman"/>
                <a:cs typeface="Times New Roman"/>
              </a:rPr>
              <a:t>Définition précise de ressources pédagogiques qui seront utilisées.</a:t>
            </a:r>
          </a:p>
          <a:p>
            <a:pPr lvl="0" algn="just">
              <a:buFont typeface="Wingdings" pitchFamily="2" charset="2"/>
              <a:buChar char="Ø"/>
            </a:pPr>
            <a:r>
              <a:rPr lang="fr-BE" sz="1800" b="1" i="1" dirty="0" smtClean="0">
                <a:solidFill>
                  <a:srgbClr val="0070C0"/>
                </a:solidFill>
                <a:latin typeface="Times New Roman"/>
                <a:cs typeface="Times New Roman"/>
              </a:rPr>
              <a:t>Instrumenter</a:t>
            </a:r>
            <a:r>
              <a:rPr lang="fr-BE" sz="1800" b="1" dirty="0" smtClean="0">
                <a:solidFill>
                  <a:srgbClr val="0070C0"/>
                </a:solidFill>
                <a:latin typeface="Times New Roman"/>
                <a:cs typeface="Times New Roman"/>
              </a:rPr>
              <a:t> </a:t>
            </a:r>
            <a:r>
              <a:rPr lang="fr-BE" sz="1800" b="1" dirty="0" smtClean="0">
                <a:latin typeface="Times New Roman"/>
                <a:cs typeface="Times New Roman"/>
              </a:rPr>
              <a:t>Définition des outils et services nécessaires (équipement, ressources logicielles et matérielles)</a:t>
            </a:r>
          </a:p>
          <a:p>
            <a:pPr lvl="0" algn="just">
              <a:buFont typeface="Wingdings" pitchFamily="2" charset="2"/>
              <a:buChar char="Ø"/>
            </a:pPr>
            <a:r>
              <a:rPr lang="fr-BE" sz="1800" b="1" i="1" dirty="0" smtClean="0">
                <a:solidFill>
                  <a:srgbClr val="0070C0"/>
                </a:solidFill>
                <a:latin typeface="Times New Roman"/>
                <a:cs typeface="Times New Roman"/>
              </a:rPr>
              <a:t>Planifier</a:t>
            </a:r>
            <a:r>
              <a:rPr lang="fr-BE" sz="1800" b="1" dirty="0" smtClean="0">
                <a:solidFill>
                  <a:srgbClr val="0070C0"/>
                </a:solidFill>
                <a:latin typeface="Times New Roman"/>
                <a:cs typeface="Times New Roman"/>
              </a:rPr>
              <a:t> </a:t>
            </a:r>
            <a:r>
              <a:rPr lang="fr-BE" sz="1800" b="1" dirty="0" smtClean="0">
                <a:latin typeface="Times New Roman"/>
                <a:cs typeface="Times New Roman"/>
              </a:rPr>
              <a:t>Organisation précise du déroulement des activités dans le temps.</a:t>
            </a:r>
          </a:p>
          <a:p>
            <a:pPr>
              <a:buFont typeface="Wingdings" pitchFamily="2" charset="2"/>
              <a:buChar char="Ø"/>
            </a:pPr>
            <a:endParaRPr lang="fr-BE" sz="1800" b="1" dirty="0" smtClean="0">
              <a:latin typeface="Times New Roman"/>
              <a:cs typeface="Times New Roman"/>
            </a:endParaRPr>
          </a:p>
          <a:p>
            <a:pPr algn="just">
              <a:buNone/>
            </a:pPr>
            <a:endParaRPr lang="fr-BE" sz="1800" b="1" dirty="0">
              <a:latin typeface="Times New Roman"/>
              <a:cs typeface="Times New Roman"/>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715962"/>
          </a:xfrm>
        </p:spPr>
        <p:txBody>
          <a:bodyPr>
            <a:normAutofit fontScale="90000"/>
          </a:bodyPr>
          <a:lstStyle/>
          <a:p>
            <a:r>
              <a:rPr lang="fr-BE" b="1" dirty="0" smtClean="0">
                <a:solidFill>
                  <a:srgbClr val="FF0000"/>
                </a:solidFill>
              </a:rPr>
              <a:t/>
            </a:r>
            <a:br>
              <a:rPr lang="fr-BE" b="1" dirty="0" smtClean="0">
                <a:solidFill>
                  <a:srgbClr val="FF0000"/>
                </a:solidFill>
              </a:rPr>
            </a:br>
            <a:r>
              <a:rPr lang="fr-BE" sz="2667" b="1" dirty="0" smtClean="0">
                <a:solidFill>
                  <a:srgbClr val="FF0000"/>
                </a:solidFill>
                <a:latin typeface="Times New Roman"/>
                <a:cs typeface="Times New Roman"/>
              </a:rPr>
              <a:t>4. Granularité du scénario</a:t>
            </a:r>
            <a:r>
              <a:rPr lang="fr-BE" dirty="0" smtClean="0">
                <a:solidFill>
                  <a:srgbClr val="FF0000"/>
                </a:solidFill>
              </a:rPr>
              <a:t/>
            </a:r>
            <a:br>
              <a:rPr lang="fr-BE" dirty="0" smtClean="0">
                <a:solidFill>
                  <a:srgbClr val="FF0000"/>
                </a:solidFill>
              </a:rPr>
            </a:br>
            <a:endParaRPr lang="fr-BE" dirty="0">
              <a:solidFill>
                <a:srgbClr val="FF0000"/>
              </a:solidFill>
            </a:endParaRPr>
          </a:p>
        </p:txBody>
      </p:sp>
      <p:sp>
        <p:nvSpPr>
          <p:cNvPr id="3" name="Content Placeholder 2"/>
          <p:cNvSpPr>
            <a:spLocks noGrp="1"/>
          </p:cNvSpPr>
          <p:nvPr>
            <p:ph idx="1"/>
          </p:nvPr>
        </p:nvSpPr>
        <p:spPr>
          <a:xfrm>
            <a:off x="251520" y="836712"/>
            <a:ext cx="8458200" cy="5791200"/>
          </a:xfrm>
        </p:spPr>
        <p:txBody>
          <a:bodyPr>
            <a:noAutofit/>
          </a:bodyPr>
          <a:lstStyle/>
          <a:p>
            <a:pPr algn="just">
              <a:buNone/>
            </a:pPr>
            <a:r>
              <a:rPr lang="fr-BE" sz="2000" b="1" dirty="0" smtClean="0">
                <a:latin typeface="Times New Roman"/>
                <a:cs typeface="Times New Roman"/>
              </a:rPr>
              <a:t>Une unité d'apprentissage peut être de </a:t>
            </a:r>
            <a:r>
              <a:rPr lang="fr-BE" sz="2000" b="1" dirty="0" smtClean="0">
                <a:latin typeface="Times New Roman"/>
                <a:cs typeface="Times New Roman"/>
                <a:hlinkClick r:id="rId2"/>
              </a:rPr>
              <a:t>granularité</a:t>
            </a:r>
            <a:r>
              <a:rPr lang="fr-BE" sz="2000" b="1" dirty="0" smtClean="0">
                <a:latin typeface="Times New Roman"/>
                <a:cs typeface="Times New Roman"/>
              </a:rPr>
              <a:t> variable :</a:t>
            </a:r>
          </a:p>
          <a:p>
            <a:pPr lvl="0" algn="just">
              <a:buFont typeface="Wingdings" pitchFamily="2" charset="2"/>
              <a:buChar char="Ø"/>
            </a:pPr>
            <a:r>
              <a:rPr lang="fr-BE" sz="2000" b="1" dirty="0" smtClean="0">
                <a:solidFill>
                  <a:srgbClr val="0070C0"/>
                </a:solidFill>
                <a:latin typeface="Times New Roman"/>
                <a:cs typeface="Times New Roman"/>
              </a:rPr>
              <a:t>Une activité élémentaire</a:t>
            </a:r>
            <a:r>
              <a:rPr lang="fr-BE" sz="2000" b="1" dirty="0" smtClean="0">
                <a:latin typeface="Times New Roman"/>
                <a:cs typeface="Times New Roman"/>
              </a:rPr>
              <a:t> : granularité la plus fine Situation d'apprentissage durant laquelle un ou plusieurs acteurs (apprenants, formateurs, tuteurs, etc.) agissent ou interagissent au sein d'un environnement défini et pour une durée déterminée, en générale courte et contiguë</a:t>
            </a:r>
          </a:p>
          <a:p>
            <a:pPr lvl="0" algn="just">
              <a:buFont typeface="Wingdings" pitchFamily="2" charset="2"/>
              <a:buChar char="Ø"/>
            </a:pPr>
            <a:endParaRPr lang="fr-BE" sz="1000" b="1" dirty="0" smtClean="0">
              <a:latin typeface="Times New Roman"/>
              <a:cs typeface="Times New Roman"/>
            </a:endParaRPr>
          </a:p>
          <a:p>
            <a:pPr lvl="0" algn="just">
              <a:buFont typeface="Wingdings" pitchFamily="2" charset="2"/>
              <a:buChar char="Ø"/>
            </a:pPr>
            <a:r>
              <a:rPr lang="fr-BE" sz="2000" b="1" dirty="0" smtClean="0">
                <a:solidFill>
                  <a:srgbClr val="0070C0"/>
                </a:solidFill>
                <a:latin typeface="Times New Roman"/>
                <a:cs typeface="Times New Roman"/>
              </a:rPr>
              <a:t>Une séquence d'activités</a:t>
            </a:r>
            <a:r>
              <a:rPr lang="fr-BE" sz="2000" b="1" dirty="0" smtClean="0">
                <a:latin typeface="Times New Roman"/>
                <a:cs typeface="Times New Roman"/>
              </a:rPr>
              <a:t> : granularité moyenne Situation d'apprentissage pendant laquelle plusieurs activités élémentaires ou séquences sont organisées pour atteindre un objectif d'apprentissage déterminé en termes de connaissances ou compétences</a:t>
            </a:r>
          </a:p>
          <a:p>
            <a:pPr lvl="0" algn="just">
              <a:buNone/>
            </a:pPr>
            <a:endParaRPr lang="fr-BE" sz="2000" b="1" dirty="0" smtClean="0">
              <a:latin typeface="Times New Roman"/>
              <a:cs typeface="Times New Roman"/>
            </a:endParaRPr>
          </a:p>
          <a:p>
            <a:pPr lvl="0" algn="just">
              <a:buFont typeface="Wingdings" pitchFamily="2" charset="2"/>
              <a:buChar char="Ø"/>
            </a:pPr>
            <a:r>
              <a:rPr lang="fr-BE" sz="2000" b="1" dirty="0" smtClean="0">
                <a:solidFill>
                  <a:srgbClr val="0070C0"/>
                </a:solidFill>
                <a:latin typeface="Times New Roman"/>
                <a:cs typeface="Times New Roman"/>
              </a:rPr>
              <a:t>Une unité de structuration pédagogique </a:t>
            </a:r>
            <a:r>
              <a:rPr lang="fr-BE" sz="2000" b="1" dirty="0" smtClean="0">
                <a:latin typeface="Times New Roman"/>
                <a:cs typeface="Times New Roman"/>
              </a:rPr>
              <a:t>: granularité la plus élevée Situation d'apprentissage pour laquelle un ensemble de séquences pédagogiques sont assemblées pour former une unité logique autour d'un thème d'apprentissage donné et pour un public précis (cours, un module au format ECTS, une unité d'étude, un semestre, une licence, un master, une filière, etc).</a:t>
            </a:r>
          </a:p>
          <a:p>
            <a:endParaRPr lang="en-US" sz="2000" b="1" dirty="0">
              <a:latin typeface="Times New Roman"/>
              <a:cs typeface="Times New Roman"/>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6632"/>
            <a:ext cx="8153400" cy="487362"/>
          </a:xfrm>
        </p:spPr>
        <p:txBody>
          <a:bodyPr>
            <a:noAutofit/>
          </a:bodyPr>
          <a:lstStyle/>
          <a:p>
            <a:r>
              <a:rPr lang="fr-BE" sz="2400" b="1" dirty="0" smtClean="0">
                <a:solidFill>
                  <a:srgbClr val="FF0000"/>
                </a:solidFill>
                <a:latin typeface="Times New Roman"/>
                <a:cs typeface="Times New Roman"/>
              </a:rPr>
              <a:t/>
            </a:r>
            <a:br>
              <a:rPr lang="fr-BE" sz="2400" b="1" dirty="0" smtClean="0">
                <a:solidFill>
                  <a:srgbClr val="FF0000"/>
                </a:solidFill>
                <a:latin typeface="Times New Roman"/>
                <a:cs typeface="Times New Roman"/>
              </a:rPr>
            </a:br>
            <a:r>
              <a:rPr lang="fr-BE" sz="2400" b="1" dirty="0" smtClean="0">
                <a:solidFill>
                  <a:srgbClr val="FF0000"/>
                </a:solidFill>
                <a:latin typeface="Times New Roman"/>
                <a:cs typeface="Times New Roman"/>
              </a:rPr>
              <a:t>5. Degré de contrainte d'un scénario</a:t>
            </a:r>
            <a:r>
              <a:rPr lang="fr-BE" sz="3600" dirty="0" smtClean="0">
                <a:solidFill>
                  <a:srgbClr val="FF0000"/>
                </a:solidFill>
              </a:rPr>
              <a:t/>
            </a:r>
            <a:br>
              <a:rPr lang="fr-BE" sz="3600" dirty="0" smtClean="0">
                <a:solidFill>
                  <a:srgbClr val="FF0000"/>
                </a:solidFill>
              </a:rPr>
            </a:br>
            <a:endParaRPr lang="fr-BE" sz="3600" dirty="0">
              <a:solidFill>
                <a:srgbClr val="FF0000"/>
              </a:solidFill>
            </a:endParaRPr>
          </a:p>
        </p:txBody>
      </p:sp>
      <p:sp>
        <p:nvSpPr>
          <p:cNvPr id="3" name="Content Placeholder 2"/>
          <p:cNvSpPr>
            <a:spLocks noGrp="1"/>
          </p:cNvSpPr>
          <p:nvPr>
            <p:ph idx="1"/>
          </p:nvPr>
        </p:nvSpPr>
        <p:spPr>
          <a:xfrm>
            <a:off x="381000" y="692696"/>
            <a:ext cx="8305800" cy="6019800"/>
          </a:xfrm>
        </p:spPr>
        <p:txBody>
          <a:bodyPr>
            <a:noAutofit/>
          </a:bodyPr>
          <a:lstStyle/>
          <a:p>
            <a:pPr lvl="0" algn="just">
              <a:buFont typeface="Wingdings" pitchFamily="2" charset="2"/>
              <a:buChar char="Ø"/>
            </a:pPr>
            <a:r>
              <a:rPr lang="fr-BE" sz="2400" b="1" dirty="0" smtClean="0">
                <a:solidFill>
                  <a:schemeClr val="accent4">
                    <a:lumMod val="50000"/>
                  </a:schemeClr>
                </a:solidFill>
                <a:latin typeface="Times New Roman"/>
                <a:cs typeface="Times New Roman"/>
              </a:rPr>
              <a:t>Scénario contraint </a:t>
            </a:r>
            <a:r>
              <a:rPr lang="fr-BE" sz="2400" b="1" dirty="0" smtClean="0">
                <a:latin typeface="Times New Roman"/>
                <a:cs typeface="Times New Roman"/>
              </a:rPr>
              <a:t>: décrit précisément les activités à réaliser, </a:t>
            </a:r>
            <a:r>
              <a:rPr lang="fr-BE" sz="2400" b="1" dirty="0" smtClean="0">
                <a:solidFill>
                  <a:schemeClr val="tx2">
                    <a:lumMod val="60000"/>
                    <a:lumOff val="40000"/>
                  </a:schemeClr>
                </a:solidFill>
                <a:latin typeface="Times New Roman"/>
                <a:cs typeface="Times New Roman"/>
              </a:rPr>
              <a:t>laisse un faible degré d'initiative </a:t>
            </a:r>
            <a:r>
              <a:rPr lang="fr-BE" sz="2400" b="1" dirty="0" smtClean="0">
                <a:latin typeface="Times New Roman"/>
                <a:cs typeface="Times New Roman"/>
              </a:rPr>
              <a:t>aux acteurs de la situation d'apprentissage, souvent associé à un objectif de rationalisation de</a:t>
            </a:r>
            <a:r>
              <a:rPr lang="fr-BE" sz="2400" b="1" dirty="0" smtClean="0">
                <a:solidFill>
                  <a:schemeClr val="tx1">
                    <a:lumMod val="95000"/>
                    <a:lumOff val="5000"/>
                  </a:schemeClr>
                </a:solidFill>
                <a:latin typeface="Times New Roman"/>
                <a:cs typeface="Times New Roman"/>
              </a:rPr>
              <a:t> l'évaluation </a:t>
            </a:r>
            <a:r>
              <a:rPr lang="fr-BE" sz="2400" b="1" dirty="0" smtClean="0">
                <a:latin typeface="Times New Roman"/>
                <a:cs typeface="Times New Roman"/>
              </a:rPr>
              <a:t>et une approche de comportement</a:t>
            </a:r>
          </a:p>
          <a:p>
            <a:pPr lvl="0" algn="just">
              <a:buFont typeface="Wingdings" pitchFamily="2" charset="2"/>
              <a:buChar char="Ø"/>
            </a:pPr>
            <a:endParaRPr lang="fr-BE" sz="1000" b="1" dirty="0" smtClean="0">
              <a:latin typeface="Times New Roman"/>
              <a:cs typeface="Times New Roman"/>
            </a:endParaRPr>
          </a:p>
          <a:p>
            <a:pPr lvl="0" algn="just">
              <a:buFont typeface="Wingdings" pitchFamily="2" charset="2"/>
              <a:buChar char="Ø"/>
            </a:pPr>
            <a:r>
              <a:rPr lang="fr-BE" sz="2400" b="1" dirty="0" smtClean="0">
                <a:solidFill>
                  <a:schemeClr val="accent4">
                    <a:lumMod val="50000"/>
                  </a:schemeClr>
                </a:solidFill>
                <a:latin typeface="Times New Roman"/>
                <a:cs typeface="Times New Roman"/>
              </a:rPr>
              <a:t>Scénario ouvert </a:t>
            </a:r>
            <a:r>
              <a:rPr lang="fr-BE" sz="2400" b="1" dirty="0" smtClean="0">
                <a:latin typeface="Times New Roman"/>
                <a:cs typeface="Times New Roman"/>
              </a:rPr>
              <a:t>: décrit dans les grandes lignes les activités à réaliser en </a:t>
            </a:r>
            <a:r>
              <a:rPr lang="fr-BE" sz="2400" b="1" dirty="0" smtClean="0">
                <a:solidFill>
                  <a:schemeClr val="accent1">
                    <a:lumMod val="75000"/>
                  </a:schemeClr>
                </a:solidFill>
                <a:latin typeface="Times New Roman"/>
                <a:cs typeface="Times New Roman"/>
              </a:rPr>
              <a:t>laissant aux acteurs de la situation d'apprentissage des degrés de liberté importants pour organiser les activités ou déterminer leur parcours</a:t>
            </a:r>
            <a:r>
              <a:rPr lang="fr-BE" sz="2400" b="1" dirty="0" smtClean="0">
                <a:latin typeface="Times New Roman"/>
                <a:cs typeface="Times New Roman"/>
              </a:rPr>
              <a:t>. Les scénarios ouverts sont associés à des approches constructiviste ou socioconstructiviste de l'apprentissage</a:t>
            </a:r>
          </a:p>
          <a:p>
            <a:pPr lvl="0" algn="just">
              <a:buNone/>
            </a:pPr>
            <a:endParaRPr lang="fr-BE" sz="1000" b="1" dirty="0" smtClean="0">
              <a:latin typeface="Times New Roman"/>
              <a:cs typeface="Times New Roman"/>
            </a:endParaRPr>
          </a:p>
          <a:p>
            <a:pPr lvl="0" algn="just">
              <a:buFont typeface="Wingdings" pitchFamily="2" charset="2"/>
              <a:buChar char="Ø"/>
            </a:pPr>
            <a:r>
              <a:rPr lang="fr-BE" sz="2400" b="1" dirty="0" smtClean="0">
                <a:solidFill>
                  <a:schemeClr val="accent4">
                    <a:lumMod val="50000"/>
                  </a:schemeClr>
                </a:solidFill>
                <a:latin typeface="Times New Roman"/>
                <a:cs typeface="Times New Roman"/>
              </a:rPr>
              <a:t>Scénario adaptable </a:t>
            </a:r>
            <a:r>
              <a:rPr lang="fr-BE" sz="2400" b="1" dirty="0" smtClean="0">
                <a:latin typeface="Times New Roman"/>
                <a:cs typeface="Times New Roman"/>
              </a:rPr>
              <a:t>: ouvert qui présente la caractéristique de </a:t>
            </a:r>
            <a:r>
              <a:rPr lang="fr-BE" sz="2400" b="1" dirty="0" smtClean="0">
                <a:solidFill>
                  <a:schemeClr val="accent1">
                    <a:lumMod val="75000"/>
                  </a:schemeClr>
                </a:solidFill>
                <a:latin typeface="Times New Roman"/>
                <a:cs typeface="Times New Roman"/>
              </a:rPr>
              <a:t>pouvoir être modifié ou complété par les acteurs de la situation d'apprentissage </a:t>
            </a:r>
            <a:r>
              <a:rPr lang="fr-BE" sz="2400" b="1" dirty="0" smtClean="0">
                <a:latin typeface="Times New Roman"/>
                <a:cs typeface="Times New Roman"/>
              </a:rPr>
              <a:t>puis de pouvoir être mémorisé pour une exploitation ultérieure</a:t>
            </a:r>
          </a:p>
          <a:p>
            <a:endParaRPr lang="en-US" sz="2400" b="1" dirty="0">
              <a:latin typeface="Times New Roman"/>
              <a:cs typeface="Times New Roman"/>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fr-BE" b="1" dirty="0" smtClean="0">
                <a:solidFill>
                  <a:srgbClr val="FF0000"/>
                </a:solidFill>
              </a:rPr>
              <a:t/>
            </a:r>
            <a:br>
              <a:rPr lang="fr-BE" b="1" dirty="0" smtClean="0">
                <a:solidFill>
                  <a:srgbClr val="FF0000"/>
                </a:solidFill>
              </a:rPr>
            </a:br>
            <a:r>
              <a:rPr lang="fr-BE" sz="3111" b="1" dirty="0" smtClean="0">
                <a:solidFill>
                  <a:srgbClr val="FF0000"/>
                </a:solidFill>
                <a:latin typeface="Times New Roman"/>
                <a:cs typeface="Times New Roman"/>
              </a:rPr>
              <a:t>6. Degré </a:t>
            </a:r>
            <a:r>
              <a:rPr lang="fr-BE" sz="3111" b="1" dirty="0">
                <a:solidFill>
                  <a:srgbClr val="FF0000"/>
                </a:solidFill>
                <a:latin typeface="Times New Roman"/>
                <a:cs typeface="Times New Roman"/>
              </a:rPr>
              <a:t>de formalisation d'un scénario</a:t>
            </a:r>
            <a:r>
              <a:rPr lang="en-US" dirty="0">
                <a:solidFill>
                  <a:srgbClr val="FF0000"/>
                </a:solidFill>
              </a:rPr>
              <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253752" y="1124744"/>
            <a:ext cx="8206680" cy="3352800"/>
          </a:xfrm>
        </p:spPr>
        <p:txBody>
          <a:bodyPr>
            <a:normAutofit fontScale="77500" lnSpcReduction="20000"/>
          </a:bodyPr>
          <a:lstStyle/>
          <a:p>
            <a:pPr lvl="0" algn="just">
              <a:buFont typeface="Wingdings" pitchFamily="2" charset="2"/>
              <a:buChar char="Ø"/>
            </a:pPr>
            <a:r>
              <a:rPr lang="fr-BE" sz="2400" b="1" dirty="0">
                <a:solidFill>
                  <a:srgbClr val="0070C0"/>
                </a:solidFill>
                <a:latin typeface="Times New Roman"/>
                <a:cs typeface="Times New Roman"/>
              </a:rPr>
              <a:t>Scénario </a:t>
            </a:r>
            <a:r>
              <a:rPr lang="fr-BE" sz="2400" b="1" dirty="0" smtClean="0">
                <a:solidFill>
                  <a:srgbClr val="0070C0"/>
                </a:solidFill>
                <a:latin typeface="Times New Roman"/>
                <a:cs typeface="Times New Roman"/>
              </a:rPr>
              <a:t>informel </a:t>
            </a:r>
            <a:r>
              <a:rPr lang="fr-BE" sz="2400" b="1" dirty="0" smtClean="0">
                <a:latin typeface="Times New Roman"/>
                <a:cs typeface="Times New Roman"/>
              </a:rPr>
              <a:t>: </a:t>
            </a:r>
            <a:r>
              <a:rPr lang="fr-BE" sz="2400" b="1" dirty="0">
                <a:latin typeface="Times New Roman"/>
                <a:cs typeface="Times New Roman"/>
              </a:rPr>
              <a:t>conçu selon des règles empiriques par des enseignants pour les besoins de leur </a:t>
            </a:r>
            <a:r>
              <a:rPr lang="fr-BE" sz="2400" b="1" dirty="0" smtClean="0">
                <a:latin typeface="Times New Roman"/>
                <a:cs typeface="Times New Roman"/>
              </a:rPr>
              <a:t>enseignement</a:t>
            </a:r>
          </a:p>
          <a:p>
            <a:pPr lvl="0" algn="just">
              <a:buFont typeface="Wingdings" pitchFamily="2" charset="2"/>
              <a:buChar char="Ø"/>
            </a:pPr>
            <a:endParaRPr lang="fr-BE" sz="2400" b="1" dirty="0" smtClean="0">
              <a:solidFill>
                <a:srgbClr val="0070C0"/>
              </a:solidFill>
              <a:latin typeface="Times New Roman"/>
              <a:cs typeface="Times New Roman"/>
            </a:endParaRPr>
          </a:p>
          <a:p>
            <a:pPr lvl="0" algn="just">
              <a:buFont typeface="Wingdings" pitchFamily="2" charset="2"/>
              <a:buChar char="Ø"/>
            </a:pPr>
            <a:endParaRPr lang="fr-BE" sz="2400" b="1" dirty="0" smtClean="0">
              <a:solidFill>
                <a:srgbClr val="0070C0"/>
              </a:solidFill>
              <a:latin typeface="Times New Roman"/>
              <a:cs typeface="Times New Roman"/>
            </a:endParaRPr>
          </a:p>
          <a:p>
            <a:pPr lvl="0" algn="just">
              <a:buFont typeface="Wingdings" pitchFamily="2" charset="2"/>
              <a:buChar char="Ø"/>
            </a:pPr>
            <a:r>
              <a:rPr lang="fr-BE" sz="2400" b="1" dirty="0" smtClean="0">
                <a:solidFill>
                  <a:srgbClr val="0070C0"/>
                </a:solidFill>
              </a:rPr>
              <a:t>Scénario </a:t>
            </a:r>
            <a:r>
              <a:rPr lang="fr-BE" sz="2400" b="1" dirty="0" smtClean="0">
                <a:solidFill>
                  <a:srgbClr val="0070C0"/>
                </a:solidFill>
                <a:latin typeface="Times New Roman"/>
                <a:cs typeface="Times New Roman"/>
              </a:rPr>
              <a:t>formalisé </a:t>
            </a:r>
            <a:r>
              <a:rPr lang="fr-BE" sz="2400" b="1" dirty="0" smtClean="0">
                <a:latin typeface="Times New Roman"/>
                <a:cs typeface="Times New Roman"/>
              </a:rPr>
              <a:t>: qui </a:t>
            </a:r>
            <a:r>
              <a:rPr lang="fr-BE" sz="2400" b="1" dirty="0">
                <a:latin typeface="Times New Roman"/>
                <a:cs typeface="Times New Roman"/>
              </a:rPr>
              <a:t>utilise</a:t>
            </a:r>
            <a:r>
              <a:rPr lang="fr-BE" sz="2400" b="1" dirty="0" smtClean="0">
                <a:latin typeface="Times New Roman"/>
                <a:cs typeface="Times New Roman"/>
              </a:rPr>
              <a:t> la modélisation </a:t>
            </a:r>
            <a:r>
              <a:rPr lang="fr-BE" sz="2400" b="1" dirty="0">
                <a:latin typeface="Times New Roman"/>
                <a:cs typeface="Times New Roman"/>
              </a:rPr>
              <a:t>pédagogique afin d'en favoriser le partage et la réutilisation entre </a:t>
            </a:r>
            <a:r>
              <a:rPr lang="fr-BE" sz="2400" b="1" dirty="0">
                <a:latin typeface="Times New Roman"/>
                <a:cs typeface="Times New Roman"/>
                <a:hlinkClick r:id="rId2"/>
              </a:rPr>
              <a:t>communautés de </a:t>
            </a:r>
            <a:r>
              <a:rPr lang="fr-BE" sz="2400" b="1" dirty="0" smtClean="0">
                <a:latin typeface="Times New Roman"/>
                <a:cs typeface="Times New Roman"/>
                <a:hlinkClick r:id="rId2"/>
              </a:rPr>
              <a:t>pratique</a:t>
            </a:r>
            <a:endParaRPr lang="fr-BE" sz="2400" b="1" dirty="0" smtClean="0">
              <a:latin typeface="Times New Roman"/>
              <a:cs typeface="Times New Roman"/>
            </a:endParaRPr>
          </a:p>
          <a:p>
            <a:pPr lvl="0" algn="just">
              <a:buFont typeface="Wingdings" pitchFamily="2" charset="2"/>
              <a:buChar char="Ø"/>
            </a:pPr>
            <a:endParaRPr lang="fr-BE" sz="2400" b="1" dirty="0" smtClean="0">
              <a:latin typeface="Times New Roman"/>
              <a:cs typeface="Times New Roman"/>
            </a:endParaRPr>
          </a:p>
          <a:p>
            <a:pPr lvl="0" algn="just">
              <a:buNone/>
            </a:pPr>
            <a:endParaRPr lang="fr-BE" sz="2400" b="1" dirty="0" smtClean="0">
              <a:latin typeface="Times New Roman"/>
              <a:cs typeface="Times New Roman"/>
            </a:endParaRPr>
          </a:p>
          <a:p>
            <a:pPr lvl="0" algn="just">
              <a:buNone/>
            </a:pPr>
            <a:endParaRPr lang="en-US" sz="2400" b="1" dirty="0">
              <a:latin typeface="Times New Roman"/>
              <a:cs typeface="Times New Roman"/>
            </a:endParaRPr>
          </a:p>
          <a:p>
            <a:pPr lvl="0" algn="just">
              <a:buFont typeface="Wingdings" pitchFamily="2" charset="2"/>
              <a:buChar char="Ø"/>
            </a:pPr>
            <a:r>
              <a:rPr lang="fr-BE" sz="2400" b="1" dirty="0">
                <a:solidFill>
                  <a:srgbClr val="0070C0"/>
                </a:solidFill>
                <a:latin typeface="Times New Roman"/>
                <a:cs typeface="Times New Roman"/>
              </a:rPr>
              <a:t>Scénario </a:t>
            </a:r>
            <a:r>
              <a:rPr lang="fr-BE" sz="2400" b="1" dirty="0" smtClean="0">
                <a:solidFill>
                  <a:srgbClr val="0070C0"/>
                </a:solidFill>
                <a:latin typeface="Times New Roman"/>
                <a:cs typeface="Times New Roman"/>
              </a:rPr>
              <a:t>automatisable </a:t>
            </a:r>
            <a:r>
              <a:rPr lang="fr-BE" sz="2400" b="1" dirty="0" smtClean="0">
                <a:latin typeface="Times New Roman"/>
                <a:cs typeface="Times New Roman"/>
              </a:rPr>
              <a:t>: </a:t>
            </a:r>
            <a:r>
              <a:rPr lang="fr-BE" sz="2400" b="1" dirty="0">
                <a:latin typeface="Times New Roman"/>
                <a:cs typeface="Times New Roman"/>
              </a:rPr>
              <a:t>formalisé utilisant</a:t>
            </a:r>
            <a:r>
              <a:rPr lang="fr-BE" sz="2400" b="1" dirty="0" smtClean="0">
                <a:latin typeface="Times New Roman"/>
                <a:cs typeface="Times New Roman"/>
              </a:rPr>
              <a:t> la modélisation </a:t>
            </a:r>
            <a:r>
              <a:rPr lang="fr-BE" sz="2400" b="1" dirty="0">
                <a:latin typeface="Times New Roman"/>
                <a:cs typeface="Times New Roman"/>
              </a:rPr>
              <a:t>pédagogique "calculable" afin d'en assurer l'automatisation partielle ou totale lors des différentes phases de son cycle de vie (création, exploitation, évaluation).</a:t>
            </a:r>
            <a:endParaRPr lang="en-US" sz="2400" b="1" dirty="0">
              <a:latin typeface="Times New Roman"/>
              <a:cs typeface="Times New Roman"/>
            </a:endParaRPr>
          </a:p>
          <a:p>
            <a:endParaRPr lang="en-US" sz="2000" b="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11560" y="260648"/>
            <a:ext cx="7056784" cy="400110"/>
          </a:xfrm>
          <a:prstGeom prst="rect">
            <a:avLst/>
          </a:prstGeom>
          <a:noFill/>
        </p:spPr>
        <p:txBody>
          <a:bodyPr wrap="square" rtlCol="0">
            <a:spAutoFit/>
          </a:bodyPr>
          <a:lstStyle/>
          <a:p>
            <a:r>
              <a:rPr lang="fr-BE" sz="2000" b="1" u="sng" dirty="0" smtClean="0">
                <a:solidFill>
                  <a:srgbClr val="002060"/>
                </a:solidFill>
                <a:latin typeface="Times New Roman"/>
                <a:cs typeface="Times New Roman"/>
              </a:rPr>
              <a:t>IV- Qualités requises de l'enseignant</a:t>
            </a:r>
            <a:r>
              <a:rPr lang="fr-BE" sz="2000" u="sng" dirty="0" smtClean="0">
                <a:solidFill>
                  <a:srgbClr val="002060"/>
                </a:solidFill>
              </a:rPr>
              <a:t> </a:t>
            </a:r>
            <a:r>
              <a:rPr lang="fr-BE" sz="2000" b="1" u="sng" dirty="0" smtClean="0">
                <a:solidFill>
                  <a:srgbClr val="002060"/>
                </a:solidFill>
                <a:latin typeface="Times New Roman"/>
                <a:cs typeface="Times New Roman"/>
              </a:rPr>
              <a:t>dans le cadre du scénario</a:t>
            </a:r>
            <a:endParaRPr lang="fr-FR" sz="2000" u="sng" dirty="0">
              <a:solidFill>
                <a:srgbClr val="002060"/>
              </a:solidFill>
            </a:endParaRPr>
          </a:p>
        </p:txBody>
      </p:sp>
      <p:sp>
        <p:nvSpPr>
          <p:cNvPr id="4" name="Content Placeholder 2"/>
          <p:cNvSpPr txBox="1">
            <a:spLocks/>
          </p:cNvSpPr>
          <p:nvPr/>
        </p:nvSpPr>
        <p:spPr>
          <a:xfrm>
            <a:off x="323528" y="755104"/>
            <a:ext cx="8153400" cy="5842248"/>
          </a:xfrm>
          <a:prstGeom prst="rect">
            <a:avLst/>
          </a:prstGeom>
        </p:spPr>
        <p:txBody>
          <a:bodyPr>
            <a:no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fr-BE" b="1" i="0" u="none" strike="noStrike" kern="1200" cap="none" spc="0" normalizeH="0" baseline="0" noProof="0" dirty="0" smtClean="0">
                <a:ln>
                  <a:noFill/>
                </a:ln>
                <a:solidFill>
                  <a:srgbClr val="FF0000"/>
                </a:solidFill>
                <a:effectLst/>
                <a:uLnTx/>
                <a:uFillTx/>
                <a:latin typeface="Times New Roman"/>
                <a:ea typeface="+mn-ea"/>
                <a:cs typeface="Times New Roman"/>
              </a:rPr>
              <a:t>Travail d’animation </a:t>
            </a:r>
            <a:r>
              <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rPr>
              <a:t>et bonne culture pédagogique</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rPr>
              <a:t>Capacité d'anticiper l'activité cognitive des apprenants</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rPr>
              <a:t>Nécessité de posséder une </a:t>
            </a:r>
            <a:r>
              <a:rPr kumimoji="0" lang="fr-BE" b="1" i="0" u="none" strike="noStrike" kern="1200" cap="none" spc="0" normalizeH="0" baseline="0" noProof="0" dirty="0" smtClean="0">
                <a:ln>
                  <a:noFill/>
                </a:ln>
                <a:solidFill>
                  <a:srgbClr val="FF0000"/>
                </a:solidFill>
                <a:effectLst/>
                <a:uLnTx/>
                <a:uFillTx/>
                <a:latin typeface="Times New Roman"/>
                <a:ea typeface="+mn-ea"/>
                <a:cs typeface="Times New Roman"/>
              </a:rPr>
              <a:t>maîtrise suffisante de l’analyse des potentialités didactiques des logiciels, </a:t>
            </a:r>
            <a:r>
              <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rPr>
              <a:t>de leurs exploitations possibles pour développer des stratégies d’intégration adéquates et efficaces en regard des besoins de formation des élèves</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rPr>
              <a:t>Compétence d’identification des apports des TICE et de leur plus-value pédagogique</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rPr>
              <a:t>Une </a:t>
            </a:r>
            <a:r>
              <a:rPr kumimoji="0" lang="fr-BE" b="1" i="0" u="none" strike="noStrike" kern="1200" cap="none" spc="0" normalizeH="0" baseline="0" noProof="0" dirty="0" smtClean="0">
                <a:ln>
                  <a:noFill/>
                </a:ln>
                <a:solidFill>
                  <a:srgbClr val="FF0000"/>
                </a:solidFill>
                <a:effectLst/>
                <a:uLnTx/>
                <a:uFillTx/>
                <a:latin typeface="Times New Roman"/>
                <a:ea typeface="+mn-ea"/>
                <a:cs typeface="Times New Roman"/>
              </a:rPr>
              <a:t>compétence professionnelle </a:t>
            </a:r>
            <a:r>
              <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rPr>
              <a:t>pour pouvoir rendre compte ou communiquer en tout temps sur le sens et les intentions pédagogiques liées aux activités menées avec les élèves</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rPr>
              <a:t>Le </a:t>
            </a:r>
            <a:r>
              <a:rPr kumimoji="0" lang="fr-BE" b="1" i="0" u="none" strike="noStrike" kern="1200" cap="none" spc="0" normalizeH="0" baseline="0" noProof="0" dirty="0" smtClean="0">
                <a:ln>
                  <a:noFill/>
                </a:ln>
                <a:solidFill>
                  <a:srgbClr val="FF0000"/>
                </a:solidFill>
                <a:effectLst/>
                <a:uLnTx/>
                <a:uFillTx/>
                <a:latin typeface="Times New Roman"/>
                <a:ea typeface="+mn-ea"/>
                <a:cs typeface="Times New Roman"/>
              </a:rPr>
              <a:t>dispositif pédagogique </a:t>
            </a:r>
            <a:r>
              <a:rPr kumimoji="0" lang="fr-BE" b="1" i="0" u="none" strike="noStrike" kern="1200" cap="none" spc="0" normalizeH="0" baseline="0" noProof="0" dirty="0" smtClean="0">
                <a:ln>
                  <a:noFill/>
                </a:ln>
                <a:solidFill>
                  <a:schemeClr val="tx1"/>
                </a:solidFill>
                <a:effectLst/>
                <a:uLnTx/>
                <a:uFillTx/>
                <a:latin typeface="Times New Roman"/>
                <a:ea typeface="+mn-ea"/>
                <a:cs typeface="Times New Roman"/>
              </a:rPr>
              <a:t>met à la disposition d’un scénario pédagogique des moyens logistiques et des ressources (techniques, humaines, etc.) pour permettre sa mise en œuvre</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fr-BE" b="1" i="0" u="none" strike="noStrike" kern="1200" cap="none" spc="0" normalizeH="0" baseline="0" noProof="0" dirty="0">
              <a:ln>
                <a:noFill/>
              </a:ln>
              <a:solidFill>
                <a:schemeClr val="tx1"/>
              </a:solidFill>
              <a:effectLst/>
              <a:uLnTx/>
              <a:uFillTx/>
              <a:latin typeface="Times New Roman"/>
              <a:ea typeface="+mn-ea"/>
              <a:cs typeface="Times New Roman"/>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nvGraphicFramePr>
        <p:xfrm>
          <a:off x="179512" y="764704"/>
          <a:ext cx="8208912" cy="5852824"/>
        </p:xfrm>
        <a:graphic>
          <a:graphicData uri="http://schemas.openxmlformats.org/drawingml/2006/table">
            <a:tbl>
              <a:tblPr/>
              <a:tblGrid>
                <a:gridCol w="2055403"/>
                <a:gridCol w="2050641"/>
                <a:gridCol w="2051434"/>
                <a:gridCol w="2051434"/>
              </a:tblGrid>
              <a:tr h="193676">
                <a:tc>
                  <a:txBody>
                    <a:bodyPr/>
                    <a:lstStyle/>
                    <a:p>
                      <a:pPr algn="ctr">
                        <a:spcAft>
                          <a:spcPts val="0"/>
                        </a:spcAft>
                      </a:pPr>
                      <a:r>
                        <a:rPr lang="fr-FR" sz="1400" b="1">
                          <a:latin typeface="Times New Roman"/>
                          <a:ea typeface="Times New Roman"/>
                        </a:rPr>
                        <a:t>Niveau de classe</a:t>
                      </a: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581030">
                <a:tc>
                  <a:txBody>
                    <a:bodyPr/>
                    <a:lstStyle/>
                    <a:p>
                      <a:pPr algn="ctr">
                        <a:spcAft>
                          <a:spcPts val="0"/>
                        </a:spcAft>
                      </a:pPr>
                      <a:endParaRPr lang="fr-FR" sz="1400">
                        <a:latin typeface="Times New Roman"/>
                        <a:ea typeface="Times New Roman"/>
                      </a:endParaRPr>
                    </a:p>
                    <a:p>
                      <a:pPr algn="ctr">
                        <a:spcAft>
                          <a:spcPts val="0"/>
                        </a:spcAft>
                      </a:pPr>
                      <a:r>
                        <a:rPr lang="fr-FR" sz="1400" b="1">
                          <a:latin typeface="Times New Roman"/>
                          <a:ea typeface="Times New Roman"/>
                        </a:rPr>
                        <a:t>Place dans le programme</a:t>
                      </a: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581030">
                <a:tc>
                  <a:txBody>
                    <a:bodyPr/>
                    <a:lstStyle/>
                    <a:p>
                      <a:pPr algn="ctr">
                        <a:spcAft>
                          <a:spcPts val="0"/>
                        </a:spcAft>
                      </a:pPr>
                      <a:endParaRPr lang="fr-FR" sz="1400">
                        <a:latin typeface="Times New Roman"/>
                        <a:ea typeface="Times New Roman"/>
                      </a:endParaRPr>
                    </a:p>
                    <a:p>
                      <a:pPr algn="ctr">
                        <a:spcAft>
                          <a:spcPts val="0"/>
                        </a:spcAft>
                      </a:pPr>
                      <a:r>
                        <a:rPr lang="fr-FR" sz="1400" b="1">
                          <a:latin typeface="Times New Roman"/>
                          <a:ea typeface="Times New Roman"/>
                        </a:rPr>
                        <a:t>Problématique</a:t>
                      </a:r>
                      <a:endParaRPr lang="fr-FR" sz="1400">
                        <a:latin typeface="Times New Roman"/>
                        <a:ea typeface="Times New Roman"/>
                      </a:endParaRPr>
                    </a:p>
                    <a:p>
                      <a:pPr algn="ctr">
                        <a:spcAft>
                          <a:spcPts val="0"/>
                        </a:spcAft>
                      </a:pPr>
                      <a:r>
                        <a:rPr lang="fr-FR" sz="1400" b="1">
                          <a:latin typeface="Times New Roman"/>
                          <a:ea typeface="Times New Roman"/>
                        </a:rPr>
                        <a:t>(problème à résoudre)</a:t>
                      </a: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1162061">
                <a:tc>
                  <a:txBody>
                    <a:bodyPr/>
                    <a:lstStyle/>
                    <a:p>
                      <a:pPr algn="ctr">
                        <a:spcAft>
                          <a:spcPts val="0"/>
                        </a:spcAft>
                      </a:pPr>
                      <a:endParaRPr lang="fr-FR" sz="1400">
                        <a:latin typeface="Times New Roman"/>
                        <a:ea typeface="Times New Roman"/>
                      </a:endParaRPr>
                    </a:p>
                    <a:p>
                      <a:pPr algn="ctr">
                        <a:spcAft>
                          <a:spcPts val="0"/>
                        </a:spcAft>
                      </a:pPr>
                      <a:r>
                        <a:rPr lang="fr-FR" sz="1400" b="1">
                          <a:latin typeface="Times New Roman"/>
                          <a:ea typeface="Times New Roman"/>
                        </a:rPr>
                        <a:t>Objectifs d’apprentissage</a:t>
                      </a:r>
                      <a:endParaRPr lang="fr-FR" sz="1400">
                        <a:latin typeface="Times New Roman"/>
                        <a:ea typeface="Times New Roman"/>
                      </a:endParaRPr>
                    </a:p>
                    <a:p>
                      <a:pPr algn="ctr">
                        <a:spcAft>
                          <a:spcPts val="0"/>
                        </a:spcAft>
                      </a:pPr>
                      <a:r>
                        <a:rPr lang="fr-FR" sz="1400" b="1">
                          <a:latin typeface="Times New Roman"/>
                          <a:ea typeface="Times New Roman"/>
                        </a:rPr>
                        <a:t>(compétences</a:t>
                      </a:r>
                      <a:endParaRPr lang="fr-FR" sz="1400">
                        <a:latin typeface="Times New Roman"/>
                        <a:ea typeface="Times New Roman"/>
                      </a:endParaRPr>
                    </a:p>
                    <a:p>
                      <a:pPr algn="ctr">
                        <a:spcAft>
                          <a:spcPts val="0"/>
                        </a:spcAft>
                      </a:pPr>
                      <a:r>
                        <a:rPr lang="fr-FR" sz="1400" b="1">
                          <a:latin typeface="Times New Roman"/>
                          <a:ea typeface="Times New Roman"/>
                        </a:rPr>
                        <a:t>et</a:t>
                      </a:r>
                      <a:endParaRPr lang="fr-FR" sz="1400">
                        <a:latin typeface="Times New Roman"/>
                        <a:ea typeface="Times New Roman"/>
                      </a:endParaRPr>
                    </a:p>
                    <a:p>
                      <a:pPr algn="ctr">
                        <a:spcAft>
                          <a:spcPts val="0"/>
                        </a:spcAft>
                      </a:pPr>
                      <a:r>
                        <a:rPr lang="fr-FR" sz="1400" b="1">
                          <a:latin typeface="Times New Roman"/>
                          <a:ea typeface="Times New Roman"/>
                        </a:rPr>
                        <a:t>savoir-faire)</a:t>
                      </a: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b="1" dirty="0">
                          <a:latin typeface="Times New Roman"/>
                          <a:ea typeface="Times New Roman"/>
                        </a:rPr>
                        <a:t>disciplinaires</a:t>
                      </a: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b="1" dirty="0">
                          <a:latin typeface="Times New Roman"/>
                          <a:ea typeface="Times New Roman"/>
                        </a:rPr>
                        <a:t>technologiques</a:t>
                      </a: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b="1" dirty="0">
                          <a:latin typeface="Times New Roman"/>
                          <a:ea typeface="Times New Roman"/>
                        </a:rPr>
                        <a:t>transversaux</a:t>
                      </a: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49413">
                <a:tc>
                  <a:txBody>
                    <a:bodyPr/>
                    <a:lstStyle/>
                    <a:p>
                      <a:pPr algn="ctr">
                        <a:spcAft>
                          <a:spcPts val="0"/>
                        </a:spcAft>
                      </a:pPr>
                      <a:endParaRPr lang="fr-FR" sz="1400">
                        <a:latin typeface="Times New Roman"/>
                        <a:ea typeface="Times New Roman"/>
                      </a:endParaRPr>
                    </a:p>
                    <a:p>
                      <a:pPr algn="ctr">
                        <a:spcAft>
                          <a:spcPts val="0"/>
                        </a:spcAft>
                      </a:pPr>
                      <a:r>
                        <a:rPr lang="fr-FR" sz="1400" b="1">
                          <a:latin typeface="Times New Roman"/>
                          <a:ea typeface="Times New Roman"/>
                        </a:rPr>
                        <a:t>Situation d’apprentissage</a:t>
                      </a:r>
                      <a:endParaRPr lang="fr-FR" sz="1400">
                        <a:latin typeface="Times New Roman"/>
                        <a:ea typeface="Times New Roman"/>
                      </a:endParaRPr>
                    </a:p>
                    <a:p>
                      <a:pPr algn="ctr">
                        <a:spcAft>
                          <a:spcPts val="0"/>
                        </a:spcAft>
                      </a:pPr>
                      <a:r>
                        <a:rPr lang="fr-FR" sz="1400" b="1">
                          <a:latin typeface="Times New Roman"/>
                          <a:ea typeface="Times New Roman"/>
                        </a:rPr>
                        <a:t>instrumentée</a:t>
                      </a:r>
                      <a:endParaRPr lang="fr-FR" sz="1400">
                        <a:latin typeface="Times New Roman"/>
                        <a:ea typeface="Times New Roman"/>
                      </a:endParaRPr>
                    </a:p>
                    <a:p>
                      <a:pPr algn="ctr">
                        <a:spcAft>
                          <a:spcPts val="0"/>
                        </a:spcAft>
                      </a:pPr>
                      <a:r>
                        <a:rPr lang="fr-FR" sz="1400" b="1">
                          <a:latin typeface="Times New Roman"/>
                          <a:ea typeface="Times New Roman"/>
                        </a:rPr>
                        <a:t>(paradigme d’apprentissage, rôle de l’outil informatique)</a:t>
                      </a: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b="1">
                          <a:latin typeface="Times New Roman"/>
                          <a:ea typeface="Times New Roman"/>
                        </a:rPr>
                        <a:t>type d’outils et de ressources</a:t>
                      </a: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b="1">
                          <a:latin typeface="Times New Roman"/>
                          <a:ea typeface="Times New Roman"/>
                        </a:rPr>
                        <a:t>type de dispositif</a:t>
                      </a: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b="1" dirty="0">
                          <a:latin typeface="Times New Roman"/>
                          <a:ea typeface="Times New Roman"/>
                        </a:rPr>
                        <a:t>type d’utilisation</a:t>
                      </a: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8383">
                <a:tc>
                  <a:txBody>
                    <a:bodyPr/>
                    <a:lstStyle/>
                    <a:p>
                      <a:pPr algn="ctr">
                        <a:spcAft>
                          <a:spcPts val="0"/>
                        </a:spcAft>
                      </a:pPr>
                      <a:endParaRPr lang="fr-FR" sz="1400">
                        <a:latin typeface="Times New Roman"/>
                        <a:ea typeface="Times New Roman"/>
                      </a:endParaRPr>
                    </a:p>
                    <a:p>
                      <a:pPr algn="ctr">
                        <a:spcAft>
                          <a:spcPts val="0"/>
                        </a:spcAft>
                      </a:pPr>
                      <a:r>
                        <a:rPr lang="fr-FR" sz="1400" b="1">
                          <a:latin typeface="Times New Roman"/>
                          <a:ea typeface="Times New Roman"/>
                        </a:rPr>
                        <a:t>Déroulement du scénario (activités, phases de travail, fiche d’activités élève )</a:t>
                      </a: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fr-FR" sz="140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581030">
                <a:tc>
                  <a:txBody>
                    <a:bodyPr/>
                    <a:lstStyle/>
                    <a:p>
                      <a:pPr algn="ctr">
                        <a:spcAft>
                          <a:spcPts val="0"/>
                        </a:spcAft>
                      </a:pPr>
                      <a:r>
                        <a:rPr lang="fr-FR" sz="1400" b="1" dirty="0">
                          <a:latin typeface="Times New Roman"/>
                          <a:ea typeface="Times New Roman"/>
                        </a:rPr>
                        <a:t>Evaluation</a:t>
                      </a:r>
                      <a:endParaRPr lang="fr-FR" sz="1400" dirty="0">
                        <a:latin typeface="Times New Roman"/>
                        <a:ea typeface="Times New Roman"/>
                      </a:endParaRPr>
                    </a:p>
                    <a:p>
                      <a:pPr algn="ctr">
                        <a:spcAft>
                          <a:spcPts val="0"/>
                        </a:spcAft>
                      </a:pPr>
                      <a:r>
                        <a:rPr lang="fr-FR" sz="1400" b="1" dirty="0">
                          <a:latin typeface="Times New Roman"/>
                          <a:ea typeface="Times New Roman"/>
                        </a:rPr>
                        <a:t>(formes et critères d’évaluation)</a:t>
                      </a:r>
                      <a:endParaRPr lang="fr-FR" sz="1400" dirty="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fr-FR" sz="1400" dirty="0">
                        <a:latin typeface="Times New Roman"/>
                        <a:ea typeface="Times New Roman"/>
                      </a:endParaRPr>
                    </a:p>
                  </a:txBody>
                  <a:tcPr marL="35278" marR="3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bl>
          </a:graphicData>
        </a:graphic>
      </p:graphicFrame>
      <p:sp>
        <p:nvSpPr>
          <p:cNvPr id="4" name="Rectangle 3"/>
          <p:cNvSpPr/>
          <p:nvPr/>
        </p:nvSpPr>
        <p:spPr>
          <a:xfrm>
            <a:off x="2195736" y="188640"/>
            <a:ext cx="5040560" cy="461665"/>
          </a:xfrm>
          <a:prstGeom prst="rect">
            <a:avLst/>
          </a:prstGeom>
        </p:spPr>
        <p:txBody>
          <a:bodyPr wrap="square">
            <a:spAutoFit/>
          </a:bodyPr>
          <a:lstStyle/>
          <a:p>
            <a:pPr algn="ctr"/>
            <a:r>
              <a:rPr lang="fr-FR" sz="2400" b="1" u="sng" dirty="0" smtClean="0">
                <a:solidFill>
                  <a:srgbClr val="002060"/>
                </a:solidFill>
              </a:rPr>
              <a:t>GRILLE DE SCENARIO PEDAGOGIQUE</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6024" y="116632"/>
            <a:ext cx="8927976" cy="461665"/>
          </a:xfrm>
          <a:prstGeom prst="rect">
            <a:avLst/>
          </a:prstGeom>
          <a:noFill/>
        </p:spPr>
        <p:txBody>
          <a:bodyPr wrap="square" rtlCol="0">
            <a:spAutoFit/>
          </a:bodyPr>
          <a:lstStyle/>
          <a:p>
            <a:r>
              <a:rPr lang="fr-FR" sz="2400" u="sng" dirty="0" smtClean="0">
                <a:solidFill>
                  <a:srgbClr val="002060"/>
                </a:solidFill>
              </a:rPr>
              <a:t>V-  Exemple Type de scénario pédagogique </a:t>
            </a:r>
            <a:endParaRPr lang="fr-FR" sz="2400" u="sng" dirty="0">
              <a:solidFill>
                <a:srgbClr val="002060"/>
              </a:solidFill>
            </a:endParaRPr>
          </a:p>
        </p:txBody>
      </p:sp>
      <p:graphicFrame>
        <p:nvGraphicFramePr>
          <p:cNvPr id="3" name="Tableau 2"/>
          <p:cNvGraphicFramePr>
            <a:graphicFrameLocks noGrp="1"/>
          </p:cNvGraphicFramePr>
          <p:nvPr/>
        </p:nvGraphicFramePr>
        <p:xfrm>
          <a:off x="611560" y="764704"/>
          <a:ext cx="7848872" cy="4389120"/>
        </p:xfrm>
        <a:graphic>
          <a:graphicData uri="http://schemas.openxmlformats.org/drawingml/2006/table">
            <a:tbl>
              <a:tblPr/>
              <a:tblGrid>
                <a:gridCol w="3398480"/>
                <a:gridCol w="4450392"/>
              </a:tblGrid>
              <a:tr h="1215705">
                <a:tc>
                  <a:txBody>
                    <a:bodyPr/>
                    <a:lstStyle/>
                    <a:p>
                      <a:pPr indent="-90170" algn="just">
                        <a:spcAft>
                          <a:spcPts val="0"/>
                        </a:spcAft>
                      </a:pPr>
                      <a:r>
                        <a:rPr lang="fr-FR" sz="1600" b="1" u="sng" dirty="0">
                          <a:solidFill>
                            <a:srgbClr val="008080"/>
                          </a:solidFill>
                          <a:latin typeface="Times New Roman"/>
                          <a:ea typeface="Times"/>
                          <a:cs typeface="Times New Roman"/>
                        </a:rPr>
                        <a:t>Compétences à développer : </a:t>
                      </a:r>
                      <a:endParaRPr lang="fr-FR" sz="1600" b="1" dirty="0">
                        <a:solidFill>
                          <a:srgbClr val="008080"/>
                        </a:solidFill>
                        <a:latin typeface="Times New Roman"/>
                        <a:ea typeface="Times"/>
                        <a:cs typeface="Times New Roman"/>
                      </a:endParaRPr>
                    </a:p>
                    <a:p>
                      <a:pPr marL="342900" lvl="0" indent="-342900" algn="just">
                        <a:spcAft>
                          <a:spcPts val="0"/>
                        </a:spcAft>
                        <a:buFont typeface="Symbol"/>
                        <a:buChar char=""/>
                        <a:tabLst>
                          <a:tab pos="457200" algn="l"/>
                        </a:tabLst>
                      </a:pPr>
                      <a:r>
                        <a:rPr lang="fr-FR" sz="1600" b="1" dirty="0">
                          <a:latin typeface="Times New Roman"/>
                          <a:ea typeface="Times New Roman"/>
                        </a:rPr>
                        <a:t>Utiliser l’application </a:t>
                      </a:r>
                      <a:r>
                        <a:rPr lang="fr-FR" sz="1600" b="1" dirty="0" err="1">
                          <a:latin typeface="Times New Roman"/>
                          <a:ea typeface="Times New Roman"/>
                        </a:rPr>
                        <a:t>Edumédia</a:t>
                      </a:r>
                      <a:r>
                        <a:rPr lang="fr-FR" sz="1600" b="1" dirty="0">
                          <a:latin typeface="Times New Roman"/>
                          <a:ea typeface="Times New Roman"/>
                        </a:rPr>
                        <a:t>-support de formation numérique </a:t>
                      </a:r>
                    </a:p>
                    <a:p>
                      <a:pPr marL="342900" lvl="0" indent="-342900" algn="just">
                        <a:spcAft>
                          <a:spcPts val="0"/>
                        </a:spcAft>
                        <a:buFont typeface="Symbol"/>
                        <a:buChar char=""/>
                        <a:tabLst>
                          <a:tab pos="457200" algn="l"/>
                        </a:tabLst>
                      </a:pPr>
                      <a:r>
                        <a:rPr lang="fr-FR" sz="1600" b="1" dirty="0">
                          <a:latin typeface="Times New Roman"/>
                          <a:ea typeface="Times New Roman"/>
                        </a:rPr>
                        <a:t>Travailler avec rigueur, précision et assurance.</a:t>
                      </a:r>
                    </a:p>
                  </a:txBody>
                  <a:tcPr marL="47144" marR="471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u="sng" dirty="0">
                          <a:solidFill>
                            <a:srgbClr val="008080"/>
                          </a:solidFill>
                          <a:latin typeface="Times New Roman"/>
                          <a:ea typeface="Times"/>
                          <a:cs typeface="Times New Roman"/>
                        </a:rPr>
                        <a:t>Objectifs Pédagogiques :</a:t>
                      </a:r>
                      <a:endParaRPr lang="fr-FR" sz="1600" b="1" dirty="0">
                        <a:solidFill>
                          <a:srgbClr val="008080"/>
                        </a:solidFill>
                        <a:latin typeface="Times New Roman"/>
                        <a:ea typeface="Times"/>
                        <a:cs typeface="Times New Roman"/>
                      </a:endParaRPr>
                    </a:p>
                    <a:p>
                      <a:pPr marL="342900" lvl="0" indent="-342900" algn="just">
                        <a:spcAft>
                          <a:spcPts val="0"/>
                        </a:spcAft>
                        <a:buFont typeface="Symbol"/>
                        <a:buChar char=""/>
                        <a:tabLst>
                          <a:tab pos="457200" algn="l"/>
                        </a:tabLst>
                      </a:pPr>
                      <a:r>
                        <a:rPr lang="fr-FR" sz="1600" b="1" dirty="0">
                          <a:latin typeface="Times New Roman"/>
                          <a:ea typeface="Times New Roman"/>
                        </a:rPr>
                        <a:t>Identifier les données des </a:t>
                      </a:r>
                      <a:r>
                        <a:rPr lang="fr-FR" sz="1600" b="1" dirty="0" smtClean="0">
                          <a:latin typeface="Times New Roman"/>
                          <a:ea typeface="Times New Roman"/>
                        </a:rPr>
                        <a:t>réactions</a:t>
                      </a:r>
                      <a:r>
                        <a:rPr lang="fr-FR" sz="1600" b="1" baseline="0" dirty="0" smtClean="0">
                          <a:latin typeface="Times New Roman"/>
                          <a:ea typeface="Times New Roman"/>
                        </a:rPr>
                        <a:t> chimiques</a:t>
                      </a:r>
                      <a:endParaRPr lang="fr-FR" sz="1600" b="1" dirty="0">
                        <a:latin typeface="Times New Roman"/>
                        <a:ea typeface="Times New Roman"/>
                      </a:endParaRPr>
                    </a:p>
                    <a:p>
                      <a:pPr marL="342900" lvl="0" indent="-342900" algn="just">
                        <a:spcAft>
                          <a:spcPts val="0"/>
                        </a:spcAft>
                        <a:buFont typeface="Symbol"/>
                        <a:buChar char=""/>
                        <a:tabLst>
                          <a:tab pos="457200" algn="l"/>
                        </a:tabLst>
                      </a:pPr>
                      <a:r>
                        <a:rPr lang="fr-FR" sz="1600" b="1" dirty="0">
                          <a:latin typeface="Times New Roman"/>
                          <a:ea typeface="Times New Roman"/>
                        </a:rPr>
                        <a:t>Concevoir certains critères des </a:t>
                      </a:r>
                      <a:r>
                        <a:rPr lang="fr-FR" sz="1600" b="1" dirty="0" smtClean="0">
                          <a:latin typeface="Times New Roman"/>
                          <a:ea typeface="Times New Roman"/>
                        </a:rPr>
                        <a:t>réactions</a:t>
                      </a:r>
                      <a:r>
                        <a:rPr lang="fr-FR" sz="1600" b="1" baseline="0" dirty="0" smtClean="0">
                          <a:latin typeface="Times New Roman"/>
                          <a:ea typeface="Times New Roman"/>
                        </a:rPr>
                        <a:t> chimiques</a:t>
                      </a:r>
                      <a:endParaRPr lang="fr-FR" sz="1600" b="1" dirty="0">
                        <a:latin typeface="Times New Roman"/>
                        <a:ea typeface="Times New Roman"/>
                      </a:endParaRPr>
                    </a:p>
                    <a:p>
                      <a:pPr marL="342900" lvl="0" indent="-342900" algn="just">
                        <a:spcAft>
                          <a:spcPts val="0"/>
                        </a:spcAft>
                        <a:buFont typeface="Symbol"/>
                        <a:buChar char=""/>
                        <a:tabLst>
                          <a:tab pos="457200" algn="l"/>
                        </a:tabLst>
                      </a:pPr>
                      <a:r>
                        <a:rPr lang="fr-FR" sz="1600" b="1" dirty="0">
                          <a:latin typeface="Times New Roman"/>
                          <a:ea typeface="Times New Roman"/>
                        </a:rPr>
                        <a:t>Manipuler efficacement les instructions de base</a:t>
                      </a:r>
                    </a:p>
                    <a:p>
                      <a:pPr marL="342900" lvl="0" indent="-342900" algn="just">
                        <a:spcAft>
                          <a:spcPts val="0"/>
                        </a:spcAft>
                        <a:buFont typeface="Symbol"/>
                        <a:buChar char=""/>
                        <a:tabLst>
                          <a:tab pos="457200" algn="l"/>
                        </a:tabLst>
                      </a:pPr>
                      <a:r>
                        <a:rPr lang="fr-FR" sz="1600" b="1" dirty="0">
                          <a:latin typeface="Times New Roman"/>
                          <a:ea typeface="Times New Roman"/>
                        </a:rPr>
                        <a:t>Ecrire correctement les légendes de schéma</a:t>
                      </a:r>
                    </a:p>
                    <a:p>
                      <a:pPr marL="342900" lvl="0" indent="-342900" algn="just">
                        <a:spcAft>
                          <a:spcPts val="0"/>
                        </a:spcAft>
                        <a:buFont typeface="Symbol"/>
                        <a:buChar char=""/>
                        <a:tabLst>
                          <a:tab pos="457200" algn="l"/>
                        </a:tabLst>
                      </a:pPr>
                      <a:r>
                        <a:rPr lang="fr-FR" sz="1600" b="1" dirty="0">
                          <a:latin typeface="Times New Roman"/>
                          <a:ea typeface="Times New Roman"/>
                        </a:rPr>
                        <a:t>Identifier les </a:t>
                      </a:r>
                      <a:r>
                        <a:rPr lang="fr-FR" sz="1600" b="1" dirty="0" smtClean="0">
                          <a:latin typeface="Times New Roman"/>
                          <a:ea typeface="Times New Roman"/>
                        </a:rPr>
                        <a:t>erreurs</a:t>
                      </a:r>
                      <a:endParaRPr lang="fr-FR" sz="1600" b="1" dirty="0">
                        <a:latin typeface="Times New Roman"/>
                        <a:ea typeface="Times New Roman"/>
                      </a:endParaRPr>
                    </a:p>
                  </a:txBody>
                  <a:tcPr marL="47144" marR="471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3088">
                <a:tc>
                  <a:txBody>
                    <a:bodyPr/>
                    <a:lstStyle/>
                    <a:p>
                      <a:pPr indent="-90170" algn="just">
                        <a:spcAft>
                          <a:spcPts val="0"/>
                        </a:spcAft>
                      </a:pPr>
                      <a:r>
                        <a:rPr lang="fr-FR" sz="1600" b="1" u="sng" dirty="0">
                          <a:solidFill>
                            <a:srgbClr val="008080"/>
                          </a:solidFill>
                          <a:latin typeface="Times New Roman"/>
                          <a:ea typeface="Times"/>
                          <a:cs typeface="Times New Roman"/>
                        </a:rPr>
                        <a:t>Préalables requis : </a:t>
                      </a:r>
                      <a:endParaRPr lang="fr-FR" sz="1600" b="1" dirty="0">
                        <a:solidFill>
                          <a:srgbClr val="008080"/>
                        </a:solidFill>
                        <a:latin typeface="Times New Roman"/>
                        <a:ea typeface="Times"/>
                        <a:cs typeface="Times New Roman"/>
                      </a:endParaRPr>
                    </a:p>
                    <a:p>
                      <a:pPr marL="342900" lvl="0" indent="-342900" algn="just">
                        <a:spcAft>
                          <a:spcPts val="0"/>
                        </a:spcAft>
                        <a:buFont typeface="Symbol"/>
                        <a:buChar char=""/>
                        <a:tabLst>
                          <a:tab pos="457200" algn="l"/>
                        </a:tabLst>
                      </a:pPr>
                      <a:r>
                        <a:rPr lang="fr-FR" sz="1600" b="1" dirty="0">
                          <a:latin typeface="Times New Roman"/>
                          <a:ea typeface="Times New Roman"/>
                        </a:rPr>
                        <a:t>Connaître la </a:t>
                      </a:r>
                      <a:r>
                        <a:rPr lang="fr-FR" sz="1600" b="1" dirty="0" smtClean="0">
                          <a:latin typeface="Times New Roman"/>
                          <a:ea typeface="Times New Roman"/>
                        </a:rPr>
                        <a:t>notion</a:t>
                      </a:r>
                      <a:r>
                        <a:rPr lang="fr-FR" sz="1600" b="1" baseline="0" dirty="0" smtClean="0">
                          <a:latin typeface="Times New Roman"/>
                          <a:ea typeface="Times New Roman"/>
                        </a:rPr>
                        <a:t> étudiée </a:t>
                      </a:r>
                      <a:endParaRPr lang="fr-FR" sz="1600" b="1" dirty="0">
                        <a:latin typeface="Times New Roman"/>
                        <a:ea typeface="Times New Roman"/>
                      </a:endParaRPr>
                    </a:p>
                    <a:p>
                      <a:pPr marL="342900" lvl="0" indent="-342900" algn="just">
                        <a:spcAft>
                          <a:spcPts val="0"/>
                        </a:spcAft>
                        <a:buFont typeface="Symbol"/>
                        <a:buChar char=""/>
                        <a:tabLst>
                          <a:tab pos="457200" algn="l"/>
                        </a:tabLst>
                      </a:pPr>
                      <a:r>
                        <a:rPr lang="fr-FR" sz="1600" b="1" dirty="0">
                          <a:latin typeface="Times New Roman"/>
                          <a:ea typeface="Times New Roman"/>
                        </a:rPr>
                        <a:t>Identifier les </a:t>
                      </a:r>
                      <a:r>
                        <a:rPr lang="fr-FR" sz="1600" b="1" dirty="0" smtClean="0">
                          <a:latin typeface="Times New Roman"/>
                          <a:ea typeface="Times New Roman"/>
                        </a:rPr>
                        <a:t>caractéristiques</a:t>
                      </a:r>
                      <a:endParaRPr lang="fr-FR" sz="1600" b="1" dirty="0">
                        <a:latin typeface="Times New Roman"/>
                        <a:ea typeface="Times New Roman"/>
                      </a:endParaRPr>
                    </a:p>
                    <a:p>
                      <a:pPr marL="342900" lvl="0" indent="-342900" algn="just">
                        <a:spcAft>
                          <a:spcPts val="0"/>
                        </a:spcAft>
                        <a:buFont typeface="Symbol"/>
                        <a:buChar char=""/>
                        <a:tabLst>
                          <a:tab pos="457200" algn="l"/>
                        </a:tabLst>
                      </a:pPr>
                      <a:r>
                        <a:rPr lang="fr-FR" sz="1600" b="1" dirty="0">
                          <a:latin typeface="Times New Roman"/>
                          <a:ea typeface="Times New Roman"/>
                        </a:rPr>
                        <a:t>Concevoir des animations en utilisant les instructions de base </a:t>
                      </a:r>
                    </a:p>
                  </a:txBody>
                  <a:tcPr marL="47144" marR="471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u="sng" dirty="0">
                          <a:solidFill>
                            <a:srgbClr val="008080"/>
                          </a:solidFill>
                          <a:latin typeface="Times New Roman"/>
                          <a:ea typeface="Times"/>
                          <a:cs typeface="Times New Roman"/>
                        </a:rPr>
                        <a:t>Résultat attendu :</a:t>
                      </a:r>
                      <a:endParaRPr lang="fr-FR" sz="1600" b="1" dirty="0">
                        <a:solidFill>
                          <a:srgbClr val="008080"/>
                        </a:solidFill>
                        <a:latin typeface="Times New Roman"/>
                        <a:ea typeface="Times"/>
                        <a:cs typeface="Times New Roman"/>
                      </a:endParaRPr>
                    </a:p>
                    <a:p>
                      <a:pPr marL="342900" lvl="0" indent="-342900" algn="just">
                        <a:spcAft>
                          <a:spcPts val="0"/>
                        </a:spcAft>
                        <a:buFont typeface="Symbol"/>
                        <a:buChar char=""/>
                        <a:tabLst>
                          <a:tab pos="457200" algn="l"/>
                        </a:tabLst>
                      </a:pPr>
                      <a:r>
                        <a:rPr lang="fr-FR" sz="1600" b="1" dirty="0">
                          <a:latin typeface="Times New Roman"/>
                          <a:ea typeface="Times New Roman"/>
                        </a:rPr>
                        <a:t>Maitriser les </a:t>
                      </a:r>
                      <a:r>
                        <a:rPr lang="fr-FR" sz="1600" b="1" dirty="0" smtClean="0">
                          <a:latin typeface="Times New Roman"/>
                          <a:ea typeface="Times New Roman"/>
                        </a:rPr>
                        <a:t>caractéristiques</a:t>
                      </a:r>
                      <a:r>
                        <a:rPr lang="fr-FR" sz="1600" b="1" baseline="0" dirty="0" smtClean="0">
                          <a:latin typeface="Times New Roman"/>
                          <a:ea typeface="Times New Roman"/>
                        </a:rPr>
                        <a:t> étudiées </a:t>
                      </a:r>
                      <a:endParaRPr lang="fr-FR" sz="1600" b="1" dirty="0">
                        <a:latin typeface="Times New Roman"/>
                        <a:ea typeface="Times New Roman"/>
                      </a:endParaRPr>
                    </a:p>
                    <a:p>
                      <a:pPr marL="342900" marR="0" lvl="0" indent="-342900" algn="just" defTabSz="914400" rtl="0" eaLnBrk="1" fontAlgn="auto" latinLnBrk="0" hangingPunct="1">
                        <a:lnSpc>
                          <a:spcPct val="100000"/>
                        </a:lnSpc>
                        <a:spcBef>
                          <a:spcPts val="0"/>
                        </a:spcBef>
                        <a:spcAft>
                          <a:spcPts val="0"/>
                        </a:spcAft>
                        <a:buClrTx/>
                        <a:buSzTx/>
                        <a:buFont typeface="Symbol"/>
                        <a:buChar char=""/>
                        <a:tabLst>
                          <a:tab pos="457200" algn="l"/>
                        </a:tabLst>
                        <a:defRPr/>
                      </a:pPr>
                      <a:r>
                        <a:rPr lang="fr-FR" sz="1600" b="1" dirty="0">
                          <a:latin typeface="Times New Roman"/>
                          <a:ea typeface="Times New Roman"/>
                        </a:rPr>
                        <a:t>Comprendre les différentes </a:t>
                      </a:r>
                      <a:r>
                        <a:rPr lang="fr-FR" sz="1600" b="1" dirty="0" smtClean="0">
                          <a:latin typeface="Times New Roman"/>
                          <a:ea typeface="Times New Roman"/>
                        </a:rPr>
                        <a:t>réactions</a:t>
                      </a:r>
                      <a:r>
                        <a:rPr lang="fr-FR" sz="1600" b="1" baseline="0" dirty="0" smtClean="0">
                          <a:latin typeface="Times New Roman"/>
                          <a:ea typeface="Times New Roman"/>
                        </a:rPr>
                        <a:t> chimiques</a:t>
                      </a:r>
                      <a:endParaRPr lang="fr-FR" sz="1600" b="1" dirty="0" smtClean="0">
                        <a:latin typeface="Times New Roman"/>
                        <a:ea typeface="Times New Roman"/>
                      </a:endParaRPr>
                    </a:p>
                    <a:p>
                      <a:pPr marL="342900" lvl="0" indent="-342900" algn="just">
                        <a:spcAft>
                          <a:spcPts val="0"/>
                        </a:spcAft>
                        <a:buFont typeface="Symbol"/>
                        <a:buChar char=""/>
                        <a:tabLst>
                          <a:tab pos="457200" algn="l"/>
                        </a:tabLst>
                      </a:pPr>
                      <a:r>
                        <a:rPr lang="fr-FR" sz="1600" b="1" dirty="0" smtClean="0">
                          <a:latin typeface="Times New Roman"/>
                          <a:ea typeface="Times New Roman"/>
                        </a:rPr>
                        <a:t> Se familiariser avec l’utilisation de TICE dans l’apprentissage</a:t>
                      </a:r>
                      <a:endParaRPr lang="fr-FR" sz="1600" b="1" dirty="0">
                        <a:latin typeface="Times New Roman"/>
                        <a:ea typeface="Times New Roman"/>
                      </a:endParaRPr>
                    </a:p>
                  </a:txBody>
                  <a:tcPr marL="47144" marR="471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079">
                <a:tc gridSpan="2">
                  <a:txBody>
                    <a:bodyPr/>
                    <a:lstStyle/>
                    <a:p>
                      <a:pPr indent="-90170" algn="just">
                        <a:spcAft>
                          <a:spcPts val="0"/>
                        </a:spcAft>
                      </a:pPr>
                      <a:r>
                        <a:rPr lang="fr-FR" sz="1600" b="1" u="sng" dirty="0">
                          <a:solidFill>
                            <a:srgbClr val="008080"/>
                          </a:solidFill>
                          <a:latin typeface="Times New Roman"/>
                          <a:ea typeface="Times"/>
                          <a:cs typeface="Times New Roman"/>
                        </a:rPr>
                        <a:t>Ressources utilisées :</a:t>
                      </a:r>
                      <a:endParaRPr lang="fr-FR" sz="1600" b="1" dirty="0">
                        <a:solidFill>
                          <a:srgbClr val="008080"/>
                        </a:solidFill>
                        <a:latin typeface="Times New Roman"/>
                        <a:ea typeface="Times"/>
                        <a:cs typeface="Times New Roman"/>
                      </a:endParaRPr>
                    </a:p>
                    <a:p>
                      <a:pPr marL="342900" lvl="0" indent="-342900" algn="just">
                        <a:spcAft>
                          <a:spcPts val="0"/>
                        </a:spcAft>
                        <a:buFont typeface="Symbol"/>
                        <a:buChar char=""/>
                        <a:tabLst>
                          <a:tab pos="457200" algn="l"/>
                        </a:tabLst>
                      </a:pPr>
                      <a:r>
                        <a:rPr lang="fr-FR" sz="1600" b="1" dirty="0">
                          <a:latin typeface="Times New Roman"/>
                          <a:ea typeface="Times New Roman"/>
                        </a:rPr>
                        <a:t>Salle multimédias de l’établissement équipée des ordinateurs et d’un vidéo projecteur,</a:t>
                      </a:r>
                    </a:p>
                    <a:p>
                      <a:pPr marL="342900" lvl="0" indent="-342900" algn="just">
                        <a:spcAft>
                          <a:spcPts val="0"/>
                        </a:spcAft>
                        <a:buFont typeface="Symbol"/>
                        <a:buChar char=""/>
                        <a:tabLst>
                          <a:tab pos="457200" algn="l"/>
                        </a:tabLst>
                      </a:pPr>
                      <a:r>
                        <a:rPr lang="fr-FR" sz="1600" b="1" dirty="0">
                          <a:latin typeface="Times New Roman"/>
                          <a:ea typeface="Times New Roman"/>
                        </a:rPr>
                        <a:t>CD-ROM  de formation en sciences de la vie.</a:t>
                      </a:r>
                    </a:p>
                  </a:txBody>
                  <a:tcPr marL="47144" marR="471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44017" y="1244312"/>
          <a:ext cx="8892479" cy="4632960"/>
        </p:xfrm>
        <a:graphic>
          <a:graphicData uri="http://schemas.openxmlformats.org/drawingml/2006/table">
            <a:tbl>
              <a:tblPr/>
              <a:tblGrid>
                <a:gridCol w="885610"/>
                <a:gridCol w="738009"/>
                <a:gridCol w="1245441"/>
                <a:gridCol w="1569286"/>
                <a:gridCol w="1205376"/>
                <a:gridCol w="1691626"/>
                <a:gridCol w="1557131"/>
              </a:tblGrid>
              <a:tr h="716290">
                <a:tc>
                  <a:txBody>
                    <a:bodyPr/>
                    <a:lstStyle/>
                    <a:p>
                      <a:pPr algn="just">
                        <a:spcAft>
                          <a:spcPts val="0"/>
                        </a:spcAft>
                      </a:pPr>
                      <a:r>
                        <a:rPr lang="fr-FR" sz="1600" b="1" dirty="0" smtClean="0">
                          <a:latin typeface="Times New Roman"/>
                          <a:ea typeface="Times New Roman"/>
                        </a:rPr>
                        <a:t>Phases </a:t>
                      </a:r>
                      <a:endParaRPr lang="fr-FR" sz="1600" b="1" dirty="0">
                        <a:latin typeface="Times New Roman"/>
                        <a:ea typeface="Times New Roman"/>
                      </a:endParaRP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a:latin typeface="Times New Roman"/>
                          <a:ea typeface="Times New Roman"/>
                        </a:rPr>
                        <a:t>Durée</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a:latin typeface="Times New Roman"/>
                          <a:ea typeface="Times New Roman"/>
                        </a:rPr>
                        <a:t>TIC</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b="1">
                          <a:latin typeface="Times New Roman"/>
                          <a:ea typeface="Times New Roman"/>
                        </a:rPr>
                        <a:t>Méthode et technique pédagogique</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b="1">
                          <a:latin typeface="Times New Roman"/>
                          <a:ea typeface="Times New Roman"/>
                        </a:rPr>
                        <a:t>Valeurs ajouté</a:t>
                      </a:r>
                    </a:p>
                    <a:p>
                      <a:pPr algn="ctr">
                        <a:spcAft>
                          <a:spcPts val="0"/>
                        </a:spcAft>
                      </a:pPr>
                      <a:r>
                        <a:rPr lang="fr-FR" sz="1600" b="1">
                          <a:latin typeface="Times New Roman"/>
                          <a:ea typeface="Times New Roman"/>
                        </a:rPr>
                        <a:t>Par les TIC</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b="1">
                          <a:latin typeface="Times New Roman"/>
                          <a:ea typeface="Times New Roman"/>
                        </a:rPr>
                        <a:t>Rôles Enseignant</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b="1">
                          <a:latin typeface="Times New Roman"/>
                          <a:ea typeface="Times New Roman"/>
                        </a:rPr>
                        <a:t>Rôles Apprenants</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0107">
                <a:tc>
                  <a:txBody>
                    <a:bodyPr/>
                    <a:lstStyle/>
                    <a:p>
                      <a:pPr algn="just">
                        <a:spcAft>
                          <a:spcPts val="0"/>
                        </a:spcAft>
                      </a:pPr>
                      <a:r>
                        <a:rPr lang="fr-FR" sz="1600" b="1">
                          <a:latin typeface="Times New Roman"/>
                          <a:ea typeface="Times New Roman"/>
                        </a:rPr>
                        <a:t>Préparation des</a:t>
                      </a:r>
                    </a:p>
                    <a:p>
                      <a:pPr algn="just">
                        <a:spcAft>
                          <a:spcPts val="0"/>
                        </a:spcAft>
                      </a:pPr>
                      <a:r>
                        <a:rPr lang="fr-FR" sz="1600" b="1">
                          <a:latin typeface="Times New Roman"/>
                          <a:ea typeface="Times New Roman"/>
                        </a:rPr>
                        <a:t> apprentissages</a:t>
                      </a:r>
                    </a:p>
                  </a:txBody>
                  <a:tcPr marL="46544" marR="46544"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dirty="0">
                          <a:latin typeface="Times New Roman"/>
                          <a:ea typeface="Times New Roman"/>
                        </a:rPr>
                        <a:t>15 </a:t>
                      </a:r>
                      <a:r>
                        <a:rPr lang="fr-FR" sz="1600" b="1" dirty="0" smtClean="0">
                          <a:latin typeface="Times New Roman"/>
                          <a:ea typeface="Times New Roman"/>
                        </a:rPr>
                        <a:t>min</a:t>
                      </a:r>
                      <a:endParaRPr lang="fr-FR" sz="1600" b="1" dirty="0">
                        <a:latin typeface="Times New Roman"/>
                        <a:ea typeface="Times New Roman"/>
                      </a:endParaRP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a:latin typeface="Times New Roman"/>
                          <a:ea typeface="Times New Roman"/>
                        </a:rPr>
                        <a:t>Edumédia</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u="sng">
                          <a:latin typeface="Times New Roman"/>
                          <a:ea typeface="Times New Roman"/>
                        </a:rPr>
                        <a:t>Méthode :</a:t>
                      </a:r>
                      <a:endParaRPr lang="fr-FR" sz="1600" b="1">
                        <a:latin typeface="Times New Roman"/>
                        <a:ea typeface="Times New Roman"/>
                      </a:endParaRPr>
                    </a:p>
                    <a:p>
                      <a:pPr algn="just">
                        <a:spcAft>
                          <a:spcPts val="0"/>
                        </a:spcAft>
                      </a:pPr>
                      <a:r>
                        <a:rPr lang="fr-FR" sz="1600" b="1">
                          <a:latin typeface="Times New Roman"/>
                          <a:ea typeface="Times New Roman"/>
                        </a:rPr>
                        <a:t> Interrogative </a:t>
                      </a:r>
                    </a:p>
                    <a:p>
                      <a:pPr algn="just">
                        <a:spcAft>
                          <a:spcPts val="0"/>
                        </a:spcAft>
                      </a:pPr>
                      <a:r>
                        <a:rPr lang="fr-FR" sz="1600" b="1" u="sng">
                          <a:latin typeface="Times New Roman"/>
                          <a:ea typeface="Times New Roman"/>
                        </a:rPr>
                        <a:t>Technique :</a:t>
                      </a:r>
                      <a:r>
                        <a:rPr lang="fr-FR" sz="1600" b="1">
                          <a:latin typeface="Times New Roman"/>
                          <a:ea typeface="Times New Roman"/>
                        </a:rPr>
                        <a:t> </a:t>
                      </a:r>
                    </a:p>
                    <a:p>
                      <a:pPr algn="just">
                        <a:spcAft>
                          <a:spcPts val="0"/>
                        </a:spcAft>
                      </a:pPr>
                      <a:r>
                        <a:rPr lang="fr-FR" sz="1600" b="1">
                          <a:latin typeface="Times New Roman"/>
                          <a:ea typeface="Times New Roman"/>
                        </a:rPr>
                        <a:t> Questions/Réponses</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a:latin typeface="Times New Roman"/>
                          <a:ea typeface="Times New Roman"/>
                        </a:rPr>
                        <a:t>Amélioration des compétences des élèves dans le domaine d’informatique</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a:latin typeface="Times New Roman"/>
                          <a:ea typeface="Times New Roman"/>
                        </a:rPr>
                        <a:t>Pose des questions sur les notions déjà vus dans le cours. </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a:latin typeface="Times New Roman"/>
                          <a:ea typeface="Times New Roman"/>
                        </a:rPr>
                        <a:t>Répond aux questions posées par l’enseignant.</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0107">
                <a:tc>
                  <a:txBody>
                    <a:bodyPr/>
                    <a:lstStyle/>
                    <a:p>
                      <a:pPr algn="just">
                        <a:spcAft>
                          <a:spcPts val="0"/>
                        </a:spcAft>
                      </a:pPr>
                      <a:r>
                        <a:rPr lang="fr-FR" sz="1600" b="1">
                          <a:latin typeface="Times New Roman"/>
                          <a:ea typeface="Times New Roman"/>
                        </a:rPr>
                        <a:t>Découverte du logiciel</a:t>
                      </a:r>
                    </a:p>
                    <a:p>
                      <a:pPr algn="just">
                        <a:spcAft>
                          <a:spcPts val="0"/>
                        </a:spcAft>
                      </a:pPr>
                      <a:r>
                        <a:rPr lang="fr-FR" sz="1600" b="1">
                          <a:latin typeface="Times New Roman"/>
                          <a:ea typeface="Times New Roman"/>
                        </a:rPr>
                        <a:t> Edumédia </a:t>
                      </a:r>
                    </a:p>
                  </a:txBody>
                  <a:tcPr marL="46544" marR="46544"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dirty="0">
                          <a:latin typeface="Times New Roman"/>
                          <a:ea typeface="Times New Roman"/>
                        </a:rPr>
                        <a:t>15 </a:t>
                      </a:r>
                      <a:r>
                        <a:rPr lang="fr-FR" sz="1600" b="1" dirty="0" smtClean="0">
                          <a:latin typeface="Times New Roman"/>
                          <a:ea typeface="Times New Roman"/>
                        </a:rPr>
                        <a:t>min</a:t>
                      </a:r>
                      <a:endParaRPr lang="fr-FR" sz="1600" b="1" dirty="0">
                        <a:latin typeface="Times New Roman"/>
                        <a:ea typeface="Times New Roman"/>
                      </a:endParaRP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a:latin typeface="Times New Roman"/>
                          <a:ea typeface="Times New Roman"/>
                        </a:rPr>
                        <a:t>Présentation Microsoft PowerPoint</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u="sng">
                          <a:latin typeface="Times New Roman"/>
                          <a:ea typeface="Times New Roman"/>
                        </a:rPr>
                        <a:t>Méthode :</a:t>
                      </a:r>
                      <a:r>
                        <a:rPr lang="fr-FR" sz="1600" b="1">
                          <a:latin typeface="Times New Roman"/>
                          <a:ea typeface="Times New Roman"/>
                        </a:rPr>
                        <a:t> </a:t>
                      </a:r>
                    </a:p>
                    <a:p>
                      <a:pPr algn="just">
                        <a:spcAft>
                          <a:spcPts val="0"/>
                        </a:spcAft>
                      </a:pPr>
                      <a:r>
                        <a:rPr lang="fr-FR" sz="1600" b="1">
                          <a:latin typeface="Times New Roman"/>
                          <a:ea typeface="Times New Roman"/>
                        </a:rPr>
                        <a:t>Démonstrative</a:t>
                      </a:r>
                    </a:p>
                    <a:p>
                      <a:pPr algn="just">
                        <a:spcAft>
                          <a:spcPts val="0"/>
                        </a:spcAft>
                      </a:pPr>
                      <a:r>
                        <a:rPr lang="fr-FR" sz="1600" b="1" u="sng">
                          <a:latin typeface="Times New Roman"/>
                          <a:ea typeface="Times New Roman"/>
                        </a:rPr>
                        <a:t>Technique :</a:t>
                      </a:r>
                      <a:r>
                        <a:rPr lang="fr-FR" sz="1600" b="1">
                          <a:latin typeface="Times New Roman"/>
                          <a:ea typeface="Times New Roman"/>
                        </a:rPr>
                        <a:t> </a:t>
                      </a:r>
                    </a:p>
                    <a:p>
                      <a:pPr algn="just">
                        <a:spcAft>
                          <a:spcPts val="0"/>
                        </a:spcAft>
                      </a:pPr>
                      <a:r>
                        <a:rPr lang="fr-FR" sz="1600" b="1">
                          <a:latin typeface="Times New Roman"/>
                          <a:ea typeface="Times New Roman"/>
                        </a:rPr>
                        <a:t>Manipulation</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a:latin typeface="Times New Roman"/>
                          <a:ea typeface="Times New Roman"/>
                        </a:rPr>
                        <a:t>Aide les élèves à comprendre rapidement comment utiliser l’application.</a:t>
                      </a: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b="1" u="sng">
                          <a:solidFill>
                            <a:srgbClr val="0000FF"/>
                          </a:solidFill>
                          <a:latin typeface="Times New Roman"/>
                          <a:ea typeface="Times New Roman"/>
                        </a:rPr>
                        <a:t>Répondre aux questions posées.</a:t>
                      </a:r>
                      <a:endParaRPr lang="fr-FR" sz="1600" b="1">
                        <a:latin typeface="Times New Roman"/>
                        <a:ea typeface="Times New Roman"/>
                      </a:endParaRPr>
                    </a:p>
                    <a:p>
                      <a:pPr algn="just">
                        <a:spcAft>
                          <a:spcPts val="0"/>
                        </a:spcAft>
                      </a:pPr>
                      <a:r>
                        <a:rPr lang="fr-FR" sz="1600" b="1" u="sng">
                          <a:solidFill>
                            <a:srgbClr val="0000FF"/>
                          </a:solidFill>
                          <a:latin typeface="Times New Roman"/>
                          <a:ea typeface="Times New Roman"/>
                        </a:rPr>
                        <a:t>Diriger les élèves à atteindre les objectifs.</a:t>
                      </a:r>
                      <a:endParaRPr lang="fr-FR" sz="1600" b="1">
                        <a:latin typeface="Times New Roman"/>
                        <a:ea typeface="Times New Roman"/>
                      </a:endParaRP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600" b="1" dirty="0">
                          <a:latin typeface="Times New Roman"/>
                          <a:ea typeface="Times New Roman"/>
                        </a:rPr>
                        <a:t>Suit les explications de l’enseignant. </a:t>
                      </a:r>
                    </a:p>
                    <a:p>
                      <a:pPr algn="just">
                        <a:spcAft>
                          <a:spcPts val="0"/>
                        </a:spcAft>
                      </a:pPr>
                      <a:r>
                        <a:rPr lang="fr-FR" sz="1600" b="1" u="sng" dirty="0">
                          <a:solidFill>
                            <a:srgbClr val="0000FF"/>
                          </a:solidFill>
                          <a:latin typeface="Times New Roman"/>
                          <a:ea typeface="Times New Roman"/>
                        </a:rPr>
                        <a:t>Dans le cas d’ambiguïté demandé au professeur une ré-explication.</a:t>
                      </a:r>
                      <a:endParaRPr lang="fr-FR" sz="1600" b="1" dirty="0">
                        <a:latin typeface="Times New Roman"/>
                        <a:ea typeface="Times New Roman"/>
                      </a:endParaRPr>
                    </a:p>
                  </a:txBody>
                  <a:tcPr marL="46544" marR="46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ZoneTexte 2"/>
          <p:cNvSpPr txBox="1"/>
          <p:nvPr/>
        </p:nvSpPr>
        <p:spPr>
          <a:xfrm>
            <a:off x="1259632" y="260648"/>
            <a:ext cx="4248472" cy="707886"/>
          </a:xfrm>
          <a:prstGeom prst="rect">
            <a:avLst/>
          </a:prstGeom>
          <a:noFill/>
        </p:spPr>
        <p:txBody>
          <a:bodyPr wrap="square" rtlCol="0">
            <a:spAutoFit/>
          </a:bodyPr>
          <a:lstStyle/>
          <a:p>
            <a:r>
              <a:rPr lang="fr-FR" sz="2000" b="1" u="sng" dirty="0" smtClean="0">
                <a:solidFill>
                  <a:srgbClr val="002060"/>
                </a:solidFill>
              </a:rPr>
              <a:t>Déroulement de la séance</a:t>
            </a:r>
            <a:endParaRPr lang="fr-FR" sz="2000" u="sng" dirty="0" smtClean="0">
              <a:solidFill>
                <a:srgbClr val="002060"/>
              </a:solidFill>
            </a:endParaRPr>
          </a:p>
          <a:p>
            <a:r>
              <a:rPr lang="fr-FR" sz="2000" b="1" u="sng" dirty="0" smtClean="0">
                <a:solidFill>
                  <a:srgbClr val="002060"/>
                </a:solidFill>
              </a:rPr>
              <a:t>- Préparation des apprentissages</a:t>
            </a:r>
            <a:endParaRPr lang="fr-FR" sz="2000" u="sng" dirty="0">
              <a:solidFill>
                <a:srgbClr val="002060"/>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44016" y="692696"/>
          <a:ext cx="8748464" cy="5760720"/>
        </p:xfrm>
        <a:graphic>
          <a:graphicData uri="http://schemas.openxmlformats.org/drawingml/2006/table">
            <a:tbl>
              <a:tblPr/>
              <a:tblGrid>
                <a:gridCol w="983509"/>
                <a:gridCol w="709742"/>
                <a:gridCol w="1302501"/>
                <a:gridCol w="1313958"/>
                <a:gridCol w="1073960"/>
                <a:gridCol w="1739080"/>
                <a:gridCol w="1625714"/>
              </a:tblGrid>
              <a:tr h="450821">
                <a:tc>
                  <a:txBody>
                    <a:bodyPr/>
                    <a:lstStyle/>
                    <a:p>
                      <a:pPr algn="just">
                        <a:spcAft>
                          <a:spcPts val="0"/>
                        </a:spcAft>
                      </a:pPr>
                      <a:r>
                        <a:rPr lang="fr-FR" sz="1400" b="1" dirty="0" smtClean="0">
                          <a:latin typeface="Times New Roman"/>
                          <a:ea typeface="Times New Roman"/>
                        </a:rPr>
                        <a:t>Phases </a:t>
                      </a:r>
                      <a:endParaRPr lang="fr-FR" sz="1400" b="1" dirty="0">
                        <a:latin typeface="Times New Roman"/>
                        <a:ea typeface="Times New Roman"/>
                      </a:endParaRP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Durée</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TIC</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Méthode et technique pédagogique </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Valeurs ajouté</a:t>
                      </a:r>
                    </a:p>
                    <a:p>
                      <a:pPr algn="just">
                        <a:spcAft>
                          <a:spcPts val="0"/>
                        </a:spcAft>
                      </a:pPr>
                      <a:r>
                        <a:rPr lang="fr-FR" sz="1400" b="1">
                          <a:latin typeface="Times New Roman"/>
                          <a:ea typeface="Times New Roman"/>
                        </a:rPr>
                        <a:t>Par les TIC</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Rôles Enseignant</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Rôles Apprenants</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0400">
                <a:tc>
                  <a:txBody>
                    <a:bodyPr/>
                    <a:lstStyle/>
                    <a:p>
                      <a:pPr algn="just">
                        <a:spcAft>
                          <a:spcPts val="0"/>
                        </a:spcAft>
                      </a:pPr>
                      <a:r>
                        <a:rPr lang="fr-FR" sz="1400" b="1">
                          <a:latin typeface="Times New Roman"/>
                          <a:ea typeface="Times New Roman"/>
                        </a:rPr>
                        <a:t>Réalisation de </a:t>
                      </a:r>
                    </a:p>
                    <a:p>
                      <a:pPr algn="just">
                        <a:spcAft>
                          <a:spcPts val="0"/>
                        </a:spcAft>
                      </a:pPr>
                      <a:r>
                        <a:rPr lang="fr-FR" sz="1400" b="1">
                          <a:latin typeface="Times New Roman"/>
                          <a:ea typeface="Times New Roman"/>
                        </a:rPr>
                        <a:t>l’activité 1</a:t>
                      </a:r>
                    </a:p>
                  </a:txBody>
                  <a:tcPr marL="45389" marR="45389"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15 minutes</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dirty="0">
                          <a:latin typeface="Times New Roman"/>
                          <a:ea typeface="Times New Roman"/>
                        </a:rPr>
                        <a:t>Diaporama contenant les étapes à suivre pour réaliser et exécuter une </a:t>
                      </a:r>
                      <a:r>
                        <a:rPr lang="fr-FR" sz="1400" b="1" dirty="0" smtClean="0">
                          <a:latin typeface="Times New Roman"/>
                          <a:ea typeface="Times New Roman"/>
                        </a:rPr>
                        <a:t>réaction</a:t>
                      </a:r>
                      <a:r>
                        <a:rPr lang="fr-FR" sz="1400" b="1" baseline="0" dirty="0" smtClean="0">
                          <a:latin typeface="Times New Roman"/>
                          <a:ea typeface="Times New Roman"/>
                        </a:rPr>
                        <a:t> chimique</a:t>
                      </a:r>
                      <a:endParaRPr lang="fr-FR" sz="1400" b="1" dirty="0">
                        <a:latin typeface="Times New Roman"/>
                        <a:ea typeface="Times New Roman"/>
                      </a:endParaRP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u="sng">
                          <a:latin typeface="Times New Roman"/>
                          <a:ea typeface="Times New Roman"/>
                        </a:rPr>
                        <a:t>Méthode :</a:t>
                      </a:r>
                      <a:endParaRPr lang="fr-FR" sz="1400" b="1">
                        <a:latin typeface="Times New Roman"/>
                        <a:ea typeface="Times New Roman"/>
                      </a:endParaRPr>
                    </a:p>
                    <a:p>
                      <a:pPr algn="just">
                        <a:spcAft>
                          <a:spcPts val="0"/>
                        </a:spcAft>
                      </a:pPr>
                      <a:r>
                        <a:rPr lang="fr-FR" sz="1400" b="1">
                          <a:latin typeface="Times New Roman"/>
                          <a:ea typeface="Times New Roman"/>
                        </a:rPr>
                        <a:t>Expérimentale</a:t>
                      </a:r>
                    </a:p>
                    <a:p>
                      <a:pPr algn="just">
                        <a:spcAft>
                          <a:spcPts val="0"/>
                        </a:spcAft>
                      </a:pPr>
                      <a:r>
                        <a:rPr lang="fr-FR" sz="1400" b="1" u="sng">
                          <a:latin typeface="Times New Roman"/>
                          <a:ea typeface="Times New Roman"/>
                        </a:rPr>
                        <a:t>Technique :</a:t>
                      </a:r>
                      <a:r>
                        <a:rPr lang="fr-FR" sz="1400" b="1">
                          <a:latin typeface="Times New Roman"/>
                          <a:ea typeface="Times New Roman"/>
                        </a:rPr>
                        <a:t> </a:t>
                      </a:r>
                    </a:p>
                    <a:p>
                      <a:pPr algn="just">
                        <a:spcAft>
                          <a:spcPts val="0"/>
                        </a:spcAft>
                      </a:pPr>
                      <a:r>
                        <a:rPr lang="fr-FR" sz="1400" b="1">
                          <a:latin typeface="Times New Roman"/>
                          <a:ea typeface="Times New Roman"/>
                        </a:rPr>
                        <a:t>Expérimentation</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dirty="0">
                          <a:latin typeface="Times New Roman"/>
                          <a:ea typeface="Times New Roman"/>
                        </a:rPr>
                        <a:t>Montrer aux élèves les </a:t>
                      </a:r>
                      <a:r>
                        <a:rPr lang="fr-FR" sz="1400" b="1" dirty="0" smtClean="0">
                          <a:latin typeface="Times New Roman"/>
                          <a:ea typeface="Times New Roman"/>
                        </a:rPr>
                        <a:t>différents</a:t>
                      </a:r>
                      <a:r>
                        <a:rPr lang="fr-FR" sz="1400" b="1" baseline="0" dirty="0" smtClean="0">
                          <a:latin typeface="Times New Roman"/>
                          <a:ea typeface="Times New Roman"/>
                        </a:rPr>
                        <a:t> processus  et phénomènes effectuées au cours de réaction chimique</a:t>
                      </a:r>
                      <a:endParaRPr lang="fr-FR" sz="1400" b="1" dirty="0">
                        <a:latin typeface="Times New Roman"/>
                        <a:ea typeface="Times New Roman"/>
                      </a:endParaRP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spcAft>
                          <a:spcPts val="0"/>
                        </a:spcAft>
                        <a:buFont typeface="Times New Roman"/>
                        <a:buChar char="-"/>
                        <a:tabLst>
                          <a:tab pos="228600" algn="l"/>
                        </a:tabLst>
                      </a:pPr>
                      <a:r>
                        <a:rPr lang="fr-FR" sz="1400" b="1">
                          <a:latin typeface="Times New Roman"/>
                          <a:ea typeface="Times New Roman"/>
                        </a:rPr>
                        <a:t>Affiche l’activité à l’aide d’un vidéo projecteur.</a:t>
                      </a:r>
                    </a:p>
                    <a:p>
                      <a:pPr marL="342900" lvl="0" indent="-342900" algn="just">
                        <a:spcAft>
                          <a:spcPts val="0"/>
                        </a:spcAft>
                        <a:buFont typeface="Times New Roman"/>
                        <a:buChar char="-"/>
                        <a:tabLst>
                          <a:tab pos="228600" algn="l"/>
                        </a:tabLst>
                      </a:pPr>
                      <a:r>
                        <a:rPr lang="fr-FR" sz="1400" b="1">
                          <a:latin typeface="Times New Roman"/>
                          <a:ea typeface="Times New Roman"/>
                        </a:rPr>
                        <a:t>Incite les élèves à réaliser l’activité en suivant les instructions expliquées dans le diaporama. </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spcAft>
                          <a:spcPts val="0"/>
                        </a:spcAft>
                        <a:buFont typeface="Times New Roman"/>
                        <a:buChar char="-"/>
                        <a:tabLst>
                          <a:tab pos="228600" algn="l"/>
                        </a:tabLst>
                      </a:pPr>
                      <a:r>
                        <a:rPr lang="fr-FR" sz="1400" b="1">
                          <a:latin typeface="Times New Roman"/>
                          <a:ea typeface="Times New Roman"/>
                        </a:rPr>
                        <a:t>Réalisent  les instructions demandées.</a:t>
                      </a:r>
                    </a:p>
                    <a:p>
                      <a:pPr marL="342900" lvl="0" indent="-342900" algn="just">
                        <a:spcAft>
                          <a:spcPts val="0"/>
                        </a:spcAft>
                        <a:buFont typeface="Times New Roman"/>
                        <a:buChar char="-"/>
                        <a:tabLst>
                          <a:tab pos="228600" algn="l"/>
                        </a:tabLst>
                      </a:pPr>
                      <a:r>
                        <a:rPr lang="fr-FR" sz="1400" b="1">
                          <a:latin typeface="Times New Roman"/>
                          <a:ea typeface="Times New Roman"/>
                        </a:rPr>
                        <a:t>Posent des questions s’il y a des difficultés</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889">
                <a:tc>
                  <a:txBody>
                    <a:bodyPr/>
                    <a:lstStyle/>
                    <a:p>
                      <a:pPr algn="just">
                        <a:spcAft>
                          <a:spcPts val="0"/>
                        </a:spcAft>
                      </a:pPr>
                      <a:r>
                        <a:rPr lang="fr-FR" sz="1400" b="1">
                          <a:latin typeface="Times New Roman"/>
                          <a:ea typeface="Times New Roman"/>
                        </a:rPr>
                        <a:t>Réalisation de</a:t>
                      </a:r>
                    </a:p>
                    <a:p>
                      <a:pPr algn="just">
                        <a:spcAft>
                          <a:spcPts val="0"/>
                        </a:spcAft>
                      </a:pPr>
                      <a:r>
                        <a:rPr lang="fr-FR" sz="1400" b="1">
                          <a:latin typeface="Times New Roman"/>
                          <a:ea typeface="Times New Roman"/>
                        </a:rPr>
                        <a:t> l’activité 2 </a:t>
                      </a:r>
                    </a:p>
                  </a:txBody>
                  <a:tcPr marL="45389" marR="45389"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15 minutes</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dirty="0">
                          <a:latin typeface="Times New Roman"/>
                          <a:ea typeface="Times New Roman"/>
                        </a:rPr>
                        <a:t>Diaporama contenant les étapes à suivre pour réaliser et exécuter </a:t>
                      </a:r>
                      <a:r>
                        <a:rPr lang="fr-FR" sz="1400" b="1" dirty="0" smtClean="0">
                          <a:latin typeface="Times New Roman"/>
                          <a:ea typeface="Times New Roman"/>
                        </a:rPr>
                        <a:t>des</a:t>
                      </a:r>
                      <a:r>
                        <a:rPr lang="fr-FR" sz="1400" b="1" baseline="0" dirty="0" smtClean="0">
                          <a:latin typeface="Times New Roman"/>
                          <a:ea typeface="Times New Roman"/>
                        </a:rPr>
                        <a:t> </a:t>
                      </a:r>
                      <a:r>
                        <a:rPr lang="fr-FR" sz="1400" b="1" dirty="0" smtClean="0">
                          <a:latin typeface="Times New Roman"/>
                          <a:ea typeface="Times New Roman"/>
                        </a:rPr>
                        <a:t>réactions</a:t>
                      </a:r>
                      <a:r>
                        <a:rPr lang="fr-FR" sz="1400" b="1" baseline="0" dirty="0" smtClean="0">
                          <a:latin typeface="Times New Roman"/>
                          <a:ea typeface="Times New Roman"/>
                        </a:rPr>
                        <a:t> chimiques</a:t>
                      </a:r>
                      <a:endParaRPr lang="fr-FR" sz="1400" b="1" dirty="0">
                        <a:latin typeface="Times New Roman"/>
                        <a:ea typeface="Times New Roman"/>
                      </a:endParaRP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u="sng" dirty="0">
                          <a:latin typeface="Times New Roman"/>
                          <a:ea typeface="Times New Roman"/>
                        </a:rPr>
                        <a:t>Méthode :</a:t>
                      </a:r>
                      <a:endParaRPr lang="fr-FR" sz="1400" b="1" dirty="0">
                        <a:latin typeface="Times New Roman"/>
                        <a:ea typeface="Times New Roman"/>
                      </a:endParaRPr>
                    </a:p>
                    <a:p>
                      <a:pPr algn="just">
                        <a:spcAft>
                          <a:spcPts val="0"/>
                        </a:spcAft>
                      </a:pPr>
                      <a:r>
                        <a:rPr lang="fr-FR" sz="1400" b="1" dirty="0">
                          <a:latin typeface="Times New Roman"/>
                          <a:ea typeface="Times New Roman"/>
                        </a:rPr>
                        <a:t>Active  </a:t>
                      </a:r>
                    </a:p>
                    <a:p>
                      <a:pPr algn="just">
                        <a:spcAft>
                          <a:spcPts val="0"/>
                        </a:spcAft>
                      </a:pPr>
                      <a:r>
                        <a:rPr lang="fr-FR" sz="1400" b="1" u="sng" dirty="0">
                          <a:latin typeface="Times New Roman"/>
                          <a:ea typeface="Times New Roman"/>
                        </a:rPr>
                        <a:t>Technique :</a:t>
                      </a:r>
                      <a:r>
                        <a:rPr lang="fr-FR" sz="1400" b="1" dirty="0">
                          <a:latin typeface="Times New Roman"/>
                          <a:ea typeface="Times New Roman"/>
                        </a:rPr>
                        <a:t> </a:t>
                      </a:r>
                    </a:p>
                    <a:p>
                      <a:pPr algn="just">
                        <a:spcAft>
                          <a:spcPts val="0"/>
                        </a:spcAft>
                      </a:pPr>
                      <a:r>
                        <a:rPr lang="fr-FR" sz="1400" b="1" dirty="0">
                          <a:latin typeface="Times New Roman"/>
                          <a:ea typeface="Times New Roman"/>
                        </a:rPr>
                        <a:t>Etude de cas</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fr-FR" sz="1400" b="1">
                        <a:latin typeface="Times New Roman"/>
                        <a:ea typeface="Times New Roman"/>
                      </a:endParaRP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spcAft>
                          <a:spcPts val="0"/>
                        </a:spcAft>
                        <a:buFont typeface="Times New Roman"/>
                        <a:buChar char="-"/>
                        <a:tabLst>
                          <a:tab pos="228600" algn="l"/>
                        </a:tabLst>
                      </a:pPr>
                      <a:r>
                        <a:rPr lang="fr-FR" sz="1400" b="1">
                          <a:latin typeface="Times New Roman"/>
                          <a:ea typeface="Times New Roman"/>
                        </a:rPr>
                        <a:t>Faire des groupes hétérogènes de trois élèves.</a:t>
                      </a:r>
                    </a:p>
                    <a:p>
                      <a:pPr marL="342900" lvl="0" indent="-342900" algn="just">
                        <a:spcAft>
                          <a:spcPts val="0"/>
                        </a:spcAft>
                        <a:buFont typeface="Times New Roman"/>
                        <a:buChar char="-"/>
                        <a:tabLst>
                          <a:tab pos="228600" algn="l"/>
                        </a:tabLst>
                      </a:pPr>
                      <a:r>
                        <a:rPr lang="fr-FR" sz="1400" b="1">
                          <a:latin typeface="Times New Roman"/>
                          <a:ea typeface="Times New Roman"/>
                        </a:rPr>
                        <a:t>Expose le contenu de l’activité aux élèves.</a:t>
                      </a:r>
                    </a:p>
                    <a:p>
                      <a:pPr marL="342900" lvl="0" indent="-342900" algn="just">
                        <a:spcAft>
                          <a:spcPts val="0"/>
                        </a:spcAft>
                        <a:buFont typeface="Times New Roman"/>
                        <a:buChar char="-"/>
                        <a:tabLst>
                          <a:tab pos="228600" algn="l"/>
                        </a:tabLst>
                      </a:pPr>
                      <a:r>
                        <a:rPr lang="fr-FR" sz="1400" b="1">
                          <a:latin typeface="Times New Roman"/>
                          <a:ea typeface="Times New Roman"/>
                        </a:rPr>
                        <a:t> Incite les élèves à travailler en groupe.</a:t>
                      </a:r>
                    </a:p>
                    <a:p>
                      <a:pPr marL="342900" lvl="0" indent="-342900" algn="just">
                        <a:spcAft>
                          <a:spcPts val="0"/>
                        </a:spcAft>
                        <a:buFont typeface="Times New Roman"/>
                        <a:buChar char="-"/>
                        <a:tabLst>
                          <a:tab pos="228600" algn="l"/>
                        </a:tabLst>
                      </a:pPr>
                      <a:r>
                        <a:rPr lang="fr-FR" sz="1400" b="1" u="sng">
                          <a:solidFill>
                            <a:srgbClr val="0000FF"/>
                          </a:solidFill>
                          <a:latin typeface="Times New Roman"/>
                          <a:ea typeface="Times New Roman"/>
                        </a:rPr>
                        <a:t>Contrôler les activités réalisées par les élèves.</a:t>
                      </a:r>
                      <a:endParaRPr lang="fr-FR" sz="1400" b="1">
                        <a:latin typeface="Times New Roman"/>
                        <a:ea typeface="Times New Roman"/>
                      </a:endParaRP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spcAft>
                          <a:spcPts val="0"/>
                        </a:spcAft>
                        <a:buFont typeface="Times New Roman"/>
                        <a:buChar char="-"/>
                        <a:tabLst>
                          <a:tab pos="228600" algn="l"/>
                        </a:tabLst>
                      </a:pPr>
                      <a:r>
                        <a:rPr lang="fr-FR" sz="1400" b="1" dirty="0">
                          <a:latin typeface="Times New Roman"/>
                          <a:ea typeface="Times New Roman"/>
                        </a:rPr>
                        <a:t>Font l’activité en groupe.</a:t>
                      </a:r>
                    </a:p>
                    <a:p>
                      <a:pPr marL="342900" lvl="0" indent="-342900" algn="just">
                        <a:spcAft>
                          <a:spcPts val="0"/>
                        </a:spcAft>
                        <a:buFont typeface="Times New Roman"/>
                        <a:buChar char="-"/>
                        <a:tabLst>
                          <a:tab pos="228600" algn="l"/>
                        </a:tabLst>
                      </a:pPr>
                      <a:r>
                        <a:rPr lang="fr-FR" sz="1400" b="1" dirty="0">
                          <a:latin typeface="Times New Roman"/>
                          <a:ea typeface="Times New Roman"/>
                        </a:rPr>
                        <a:t>Partagent les résultats obtenus entre eux.</a:t>
                      </a:r>
                    </a:p>
                  </a:txBody>
                  <a:tcPr marL="45389" marR="45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ZoneTexte 2"/>
          <p:cNvSpPr txBox="1"/>
          <p:nvPr/>
        </p:nvSpPr>
        <p:spPr>
          <a:xfrm>
            <a:off x="827584" y="116632"/>
            <a:ext cx="3600400" cy="369332"/>
          </a:xfrm>
          <a:prstGeom prst="rect">
            <a:avLst/>
          </a:prstGeom>
          <a:noFill/>
        </p:spPr>
        <p:txBody>
          <a:bodyPr wrap="square" rtlCol="0">
            <a:spAutoFit/>
          </a:bodyPr>
          <a:lstStyle/>
          <a:p>
            <a:r>
              <a:rPr lang="fr-FR" b="1" u="sng" dirty="0" smtClean="0">
                <a:solidFill>
                  <a:srgbClr val="002060"/>
                </a:solidFill>
              </a:rPr>
              <a:t>Réalisation des apprentissages</a:t>
            </a:r>
            <a:endParaRPr lang="fr-FR" u="sng" dirty="0">
              <a:solidFill>
                <a:srgbClr val="00206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72008" y="1324704"/>
          <a:ext cx="8964488" cy="4480560"/>
        </p:xfrm>
        <a:graphic>
          <a:graphicData uri="http://schemas.openxmlformats.org/drawingml/2006/table">
            <a:tbl>
              <a:tblPr/>
              <a:tblGrid>
                <a:gridCol w="602279"/>
                <a:gridCol w="645170"/>
                <a:gridCol w="968054"/>
                <a:gridCol w="1505996"/>
                <a:gridCol w="1183709"/>
                <a:gridCol w="2245888"/>
                <a:gridCol w="1813392"/>
              </a:tblGrid>
              <a:tr h="379978">
                <a:tc>
                  <a:txBody>
                    <a:bodyPr/>
                    <a:lstStyle/>
                    <a:p>
                      <a:pPr algn="just">
                        <a:spcAft>
                          <a:spcPts val="0"/>
                        </a:spcAft>
                      </a:pPr>
                      <a:r>
                        <a:rPr lang="fr-FR" sz="1400" b="1" dirty="0">
                          <a:latin typeface="Times New Roman"/>
                          <a:ea typeface="Times New Roman"/>
                        </a:rPr>
                        <a:t>Phases</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Durée</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b="1">
                          <a:latin typeface="Times New Roman"/>
                          <a:ea typeface="Times New Roman"/>
                        </a:rPr>
                        <a:t>TIC</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b="1">
                          <a:latin typeface="Times New Roman"/>
                          <a:ea typeface="Times New Roman"/>
                        </a:rPr>
                        <a:t>Méthode et technique pédagogique</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b="1">
                          <a:latin typeface="Times New Roman"/>
                          <a:ea typeface="Times New Roman"/>
                        </a:rPr>
                        <a:t>Valeurs ajouté</a:t>
                      </a:r>
                    </a:p>
                    <a:p>
                      <a:pPr algn="ctr">
                        <a:spcAft>
                          <a:spcPts val="0"/>
                        </a:spcAft>
                      </a:pPr>
                      <a:r>
                        <a:rPr lang="fr-FR" sz="1400" b="1">
                          <a:latin typeface="Times New Roman"/>
                          <a:ea typeface="Times New Roman"/>
                        </a:rPr>
                        <a:t>Par les TIC</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b="1">
                          <a:latin typeface="Times New Roman"/>
                          <a:ea typeface="Times New Roman"/>
                        </a:rPr>
                        <a:t>Rôles Enseignant</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b="1">
                          <a:latin typeface="Times New Roman"/>
                          <a:ea typeface="Times New Roman"/>
                        </a:rPr>
                        <a:t>Rôles Apprenants</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9062">
                <a:tc>
                  <a:txBody>
                    <a:bodyPr/>
                    <a:lstStyle/>
                    <a:p>
                      <a:pPr algn="just">
                        <a:spcAft>
                          <a:spcPts val="0"/>
                        </a:spcAft>
                      </a:pPr>
                      <a:r>
                        <a:rPr lang="fr-FR" sz="1400" b="1" dirty="0">
                          <a:latin typeface="Times New Roman"/>
                          <a:ea typeface="Times New Roman"/>
                        </a:rPr>
                        <a:t>          QCM</a:t>
                      </a:r>
                    </a:p>
                  </a:txBody>
                  <a:tcPr marL="43760" marR="4376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dirty="0">
                          <a:latin typeface="Times New Roman"/>
                          <a:ea typeface="Times New Roman"/>
                        </a:rPr>
                        <a:t>15 </a:t>
                      </a:r>
                      <a:r>
                        <a:rPr lang="fr-FR" sz="1400" b="1" dirty="0" smtClean="0">
                          <a:latin typeface="Times New Roman"/>
                          <a:ea typeface="Times New Roman"/>
                        </a:rPr>
                        <a:t>min</a:t>
                      </a:r>
                      <a:endParaRPr lang="fr-FR" sz="1400" b="1" dirty="0">
                        <a:latin typeface="Times New Roman"/>
                        <a:ea typeface="Times New Roman"/>
                      </a:endParaRP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a:latin typeface="Times New Roman"/>
                          <a:ea typeface="Times New Roman"/>
                        </a:rPr>
                        <a:t>Fichier réalisé avec </a:t>
                      </a:r>
                    </a:p>
                    <a:p>
                      <a:pPr algn="just">
                        <a:spcAft>
                          <a:spcPts val="0"/>
                        </a:spcAft>
                      </a:pPr>
                      <a:r>
                        <a:rPr lang="fr-FR" sz="1400" b="1" u="none" strike="noStrike">
                          <a:solidFill>
                            <a:srgbClr val="0000FF"/>
                          </a:solidFill>
                          <a:latin typeface="Times New Roman"/>
                          <a:ea typeface="Times New Roman"/>
                          <a:hlinkClick r:id="rId2"/>
                        </a:rPr>
                        <a:t>Flach</a:t>
                      </a:r>
                      <a:r>
                        <a:rPr lang="fr-FR" sz="1400" b="1">
                          <a:latin typeface="Times New Roman"/>
                          <a:ea typeface="Times New Roman"/>
                        </a:rPr>
                        <a:t> CS4</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u="sng">
                          <a:latin typeface="Times New Roman"/>
                          <a:ea typeface="Times New Roman"/>
                        </a:rPr>
                        <a:t>Méthode :</a:t>
                      </a:r>
                      <a:endParaRPr lang="fr-FR" sz="1400" b="1">
                        <a:latin typeface="Times New Roman"/>
                        <a:ea typeface="Times New Roman"/>
                      </a:endParaRPr>
                    </a:p>
                    <a:p>
                      <a:pPr algn="just">
                        <a:spcAft>
                          <a:spcPts val="0"/>
                        </a:spcAft>
                      </a:pPr>
                      <a:r>
                        <a:rPr lang="fr-FR" sz="1400" b="1">
                          <a:latin typeface="Times New Roman"/>
                          <a:ea typeface="Times New Roman"/>
                        </a:rPr>
                        <a:t> Interrogative </a:t>
                      </a:r>
                    </a:p>
                    <a:p>
                      <a:pPr algn="just">
                        <a:spcAft>
                          <a:spcPts val="0"/>
                        </a:spcAft>
                      </a:pPr>
                      <a:r>
                        <a:rPr lang="fr-FR" sz="1400" b="1" u="sng">
                          <a:latin typeface="Times New Roman"/>
                          <a:ea typeface="Times New Roman"/>
                        </a:rPr>
                        <a:t>Technique :</a:t>
                      </a:r>
                      <a:r>
                        <a:rPr lang="fr-FR" sz="1400" b="1">
                          <a:latin typeface="Times New Roman"/>
                          <a:ea typeface="Times New Roman"/>
                        </a:rPr>
                        <a:t> </a:t>
                      </a:r>
                    </a:p>
                    <a:p>
                      <a:pPr algn="just">
                        <a:spcAft>
                          <a:spcPts val="0"/>
                        </a:spcAft>
                      </a:pPr>
                      <a:r>
                        <a:rPr lang="fr-FR" sz="1400" b="1">
                          <a:latin typeface="Times New Roman"/>
                          <a:ea typeface="Times New Roman"/>
                        </a:rPr>
                        <a:t> Questions/Réponses</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spcAft>
                          <a:spcPts val="0"/>
                        </a:spcAft>
                        <a:buFont typeface="Times New Roman"/>
                        <a:buChar char="-"/>
                        <a:tabLst>
                          <a:tab pos="228600" algn="l"/>
                        </a:tabLst>
                      </a:pPr>
                      <a:r>
                        <a:rPr lang="fr-FR" sz="1400" b="1">
                          <a:latin typeface="Times New Roman"/>
                          <a:ea typeface="Times New Roman"/>
                        </a:rPr>
                        <a:t>Motiver les élèves.</a:t>
                      </a:r>
                    </a:p>
                    <a:p>
                      <a:pPr marL="342900" lvl="0" indent="-342900" algn="just">
                        <a:spcAft>
                          <a:spcPts val="0"/>
                        </a:spcAft>
                        <a:buFont typeface="Times New Roman"/>
                        <a:buChar char="-"/>
                        <a:tabLst>
                          <a:tab pos="228600" algn="l"/>
                        </a:tabLst>
                      </a:pPr>
                      <a:r>
                        <a:rPr lang="fr-FR" sz="1400" b="1">
                          <a:latin typeface="Times New Roman"/>
                          <a:ea typeface="Times New Roman"/>
                        </a:rPr>
                        <a:t>Evaluer les réponses des élèves automatiquement.</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spcAft>
                          <a:spcPts val="0"/>
                        </a:spcAft>
                        <a:buFont typeface="Times New Roman"/>
                        <a:buChar char="-"/>
                        <a:tabLst>
                          <a:tab pos="228600" algn="l"/>
                        </a:tabLst>
                      </a:pPr>
                      <a:r>
                        <a:rPr lang="fr-FR" sz="1400" b="1">
                          <a:latin typeface="Times New Roman"/>
                          <a:ea typeface="Times New Roman"/>
                        </a:rPr>
                        <a:t>Faire distribuer le fichier aux élèves</a:t>
                      </a:r>
                    </a:p>
                    <a:p>
                      <a:pPr marL="342900" lvl="0" indent="-342900" algn="just">
                        <a:spcAft>
                          <a:spcPts val="0"/>
                        </a:spcAft>
                        <a:buFont typeface="Times New Roman"/>
                        <a:buChar char="-"/>
                        <a:tabLst>
                          <a:tab pos="228600" algn="l"/>
                        </a:tabLst>
                      </a:pPr>
                      <a:r>
                        <a:rPr lang="fr-FR" sz="1400" b="1">
                          <a:latin typeface="Times New Roman"/>
                          <a:ea typeface="Times New Roman"/>
                        </a:rPr>
                        <a:t>Voir les résultats obtenue par les élèves </a:t>
                      </a:r>
                    </a:p>
                    <a:p>
                      <a:pPr marL="342900" lvl="0" indent="-342900" algn="just">
                        <a:spcAft>
                          <a:spcPts val="0"/>
                        </a:spcAft>
                        <a:buFont typeface="Times New Roman"/>
                        <a:buChar char="-"/>
                        <a:tabLst>
                          <a:tab pos="228600" algn="l"/>
                        </a:tabLst>
                      </a:pPr>
                      <a:r>
                        <a:rPr lang="fr-FR" sz="1400" b="1">
                          <a:latin typeface="Times New Roman"/>
                          <a:ea typeface="Times New Roman"/>
                        </a:rPr>
                        <a:t>Faire un rappel s’il est nécessaire.</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spcAft>
                          <a:spcPts val="0"/>
                        </a:spcAft>
                        <a:buFont typeface="Times New Roman"/>
                        <a:buChar char="-"/>
                        <a:tabLst>
                          <a:tab pos="228600" algn="l"/>
                        </a:tabLst>
                      </a:pPr>
                      <a:r>
                        <a:rPr lang="fr-FR" sz="1400" b="1">
                          <a:latin typeface="Times New Roman"/>
                          <a:ea typeface="Times New Roman"/>
                        </a:rPr>
                        <a:t>Faites les  QCM</a:t>
                      </a:r>
                    </a:p>
                    <a:p>
                      <a:pPr marL="342900" lvl="0" indent="-342900" algn="just">
                        <a:spcAft>
                          <a:spcPts val="0"/>
                        </a:spcAft>
                        <a:buFont typeface="Times New Roman"/>
                        <a:buChar char="-"/>
                        <a:tabLst>
                          <a:tab pos="228600" algn="l"/>
                        </a:tabLst>
                      </a:pPr>
                      <a:r>
                        <a:rPr lang="fr-FR" sz="1400" b="1">
                          <a:latin typeface="Times New Roman"/>
                          <a:ea typeface="Times New Roman"/>
                        </a:rPr>
                        <a:t>Voir les résultats obtenus.</a:t>
                      </a:r>
                    </a:p>
                    <a:p>
                      <a:pPr>
                        <a:spcAft>
                          <a:spcPts val="0"/>
                        </a:spcAft>
                      </a:pPr>
                      <a:r>
                        <a:rPr lang="fr-FR" sz="1400" b="1" u="sng">
                          <a:solidFill>
                            <a:srgbClr val="0000FF"/>
                          </a:solidFill>
                          <a:latin typeface="Times New Roman"/>
                          <a:ea typeface="Times New Roman"/>
                        </a:rPr>
                        <a:t>     Posent des questions s’il y a des problèmes</a:t>
                      </a:r>
                      <a:r>
                        <a:rPr lang="fr-FR" sz="1400" b="1">
                          <a:latin typeface="Times New Roman"/>
                          <a:ea typeface="Times New Roman"/>
                        </a:rPr>
                        <a:t>. </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12875">
                <a:tc>
                  <a:txBody>
                    <a:bodyPr/>
                    <a:lstStyle/>
                    <a:p>
                      <a:pPr algn="ctr">
                        <a:spcAft>
                          <a:spcPts val="0"/>
                        </a:spcAft>
                      </a:pPr>
                      <a:r>
                        <a:rPr lang="fr-FR" sz="1400" b="1">
                          <a:latin typeface="Times New Roman"/>
                          <a:ea typeface="Times New Roman"/>
                        </a:rPr>
                        <a:t>Atelier</a:t>
                      </a:r>
                    </a:p>
                    <a:p>
                      <a:pPr algn="ctr">
                        <a:spcAft>
                          <a:spcPts val="0"/>
                        </a:spcAft>
                      </a:pPr>
                      <a:r>
                        <a:rPr lang="fr-FR" sz="1400" b="1">
                          <a:latin typeface="Times New Roman"/>
                          <a:ea typeface="Times New Roman"/>
                        </a:rPr>
                        <a:t>d’évaluation</a:t>
                      </a:r>
                    </a:p>
                  </a:txBody>
                  <a:tcPr marL="43760" marR="4376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b="1" dirty="0">
                          <a:latin typeface="Times New Roman"/>
                          <a:ea typeface="Times New Roman"/>
                        </a:rPr>
                        <a:t>15 </a:t>
                      </a:r>
                      <a:r>
                        <a:rPr lang="fr-FR" sz="1400" b="1" dirty="0" smtClean="0">
                          <a:latin typeface="Times New Roman"/>
                          <a:ea typeface="Times New Roman"/>
                        </a:rPr>
                        <a:t>min</a:t>
                      </a:r>
                      <a:endParaRPr lang="fr-FR" sz="1400" b="1" dirty="0">
                        <a:latin typeface="Times New Roman"/>
                        <a:ea typeface="Times New Roman"/>
                      </a:endParaRP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342900" lvl="0" indent="-342900" algn="just" rtl="0">
                        <a:spcAft>
                          <a:spcPts val="0"/>
                        </a:spcAft>
                        <a:buFont typeface="Times New Roman"/>
                        <a:buChar char="-"/>
                        <a:tabLst>
                          <a:tab pos="228600" algn="l"/>
                        </a:tabLst>
                      </a:pPr>
                      <a:r>
                        <a:rPr lang="fr-FR" sz="1400" b="1">
                          <a:latin typeface="Times New Roman"/>
                          <a:ea typeface="Times New Roman"/>
                        </a:rPr>
                        <a:t>Ateliers d’évaluations sur papiers,</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a:txBody>
                    <a:bodyPr/>
                    <a:lstStyle/>
                    <a:p>
                      <a:pPr marL="342900" lvl="0" indent="-342900" algn="just" rtl="0">
                        <a:spcAft>
                          <a:spcPts val="0"/>
                        </a:spcAft>
                        <a:buFont typeface="Times New Roman"/>
                        <a:buChar char="-"/>
                        <a:tabLst>
                          <a:tab pos="228600" algn="l"/>
                        </a:tabLst>
                      </a:pPr>
                      <a:r>
                        <a:rPr lang="fr-FR" sz="1400" b="1">
                          <a:latin typeface="Times New Roman"/>
                          <a:ea typeface="Times New Roman"/>
                        </a:rPr>
                        <a:t>Distribuer les ateliers d’évaluations.</a:t>
                      </a:r>
                    </a:p>
                    <a:p>
                      <a:pPr marL="342900" lvl="0" indent="-342900" algn="just">
                        <a:spcAft>
                          <a:spcPts val="0"/>
                        </a:spcAft>
                        <a:buFont typeface="Times New Roman"/>
                        <a:buChar char="-"/>
                        <a:tabLst>
                          <a:tab pos="228600" algn="l"/>
                        </a:tabLst>
                      </a:pPr>
                      <a:r>
                        <a:rPr lang="fr-FR" sz="1400" b="1">
                          <a:latin typeface="Times New Roman"/>
                          <a:ea typeface="Times New Roman"/>
                        </a:rPr>
                        <a:t>Demander aux élèves d’exporter les activités réalisées vers un fichier texte.</a:t>
                      </a:r>
                    </a:p>
                    <a:p>
                      <a:pPr marL="342900" lvl="0" indent="-342900" algn="just">
                        <a:spcAft>
                          <a:spcPts val="0"/>
                        </a:spcAft>
                        <a:buFont typeface="Times New Roman"/>
                        <a:buChar char="-"/>
                        <a:tabLst>
                          <a:tab pos="228600" algn="l"/>
                        </a:tabLst>
                      </a:pPr>
                      <a:r>
                        <a:rPr lang="fr-FR" sz="1400" b="1">
                          <a:latin typeface="Times New Roman"/>
                          <a:ea typeface="Times New Roman"/>
                        </a:rPr>
                        <a:t>Copier les différents fichiers des élèves dans un support de stockage amovible.</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ctr" rtl="0">
                        <a:spcAft>
                          <a:spcPts val="0"/>
                        </a:spcAft>
                        <a:buFont typeface="Times New Roman"/>
                        <a:buChar char="-"/>
                        <a:tabLst>
                          <a:tab pos="228600" algn="l"/>
                        </a:tabLst>
                      </a:pPr>
                      <a:r>
                        <a:rPr lang="fr-FR" sz="1400" b="1" dirty="0">
                          <a:latin typeface="Times New Roman"/>
                          <a:ea typeface="Times New Roman"/>
                        </a:rPr>
                        <a:t>Chaque élève doit répondre aux ateliers demandés  en utilisant le programme      </a:t>
                      </a:r>
                      <a:r>
                        <a:rPr lang="fr-FR" sz="1400" b="1" dirty="0" err="1">
                          <a:latin typeface="Times New Roman"/>
                          <a:ea typeface="Times New Roman"/>
                        </a:rPr>
                        <a:t>Edumédia</a:t>
                      </a:r>
                      <a:r>
                        <a:rPr lang="fr-FR" sz="1400" b="1" dirty="0">
                          <a:latin typeface="Times New Roman"/>
                          <a:ea typeface="Times New Roman"/>
                        </a:rPr>
                        <a:t>.</a:t>
                      </a:r>
                    </a:p>
                  </a:txBody>
                  <a:tcPr marL="43760" marR="43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2"/>
          <p:cNvSpPr/>
          <p:nvPr/>
        </p:nvSpPr>
        <p:spPr>
          <a:xfrm>
            <a:off x="179512" y="260648"/>
            <a:ext cx="5040560" cy="400110"/>
          </a:xfrm>
          <a:prstGeom prst="rect">
            <a:avLst/>
          </a:prstGeom>
        </p:spPr>
        <p:txBody>
          <a:bodyPr wrap="square">
            <a:spAutoFit/>
          </a:bodyPr>
          <a:lstStyle/>
          <a:p>
            <a:r>
              <a:rPr lang="fr-FR" sz="2000" b="1" u="sng" dirty="0" smtClean="0">
                <a:solidFill>
                  <a:srgbClr val="002060"/>
                </a:solidFill>
              </a:rPr>
              <a:t>Evaluation des apprentissages</a:t>
            </a:r>
            <a:endParaRPr lang="fr-FR" sz="2000" u="sng" dirty="0">
              <a:solidFill>
                <a:srgbClr val="00206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5656" y="260648"/>
            <a:ext cx="5930278" cy="461665"/>
          </a:xfrm>
          <a:prstGeom prst="rect">
            <a:avLst/>
          </a:prstGeom>
          <a:solidFill>
            <a:schemeClr val="tx1">
              <a:lumMod val="85000"/>
              <a:lumOff val="15000"/>
            </a:schemeClr>
          </a:solidFill>
        </p:spPr>
        <p:txBody>
          <a:bodyPr wrap="none">
            <a:spAutoFit/>
          </a:bodyPr>
          <a:lstStyle/>
          <a:p>
            <a:r>
              <a:rPr lang="fr-FR" sz="2400" b="1" dirty="0" smtClean="0">
                <a:solidFill>
                  <a:srgbClr val="00B050"/>
                </a:solidFill>
              </a:rPr>
              <a:t>Intégration des TICE dans le système éducatif</a:t>
            </a:r>
            <a:endParaRPr lang="fr-FR" sz="2400" dirty="0">
              <a:solidFill>
                <a:srgbClr val="00B050"/>
              </a:solidFill>
            </a:endParaRPr>
          </a:p>
        </p:txBody>
      </p:sp>
      <p:sp>
        <p:nvSpPr>
          <p:cNvPr id="5" name="Rectangle 4"/>
          <p:cNvSpPr/>
          <p:nvPr/>
        </p:nvSpPr>
        <p:spPr>
          <a:xfrm>
            <a:off x="1187624" y="1196752"/>
            <a:ext cx="6624736" cy="1015663"/>
          </a:xfrm>
          <a:prstGeom prst="rect">
            <a:avLst/>
          </a:prstGeom>
          <a:ln>
            <a:solidFill>
              <a:schemeClr val="accent1"/>
            </a:solidFill>
          </a:ln>
        </p:spPr>
        <p:txBody>
          <a:bodyPr wrap="square">
            <a:spAutoFit/>
          </a:bodyPr>
          <a:lstStyle/>
          <a:p>
            <a:r>
              <a:rPr lang="fr-FR" sz="2000" b="1" dirty="0" smtClean="0"/>
              <a:t>Pour </a:t>
            </a:r>
            <a:r>
              <a:rPr lang="fr-FR" sz="2000" b="1" dirty="0" err="1" smtClean="0"/>
              <a:t>Mangenot</a:t>
            </a:r>
            <a:r>
              <a:rPr lang="fr-FR" sz="2000" b="1" dirty="0" smtClean="0"/>
              <a:t> (2000) « l’intégration (des </a:t>
            </a:r>
            <a:r>
              <a:rPr lang="fr-FR" sz="2000" b="1" dirty="0" err="1" smtClean="0"/>
              <a:t>Tice</a:t>
            </a:r>
            <a:r>
              <a:rPr lang="fr-FR" sz="2000" b="1" dirty="0" smtClean="0"/>
              <a:t>), c’est quand l’outil informatique est mis avec efficacité au service des apprentissages ».</a:t>
            </a:r>
            <a:endParaRPr lang="fr-FR" sz="2000" b="1" dirty="0"/>
          </a:p>
        </p:txBody>
      </p:sp>
      <p:sp>
        <p:nvSpPr>
          <p:cNvPr id="6" name="Rectangle 5"/>
          <p:cNvSpPr/>
          <p:nvPr/>
        </p:nvSpPr>
        <p:spPr>
          <a:xfrm>
            <a:off x="1115616" y="2564904"/>
            <a:ext cx="6678488" cy="1323439"/>
          </a:xfrm>
          <a:prstGeom prst="rect">
            <a:avLst/>
          </a:prstGeom>
          <a:ln>
            <a:solidFill>
              <a:schemeClr val="accent1">
                <a:lumMod val="75000"/>
              </a:schemeClr>
            </a:solidFill>
          </a:ln>
        </p:spPr>
        <p:txBody>
          <a:bodyPr wrap="square">
            <a:spAutoFit/>
          </a:bodyPr>
          <a:lstStyle/>
          <a:p>
            <a:r>
              <a:rPr lang="fr-FR" sz="2000" b="1" dirty="0" smtClean="0"/>
              <a:t>Selon une perspective systémique, l’efficacité présuppose qu’il y ait des gains en termes de temps d’apprentissage :</a:t>
            </a:r>
          </a:p>
          <a:p>
            <a:r>
              <a:rPr lang="fr-FR" sz="2000" b="1" dirty="0" smtClean="0"/>
              <a:t>** Permet d’activité plus grande de chaque apprenant, </a:t>
            </a:r>
          </a:p>
          <a:p>
            <a:r>
              <a:rPr lang="fr-FR" sz="2000" b="1" dirty="0" smtClean="0"/>
              <a:t>** Appropriation meilleure et finalement de motivation.</a:t>
            </a:r>
            <a:endParaRPr lang="fr-FR" sz="2000" b="1" dirty="0"/>
          </a:p>
        </p:txBody>
      </p:sp>
      <p:sp>
        <p:nvSpPr>
          <p:cNvPr id="7" name="Rectangle 6"/>
          <p:cNvSpPr/>
          <p:nvPr/>
        </p:nvSpPr>
        <p:spPr>
          <a:xfrm>
            <a:off x="827584" y="4293096"/>
            <a:ext cx="7236296" cy="2031325"/>
          </a:xfrm>
          <a:prstGeom prst="rect">
            <a:avLst/>
          </a:prstGeom>
          <a:ln>
            <a:solidFill>
              <a:schemeClr val="tx2">
                <a:lumMod val="75000"/>
              </a:schemeClr>
            </a:solidFill>
          </a:ln>
        </p:spPr>
        <p:txBody>
          <a:bodyPr wrap="square">
            <a:spAutoFit/>
          </a:bodyPr>
          <a:lstStyle/>
          <a:p>
            <a:r>
              <a:rPr lang="fr-FR" b="1" dirty="0" smtClean="0">
                <a:solidFill>
                  <a:srgbClr val="FF0000"/>
                </a:solidFill>
              </a:rPr>
              <a:t>Problématique et hypothèses</a:t>
            </a:r>
          </a:p>
          <a:p>
            <a:r>
              <a:rPr lang="fr-FR" b="1" dirty="0" smtClean="0"/>
              <a:t>Nous tenterons dans notre formation de répondre aux questions relatives à l’integration des TICE dans l’enseignement en partant de l’approche centrée sur «la tâche» et sur «le scénario pédagogique» </a:t>
            </a:r>
          </a:p>
          <a:p>
            <a:r>
              <a:rPr lang="fr-FR" b="1" dirty="0" smtClean="0"/>
              <a:t>**Quels sont les obstacles de l’intégration des nouvelles technologies en éducation ? Comment créer et intégrer les TICE en classe de manière à favoriser la motivation, l’activité et l’autonomie de l’apprenant?</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 calcmode="lin" valueType="num">
                                      <p:cBhvr additive="base">
                                        <p:cTn id="1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6">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additive="base">
                                        <p:cTn id="2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 calcmode="lin" valueType="num">
                                      <p:cBhvr additive="base">
                                        <p:cTn id="2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bg/>
                                          </p:spTgt>
                                        </p:tgtEl>
                                        <p:attrNameLst>
                                          <p:attrName>style.visibility</p:attrName>
                                        </p:attrNameLst>
                                      </p:cBhvr>
                                      <p:to>
                                        <p:strVal val="visible"/>
                                      </p:to>
                                    </p:set>
                                    <p:anim calcmode="lin" valueType="num">
                                      <p:cBhvr additive="base">
                                        <p:cTn id="35" dur="500" fill="hold"/>
                                        <p:tgtEl>
                                          <p:spTgt spid="7">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7">
                                            <p:bg/>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 calcmode="lin" valueType="num">
                                      <p:cBhvr additive="base">
                                        <p:cTn id="3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anim calcmode="lin" valueType="num">
                                      <p:cBhvr additive="base">
                                        <p:cTn id="4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1" end="1"/>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anim calcmode="lin" valueType="num">
                                      <p:cBhvr additive="base">
                                        <p:cTn id="4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P spid="6" grpId="0" build="allAtOnce" animBg="1"/>
      <p:bldP spid="7" grpId="0" build="allAtOnce"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15616" y="2492896"/>
            <a:ext cx="6696744" cy="1384995"/>
          </a:xfrm>
          <a:prstGeom prst="rect">
            <a:avLst/>
          </a:prstGeom>
          <a:solidFill>
            <a:schemeClr val="accent3">
              <a:lumMod val="60000"/>
              <a:lumOff val="40000"/>
            </a:schemeClr>
          </a:solidFill>
          <a:ln>
            <a:solidFill>
              <a:srgbClr val="92D050"/>
            </a:solidFill>
          </a:ln>
        </p:spPr>
        <p:txBody>
          <a:bodyPr wrap="square" rtlCol="0">
            <a:spAutoFit/>
          </a:bodyPr>
          <a:lstStyle/>
          <a:p>
            <a:pPr algn="ctr"/>
            <a:r>
              <a:rPr lang="fr-FR" sz="2800" b="1" dirty="0" smtClean="0"/>
              <a:t>Partie IV : Essais d’applications des scénarios pédagogiques dans une situation d’apprentissage</a:t>
            </a:r>
            <a:endParaRPr lang="fr-FR" sz="2800" b="1"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83568" y="620688"/>
            <a:ext cx="8460432" cy="6247864"/>
          </a:xfrm>
          <a:prstGeom prst="rect">
            <a:avLst/>
          </a:prstGeom>
          <a:noFill/>
        </p:spPr>
        <p:txBody>
          <a:bodyPr wrap="square" rtlCol="0">
            <a:spAutoFit/>
          </a:bodyPr>
          <a:lstStyle/>
          <a:p>
            <a:r>
              <a:rPr lang="fr-FR" sz="2000" b="1" dirty="0" smtClean="0"/>
              <a:t>** Identifier les objectifs de formation</a:t>
            </a:r>
          </a:p>
          <a:p>
            <a:endParaRPr lang="fr-FR" sz="2000" b="1" dirty="0" smtClean="0"/>
          </a:p>
          <a:p>
            <a:r>
              <a:rPr lang="fr-FR" sz="2000" b="1" dirty="0" smtClean="0"/>
              <a:t>**Cartographier les connaissances et compétences</a:t>
            </a:r>
          </a:p>
          <a:p>
            <a:endParaRPr lang="fr-FR" sz="2000" b="1" dirty="0" smtClean="0"/>
          </a:p>
          <a:p>
            <a:r>
              <a:rPr lang="fr-FR" sz="2000" b="1" dirty="0" smtClean="0"/>
              <a:t>**Déterminer les approches pédagogiques adaptées </a:t>
            </a:r>
          </a:p>
          <a:p>
            <a:endParaRPr lang="fr-FR" sz="2000" b="1" dirty="0" smtClean="0"/>
          </a:p>
          <a:p>
            <a:r>
              <a:rPr lang="fr-FR" sz="2000" b="1" dirty="0" smtClean="0"/>
              <a:t>**Construire les séquences pédagogiques :</a:t>
            </a:r>
          </a:p>
          <a:p>
            <a:endParaRPr lang="fr-FR" sz="2000" b="1" dirty="0" smtClean="0"/>
          </a:p>
          <a:p>
            <a:r>
              <a:rPr lang="fr-FR" sz="2000" b="1" dirty="0" smtClean="0">
                <a:solidFill>
                  <a:srgbClr val="FF0000"/>
                </a:solidFill>
              </a:rPr>
              <a:t>                  Granularité, progressivité, navigation, scénarisation </a:t>
            </a:r>
          </a:p>
          <a:p>
            <a:endParaRPr lang="fr-FR" sz="2000" b="1" dirty="0" smtClean="0"/>
          </a:p>
          <a:p>
            <a:r>
              <a:rPr lang="fr-FR" sz="2000" b="1" dirty="0" smtClean="0"/>
              <a:t>**Structurer et réécrire le contenu informationnel</a:t>
            </a:r>
          </a:p>
          <a:p>
            <a:endParaRPr lang="fr-FR" sz="2000" b="1" dirty="0" smtClean="0"/>
          </a:p>
          <a:p>
            <a:r>
              <a:rPr lang="fr-FR" sz="2000" b="1" dirty="0" smtClean="0"/>
              <a:t>**Produire le scénario pédagogique</a:t>
            </a:r>
          </a:p>
          <a:p>
            <a:endParaRPr lang="fr-FR" sz="2000" b="1" dirty="0" smtClean="0"/>
          </a:p>
          <a:p>
            <a:r>
              <a:rPr lang="fr-FR" sz="2000" b="1" dirty="0" smtClean="0"/>
              <a:t>                     </a:t>
            </a:r>
            <a:r>
              <a:rPr lang="fr-FR" sz="2000" b="1" dirty="0" smtClean="0">
                <a:solidFill>
                  <a:srgbClr val="FF0000"/>
                </a:solidFill>
              </a:rPr>
              <a:t>Evaluer les compétences et connaissances, le rôle des feedbacks</a:t>
            </a:r>
          </a:p>
          <a:p>
            <a:endParaRPr lang="fr-FR" sz="2000" b="1" dirty="0" smtClean="0">
              <a:solidFill>
                <a:srgbClr val="FF0000"/>
              </a:solidFill>
            </a:endParaRPr>
          </a:p>
          <a:p>
            <a:r>
              <a:rPr lang="fr-FR" sz="2000" b="1" dirty="0" smtClean="0">
                <a:solidFill>
                  <a:srgbClr val="FF0000"/>
                </a:solidFill>
              </a:rPr>
              <a:t>                     Le choix et l’écriture des questions et exercices</a:t>
            </a:r>
          </a:p>
          <a:p>
            <a:endParaRPr lang="fr-FR" sz="2000" b="1" dirty="0" smtClean="0"/>
          </a:p>
          <a:p>
            <a:r>
              <a:rPr lang="fr-FR" sz="2000" b="1" dirty="0" smtClean="0"/>
              <a:t>**L’alignement objectifs-méthodes-outils</a:t>
            </a:r>
          </a:p>
          <a:p>
            <a:endParaRPr lang="fr-FR" sz="2000" b="1" dirty="0"/>
          </a:p>
        </p:txBody>
      </p:sp>
      <p:sp>
        <p:nvSpPr>
          <p:cNvPr id="3" name="ZoneTexte 2"/>
          <p:cNvSpPr txBox="1"/>
          <p:nvPr/>
        </p:nvSpPr>
        <p:spPr>
          <a:xfrm>
            <a:off x="1547664" y="116632"/>
            <a:ext cx="6264696" cy="461665"/>
          </a:xfrm>
          <a:prstGeom prst="rect">
            <a:avLst/>
          </a:prstGeom>
          <a:solidFill>
            <a:schemeClr val="accent6">
              <a:lumMod val="60000"/>
              <a:lumOff val="40000"/>
            </a:schemeClr>
          </a:solidFill>
          <a:ln>
            <a:solidFill>
              <a:schemeClr val="accent1"/>
            </a:solidFill>
          </a:ln>
        </p:spPr>
        <p:txBody>
          <a:bodyPr wrap="square" rtlCol="0">
            <a:spAutoFit/>
          </a:bodyPr>
          <a:lstStyle/>
          <a:p>
            <a:pPr algn="ctr"/>
            <a:r>
              <a:rPr lang="fr-FR" sz="2400" b="1" dirty="0" smtClean="0">
                <a:solidFill>
                  <a:srgbClr val="002060"/>
                </a:solidFill>
              </a:rPr>
              <a:t>Application de conception pédagogique</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71600" y="1340768"/>
            <a:ext cx="7272808" cy="5016758"/>
          </a:xfrm>
          <a:prstGeom prst="rect">
            <a:avLst/>
          </a:prstGeom>
          <a:noFill/>
        </p:spPr>
        <p:txBody>
          <a:bodyPr wrap="square" rtlCol="0">
            <a:spAutoFit/>
          </a:bodyPr>
          <a:lstStyle/>
          <a:p>
            <a:r>
              <a:rPr lang="fr-FR" sz="2000" b="1" dirty="0" smtClean="0"/>
              <a:t> **Le design de médias d’apprentissage</a:t>
            </a:r>
          </a:p>
          <a:p>
            <a:endParaRPr lang="fr-FR" sz="2000" b="1" dirty="0" smtClean="0"/>
          </a:p>
          <a:p>
            <a:endParaRPr lang="fr-FR" sz="2000" b="1" dirty="0" smtClean="0"/>
          </a:p>
          <a:p>
            <a:r>
              <a:rPr lang="fr-FR" sz="2000" b="1" dirty="0" smtClean="0"/>
              <a:t>**Optimisation de la motivation, de la mémorisation, de la charge cognitive</a:t>
            </a:r>
          </a:p>
          <a:p>
            <a:endParaRPr lang="fr-FR" sz="2000" b="1" dirty="0" smtClean="0"/>
          </a:p>
          <a:p>
            <a:endParaRPr lang="fr-FR" sz="2000" b="1" dirty="0" smtClean="0"/>
          </a:p>
          <a:p>
            <a:r>
              <a:rPr lang="fr-FR" sz="2000" b="1" dirty="0" smtClean="0"/>
              <a:t>**Le design d’écrans et la communication visuelle</a:t>
            </a:r>
          </a:p>
          <a:p>
            <a:endParaRPr lang="fr-FR" sz="2000" b="1" dirty="0" smtClean="0"/>
          </a:p>
          <a:p>
            <a:endParaRPr lang="fr-FR" sz="2000" b="1" dirty="0" smtClean="0"/>
          </a:p>
          <a:p>
            <a:r>
              <a:rPr lang="fr-FR" sz="2000" b="1" dirty="0" smtClean="0"/>
              <a:t>**Zoning, grilles, usage de l’espace vide, le graphique et le verbal, etc.</a:t>
            </a:r>
          </a:p>
          <a:p>
            <a:endParaRPr lang="fr-FR" sz="2000" b="1" dirty="0" smtClean="0"/>
          </a:p>
          <a:p>
            <a:endParaRPr lang="fr-FR" sz="2000" b="1" dirty="0" smtClean="0"/>
          </a:p>
          <a:p>
            <a:r>
              <a:rPr lang="fr-FR" sz="2000" b="1" dirty="0" smtClean="0"/>
              <a:t>**Ergonomie et typographie</a:t>
            </a:r>
          </a:p>
          <a:p>
            <a:endParaRPr lang="fr-FR" sz="2000" b="1" dirty="0"/>
          </a:p>
        </p:txBody>
      </p:sp>
      <p:sp>
        <p:nvSpPr>
          <p:cNvPr id="3" name="ZoneTexte 2"/>
          <p:cNvSpPr txBox="1"/>
          <p:nvPr/>
        </p:nvSpPr>
        <p:spPr>
          <a:xfrm>
            <a:off x="2051720" y="404664"/>
            <a:ext cx="5184576" cy="369332"/>
          </a:xfrm>
          <a:prstGeom prst="rect">
            <a:avLst/>
          </a:prstGeom>
          <a:solidFill>
            <a:schemeClr val="accent6">
              <a:lumMod val="60000"/>
              <a:lumOff val="40000"/>
            </a:schemeClr>
          </a:solidFill>
        </p:spPr>
        <p:txBody>
          <a:bodyPr wrap="square" rtlCol="0">
            <a:spAutoFit/>
          </a:bodyPr>
          <a:lstStyle/>
          <a:p>
            <a:pPr algn="ctr"/>
            <a:r>
              <a:rPr lang="fr-FR" b="1" dirty="0" smtClean="0">
                <a:solidFill>
                  <a:srgbClr val="002060"/>
                </a:solidFill>
              </a:rPr>
              <a:t>DESIGN D’INTERFACE UTILISATEUR</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99592" y="260648"/>
            <a:ext cx="6984776" cy="461665"/>
          </a:xfrm>
          <a:prstGeom prst="rect">
            <a:avLst/>
          </a:prstGeom>
          <a:solidFill>
            <a:schemeClr val="accent6">
              <a:lumMod val="60000"/>
              <a:lumOff val="40000"/>
            </a:schemeClr>
          </a:solidFill>
        </p:spPr>
        <p:txBody>
          <a:bodyPr wrap="square" rtlCol="0">
            <a:spAutoFit/>
          </a:bodyPr>
          <a:lstStyle/>
          <a:p>
            <a:pPr algn="ctr"/>
            <a:r>
              <a:rPr lang="fr-FR" sz="2400" b="1" dirty="0" smtClean="0">
                <a:solidFill>
                  <a:srgbClr val="002060"/>
                </a:solidFill>
              </a:rPr>
              <a:t>I- Les outils de production de ressources multimédias</a:t>
            </a:r>
            <a:endParaRPr lang="fr-FR" sz="2400" b="1" dirty="0">
              <a:solidFill>
                <a:srgbClr val="002060"/>
              </a:solidFill>
            </a:endParaRPr>
          </a:p>
        </p:txBody>
      </p:sp>
      <p:sp>
        <p:nvSpPr>
          <p:cNvPr id="3" name="ZoneTexte 2"/>
          <p:cNvSpPr txBox="1"/>
          <p:nvPr/>
        </p:nvSpPr>
        <p:spPr>
          <a:xfrm>
            <a:off x="3059832" y="908720"/>
            <a:ext cx="2880320" cy="400110"/>
          </a:xfrm>
          <a:prstGeom prst="rect">
            <a:avLst/>
          </a:prstGeom>
          <a:noFill/>
        </p:spPr>
        <p:txBody>
          <a:bodyPr wrap="square" rtlCol="0">
            <a:spAutoFit/>
          </a:bodyPr>
          <a:lstStyle/>
          <a:p>
            <a:pPr algn="ctr"/>
            <a:r>
              <a:rPr lang="fr-FR" sz="2000" b="1" u="sng" dirty="0" smtClean="0">
                <a:solidFill>
                  <a:srgbClr val="FF0000"/>
                </a:solidFill>
              </a:rPr>
              <a:t>Logiciel   De Médiator</a:t>
            </a:r>
            <a:endParaRPr lang="fr-FR" sz="2000" b="1" u="sng" dirty="0">
              <a:solidFill>
                <a:srgbClr val="FF0000"/>
              </a:solidFill>
            </a:endParaRPr>
          </a:p>
        </p:txBody>
      </p:sp>
      <p:sp>
        <p:nvSpPr>
          <p:cNvPr id="4" name="ZoneTexte 3"/>
          <p:cNvSpPr txBox="1"/>
          <p:nvPr/>
        </p:nvSpPr>
        <p:spPr>
          <a:xfrm>
            <a:off x="899592" y="2276872"/>
            <a:ext cx="7776864" cy="2554545"/>
          </a:xfrm>
          <a:prstGeom prst="rect">
            <a:avLst/>
          </a:prstGeom>
          <a:noFill/>
        </p:spPr>
        <p:txBody>
          <a:bodyPr wrap="square" rtlCol="0">
            <a:spAutoFit/>
          </a:bodyPr>
          <a:lstStyle/>
          <a:p>
            <a:r>
              <a:rPr lang="fr-FR" sz="2000" b="1" dirty="0" smtClean="0"/>
              <a:t>-- </a:t>
            </a:r>
            <a:r>
              <a:rPr lang="fr-FR" sz="2000" b="1" dirty="0" err="1" smtClean="0"/>
              <a:t>Mediator</a:t>
            </a:r>
            <a:r>
              <a:rPr lang="fr-FR" sz="2000" b="1" dirty="0" smtClean="0"/>
              <a:t> est un outil de développement multimédia pour </a:t>
            </a:r>
            <a:r>
              <a:rPr lang="fr-FR" sz="2000" b="1" dirty="0" smtClean="0">
                <a:hlinkClick r:id="rId2" tooltip="Microsoft Windows"/>
              </a:rPr>
              <a:t>Microsoft Windows</a:t>
            </a:r>
            <a:r>
              <a:rPr lang="fr-FR" sz="2000" b="1" dirty="0" smtClean="0"/>
              <a:t> développé et distribué par la société </a:t>
            </a:r>
            <a:r>
              <a:rPr lang="fr-FR" sz="2000" b="1" dirty="0" err="1" smtClean="0"/>
              <a:t>MatchWare</a:t>
            </a:r>
            <a:r>
              <a:rPr lang="fr-FR" sz="2000" b="1" baseline="30000" dirty="0" smtClean="0"/>
              <a:t>.</a:t>
            </a:r>
          </a:p>
          <a:p>
            <a:r>
              <a:rPr lang="fr-FR" sz="2000" b="1" dirty="0" smtClean="0"/>
              <a:t> </a:t>
            </a:r>
          </a:p>
          <a:p>
            <a:r>
              <a:rPr lang="fr-FR" sz="2000" b="1" dirty="0" smtClean="0"/>
              <a:t>-- Il facilite la création d’applications interactives sur CD/DVD, de </a:t>
            </a:r>
            <a:r>
              <a:rPr lang="fr-FR" sz="2000" b="1" dirty="0" smtClean="0">
                <a:hlinkClick r:id="rId3" tooltip="Sites web"/>
              </a:rPr>
              <a:t>sites web</a:t>
            </a:r>
            <a:r>
              <a:rPr lang="fr-FR" sz="2000" b="1" dirty="0" smtClean="0"/>
              <a:t> dynamiques et de présentations </a:t>
            </a:r>
            <a:r>
              <a:rPr lang="fr-FR" sz="2000" b="1" dirty="0" smtClean="0">
                <a:hlinkClick r:id="rId4" tooltip="Adobe Flash"/>
              </a:rPr>
              <a:t>Flash</a:t>
            </a:r>
            <a:r>
              <a:rPr lang="fr-FR" sz="2000" b="1" dirty="0" smtClean="0"/>
              <a:t>. </a:t>
            </a:r>
          </a:p>
          <a:p>
            <a:endParaRPr lang="fr-FR" sz="2000" b="1" dirty="0" smtClean="0"/>
          </a:p>
          <a:p>
            <a:r>
              <a:rPr lang="fr-FR" sz="2000" b="1" dirty="0" smtClean="0"/>
              <a:t>-- Caractérisé par la convivialité de son interface, il s'adresse aussi bien aux professionnels qu’aux utilisateurs peu expérimentés.</a:t>
            </a:r>
            <a:endParaRPr lang="fr-FR" sz="2000" b="1" dirty="0"/>
          </a:p>
        </p:txBody>
      </p:sp>
      <p:sp>
        <p:nvSpPr>
          <p:cNvPr id="5" name="ZoneTexte 4"/>
          <p:cNvSpPr txBox="1"/>
          <p:nvPr/>
        </p:nvSpPr>
        <p:spPr>
          <a:xfrm>
            <a:off x="971600" y="1628800"/>
            <a:ext cx="4248472" cy="400110"/>
          </a:xfrm>
          <a:prstGeom prst="rect">
            <a:avLst/>
          </a:prstGeom>
          <a:noFill/>
        </p:spPr>
        <p:txBody>
          <a:bodyPr wrap="square" rtlCol="0">
            <a:spAutoFit/>
          </a:bodyPr>
          <a:lstStyle/>
          <a:p>
            <a:r>
              <a:rPr lang="fr-FR" sz="2000" b="1" u="sng" dirty="0" smtClean="0">
                <a:solidFill>
                  <a:srgbClr val="FF0000"/>
                </a:solidFill>
              </a:rPr>
              <a:t>1-- Définition et caractéristiques</a:t>
            </a:r>
            <a:endParaRPr lang="fr-FR" sz="2000" b="1" u="sng" dirty="0">
              <a:solidFill>
                <a:srgbClr val="FF0000"/>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31640" y="404664"/>
            <a:ext cx="2736304" cy="461665"/>
          </a:xfrm>
          <a:prstGeom prst="rect">
            <a:avLst/>
          </a:prstGeom>
          <a:noFill/>
        </p:spPr>
        <p:txBody>
          <a:bodyPr wrap="square" rtlCol="0">
            <a:spAutoFit/>
          </a:bodyPr>
          <a:lstStyle/>
          <a:p>
            <a:r>
              <a:rPr lang="fr-FR" sz="2400" b="1" u="sng" dirty="0" smtClean="0">
                <a:solidFill>
                  <a:srgbClr val="FF0000"/>
                </a:solidFill>
              </a:rPr>
              <a:t>2--Fonctionnalités</a:t>
            </a:r>
            <a:endParaRPr lang="fr-FR" sz="2400" u="sng" dirty="0">
              <a:solidFill>
                <a:srgbClr val="FF0000"/>
              </a:solidFill>
            </a:endParaRPr>
          </a:p>
        </p:txBody>
      </p:sp>
      <p:sp>
        <p:nvSpPr>
          <p:cNvPr id="3" name="ZoneTexte 2"/>
          <p:cNvSpPr txBox="1"/>
          <p:nvPr/>
        </p:nvSpPr>
        <p:spPr>
          <a:xfrm>
            <a:off x="467544" y="1340768"/>
            <a:ext cx="8316416" cy="4708981"/>
          </a:xfrm>
          <a:prstGeom prst="rect">
            <a:avLst/>
          </a:prstGeom>
          <a:noFill/>
        </p:spPr>
        <p:txBody>
          <a:bodyPr wrap="square" rtlCol="0">
            <a:spAutoFit/>
          </a:bodyPr>
          <a:lstStyle/>
          <a:p>
            <a:r>
              <a:rPr lang="fr-FR" sz="2000" b="1" dirty="0" smtClean="0"/>
              <a:t>L’objectif de l’utilisateur soit d’élaborer une présentation sur CD, un site web ou une animation Flash, la marche à suivre reste la même.</a:t>
            </a:r>
          </a:p>
          <a:p>
            <a:endParaRPr lang="fr-FR" sz="2000" b="1" dirty="0" smtClean="0"/>
          </a:p>
          <a:p>
            <a:r>
              <a:rPr lang="fr-FR" sz="2000" b="1" dirty="0" smtClean="0"/>
              <a:t> Toutes les actions disponibles, comme « Aller à la page » ou « Animer objet », sont représentées par des icônes qu’il suffit de déposer à l’emplacement voulu. </a:t>
            </a:r>
          </a:p>
          <a:p>
            <a:endParaRPr lang="fr-FR" sz="2000" b="1" dirty="0" smtClean="0"/>
          </a:p>
          <a:p>
            <a:r>
              <a:rPr lang="fr-FR" sz="2000" b="1" dirty="0" smtClean="0"/>
              <a:t>Le même principe s’applique aux tâches de programmation plus complexes, telles la manipulation de structures Si-Alors-Sinon ou la gestion des </a:t>
            </a:r>
            <a:r>
              <a:rPr lang="fr-FR" sz="2000" b="1" dirty="0" smtClean="0">
                <a:hlinkClick r:id="rId2" tooltip="Variables"/>
              </a:rPr>
              <a:t>variables</a:t>
            </a:r>
            <a:r>
              <a:rPr lang="fr-FR" sz="2000" b="1" dirty="0" smtClean="0"/>
              <a:t>, permettant à l’utilisateur de concentrer ses efforts sur la conception de la présentation plutôt que sur les aspects techniques. </a:t>
            </a:r>
          </a:p>
          <a:p>
            <a:endParaRPr lang="fr-FR" sz="2000" b="1" dirty="0" smtClean="0"/>
          </a:p>
          <a:p>
            <a:r>
              <a:rPr lang="fr-FR" sz="2000" b="1" dirty="0" err="1" smtClean="0"/>
              <a:t>Mediator</a:t>
            </a:r>
            <a:r>
              <a:rPr lang="fr-FR" sz="2000" b="1" dirty="0" smtClean="0"/>
              <a:t> dispose de fonctionnalités avancées, parmi lesquelles des transitions de page en 3D, l’édition </a:t>
            </a:r>
            <a:r>
              <a:rPr lang="fr-FR" sz="2000" b="1" dirty="0" err="1" smtClean="0"/>
              <a:t>multi-utilisateur</a:t>
            </a:r>
            <a:r>
              <a:rPr lang="fr-FR" sz="2000" b="1" dirty="0" smtClean="0"/>
              <a:t>, une ligne de temps permettant de synchroniser le déroulement des actions.</a:t>
            </a:r>
            <a:endParaRPr lang="fr-FR" sz="2000" b="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5576" y="188640"/>
            <a:ext cx="2736304" cy="461665"/>
          </a:xfrm>
          <a:prstGeom prst="rect">
            <a:avLst/>
          </a:prstGeom>
          <a:noFill/>
        </p:spPr>
        <p:txBody>
          <a:bodyPr wrap="square" rtlCol="0">
            <a:spAutoFit/>
          </a:bodyPr>
          <a:lstStyle/>
          <a:p>
            <a:r>
              <a:rPr lang="fr-FR" sz="2400" b="1" u="sng" dirty="0" smtClean="0">
                <a:solidFill>
                  <a:srgbClr val="FF0000"/>
                </a:solidFill>
              </a:rPr>
              <a:t>3--Exportation</a:t>
            </a:r>
            <a:endParaRPr lang="fr-FR" sz="2400" u="sng" dirty="0">
              <a:solidFill>
                <a:srgbClr val="FF0000"/>
              </a:solidFill>
            </a:endParaRPr>
          </a:p>
        </p:txBody>
      </p:sp>
      <p:sp>
        <p:nvSpPr>
          <p:cNvPr id="3" name="ZoneTexte 2"/>
          <p:cNvSpPr txBox="1"/>
          <p:nvPr/>
        </p:nvSpPr>
        <p:spPr>
          <a:xfrm>
            <a:off x="755576" y="1052736"/>
            <a:ext cx="7488832" cy="2862322"/>
          </a:xfrm>
          <a:prstGeom prst="rect">
            <a:avLst/>
          </a:prstGeom>
          <a:noFill/>
        </p:spPr>
        <p:txBody>
          <a:bodyPr wrap="square" rtlCol="0">
            <a:spAutoFit/>
          </a:bodyPr>
          <a:lstStyle/>
          <a:p>
            <a:r>
              <a:rPr lang="fr-FR" sz="2000" b="1" dirty="0" smtClean="0"/>
              <a:t>Un projet </a:t>
            </a:r>
            <a:r>
              <a:rPr lang="fr-FR" sz="2000" b="1" dirty="0" err="1" smtClean="0"/>
              <a:t>Mediator</a:t>
            </a:r>
            <a:r>
              <a:rPr lang="fr-FR" sz="2000" b="1" dirty="0" smtClean="0"/>
              <a:t> peut être exporté sous trois formats différents :</a:t>
            </a:r>
          </a:p>
          <a:p>
            <a:endParaRPr lang="fr-FR" sz="2000" b="1" dirty="0" smtClean="0"/>
          </a:p>
          <a:p>
            <a:r>
              <a:rPr lang="fr-FR" sz="2000" b="1" dirty="0" smtClean="0"/>
              <a:t>** en tant que programme Windows autonome en vue d'une distribution sur CD ou DVD,</a:t>
            </a:r>
          </a:p>
          <a:p>
            <a:endParaRPr lang="fr-FR" sz="2000" b="1" dirty="0" smtClean="0"/>
          </a:p>
          <a:p>
            <a:r>
              <a:rPr lang="fr-FR" sz="2000" b="1" dirty="0" smtClean="0"/>
              <a:t>** en tant que présentation Flash,</a:t>
            </a:r>
          </a:p>
          <a:p>
            <a:endParaRPr lang="fr-FR" sz="2000" b="1" dirty="0" smtClean="0"/>
          </a:p>
          <a:p>
            <a:r>
              <a:rPr lang="fr-FR" sz="2000" b="1" dirty="0" smtClean="0"/>
              <a:t>** en tant que site web.</a:t>
            </a:r>
          </a:p>
          <a:p>
            <a:endParaRPr lang="fr-FR" sz="2000" b="1" dirty="0"/>
          </a:p>
        </p:txBody>
      </p:sp>
      <p:sp>
        <p:nvSpPr>
          <p:cNvPr id="4" name="ZoneTexte 3"/>
          <p:cNvSpPr txBox="1"/>
          <p:nvPr/>
        </p:nvSpPr>
        <p:spPr>
          <a:xfrm>
            <a:off x="1079104" y="4149080"/>
            <a:ext cx="8064896" cy="1015663"/>
          </a:xfrm>
          <a:prstGeom prst="rect">
            <a:avLst/>
          </a:prstGeom>
          <a:noFill/>
        </p:spPr>
        <p:txBody>
          <a:bodyPr wrap="square" rtlCol="0">
            <a:spAutoFit/>
          </a:bodyPr>
          <a:lstStyle/>
          <a:p>
            <a:r>
              <a:rPr lang="fr-FR" sz="2000" b="1" dirty="0" smtClean="0"/>
              <a:t>Le type de document "Standard" est celui qui propose le plus de fonctionnalités. Il concerne principalement l'élaboration de présentations, de jeux, de bornes interactives ou autres projets similaires.</a:t>
            </a:r>
            <a:endParaRPr lang="fr-FR" sz="2000" b="1" dirty="0"/>
          </a:p>
        </p:txBody>
      </p:sp>
      <p:sp>
        <p:nvSpPr>
          <p:cNvPr id="5" name="Flèche courbée vers la droite 4"/>
          <p:cNvSpPr/>
          <p:nvPr/>
        </p:nvSpPr>
        <p:spPr>
          <a:xfrm>
            <a:off x="323528" y="3933056"/>
            <a:ext cx="720080" cy="50405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87624" y="1052736"/>
            <a:ext cx="7956376" cy="1015663"/>
          </a:xfrm>
          <a:prstGeom prst="rect">
            <a:avLst/>
          </a:prstGeom>
          <a:noFill/>
        </p:spPr>
        <p:txBody>
          <a:bodyPr wrap="square" rtlCol="0">
            <a:spAutoFit/>
          </a:bodyPr>
          <a:lstStyle/>
          <a:p>
            <a:r>
              <a:rPr lang="fr-FR" sz="2000" b="1" dirty="0" smtClean="0"/>
              <a:t>Le mode "Flash" est plus limité quant aux fonctionnalités disponibles, mais a l'avantage de prendre en charge la norme </a:t>
            </a:r>
            <a:r>
              <a:rPr lang="fr-FR" sz="2000" b="1" dirty="0" smtClean="0">
                <a:hlinkClick r:id="rId2" tooltip="SCORM"/>
              </a:rPr>
              <a:t>SCORM</a:t>
            </a:r>
            <a:r>
              <a:rPr lang="fr-FR" sz="2000" b="1" dirty="0" smtClean="0"/>
              <a:t>, permettant ainsi la création de modules de e-</a:t>
            </a:r>
            <a:r>
              <a:rPr lang="fr-FR" sz="2000" b="1" dirty="0" err="1" smtClean="0"/>
              <a:t>learning</a:t>
            </a:r>
            <a:r>
              <a:rPr lang="fr-FR" sz="2000" b="1" dirty="0" smtClean="0"/>
              <a:t> complets.</a:t>
            </a:r>
            <a:endParaRPr lang="fr-FR" sz="2000" b="1" dirty="0"/>
          </a:p>
        </p:txBody>
      </p:sp>
      <p:sp>
        <p:nvSpPr>
          <p:cNvPr id="3" name="Flèche courbée vers la droite 2"/>
          <p:cNvSpPr/>
          <p:nvPr/>
        </p:nvSpPr>
        <p:spPr>
          <a:xfrm>
            <a:off x="467544" y="764704"/>
            <a:ext cx="504056" cy="6480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 name="ZoneTexte 3"/>
          <p:cNvSpPr txBox="1"/>
          <p:nvPr/>
        </p:nvSpPr>
        <p:spPr>
          <a:xfrm>
            <a:off x="755576" y="188640"/>
            <a:ext cx="2736304" cy="461665"/>
          </a:xfrm>
          <a:prstGeom prst="rect">
            <a:avLst/>
          </a:prstGeom>
          <a:noFill/>
        </p:spPr>
        <p:txBody>
          <a:bodyPr wrap="square" rtlCol="0">
            <a:spAutoFit/>
          </a:bodyPr>
          <a:lstStyle/>
          <a:p>
            <a:r>
              <a:rPr lang="fr-FR" sz="2400" b="1" u="sng" dirty="0" smtClean="0">
                <a:solidFill>
                  <a:srgbClr val="FF0000"/>
                </a:solidFill>
              </a:rPr>
              <a:t>3--Exportation</a:t>
            </a:r>
            <a:endParaRPr lang="fr-FR" sz="2400" u="sng" dirty="0">
              <a:solidFill>
                <a:srgbClr val="FF0000"/>
              </a:solidFill>
            </a:endParaRPr>
          </a:p>
        </p:txBody>
      </p:sp>
      <p:sp>
        <p:nvSpPr>
          <p:cNvPr id="5" name="ZoneTexte 4"/>
          <p:cNvSpPr txBox="1"/>
          <p:nvPr/>
        </p:nvSpPr>
        <p:spPr>
          <a:xfrm>
            <a:off x="1115616" y="2564904"/>
            <a:ext cx="7632848" cy="2554545"/>
          </a:xfrm>
          <a:prstGeom prst="rect">
            <a:avLst/>
          </a:prstGeom>
          <a:noFill/>
        </p:spPr>
        <p:txBody>
          <a:bodyPr wrap="square" rtlCol="0">
            <a:spAutoFit/>
          </a:bodyPr>
          <a:lstStyle/>
          <a:p>
            <a:r>
              <a:rPr lang="fr-FR" sz="2000" b="1" dirty="0" smtClean="0"/>
              <a:t>Le mode "HTML" — le plus limité en termes de fonctionnalités - autorise cependant l’exécution de scripts serveur de type </a:t>
            </a:r>
            <a:r>
              <a:rPr lang="fr-FR" sz="2000" b="1" dirty="0" smtClean="0">
                <a:hlinkClick r:id="rId3" tooltip="PHP"/>
              </a:rPr>
              <a:t>PHP</a:t>
            </a:r>
            <a:r>
              <a:rPr lang="fr-FR" sz="2000" b="1" dirty="0" smtClean="0"/>
              <a:t> ou </a:t>
            </a:r>
            <a:r>
              <a:rPr lang="fr-FR" sz="2000" b="1" dirty="0" smtClean="0">
                <a:hlinkClick r:id="rId4" tooltip="ASP"/>
              </a:rPr>
              <a:t>ASP</a:t>
            </a:r>
            <a:r>
              <a:rPr lang="fr-FR" sz="2000" b="1" dirty="0" smtClean="0"/>
              <a:t> au sein d'un cadre.</a:t>
            </a:r>
          </a:p>
          <a:p>
            <a:endParaRPr lang="fr-FR" sz="2000" b="1" dirty="0" smtClean="0"/>
          </a:p>
          <a:p>
            <a:r>
              <a:rPr lang="fr-FR" sz="2000" b="1" dirty="0" smtClean="0"/>
              <a:t>Tous les projets exportés, y compris ceux qui font appel à des objets ou à des graphiques provenant de la bibliothèque multimédia de </a:t>
            </a:r>
            <a:r>
              <a:rPr lang="fr-FR" sz="2000" b="1" dirty="0" err="1" smtClean="0"/>
              <a:t>Mediator</a:t>
            </a:r>
            <a:r>
              <a:rPr lang="fr-FR" sz="2000" b="1" dirty="0" smtClean="0"/>
              <a:t>, sont libres de droits.</a:t>
            </a:r>
          </a:p>
          <a:p>
            <a:r>
              <a:rPr lang="fr-FR" sz="2000" b="1" dirty="0" smtClean="0"/>
              <a:t> </a:t>
            </a:r>
            <a:endParaRPr lang="fr-FR" sz="2000" b="1" dirty="0"/>
          </a:p>
        </p:txBody>
      </p:sp>
      <p:sp>
        <p:nvSpPr>
          <p:cNvPr id="6" name="Flèche courbée vers la droite 5"/>
          <p:cNvSpPr/>
          <p:nvPr/>
        </p:nvSpPr>
        <p:spPr>
          <a:xfrm>
            <a:off x="467544" y="2276872"/>
            <a:ext cx="432048" cy="6480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560" y="260648"/>
            <a:ext cx="7848872" cy="461665"/>
          </a:xfrm>
          <a:prstGeom prst="rect">
            <a:avLst/>
          </a:prstGeom>
          <a:solidFill>
            <a:schemeClr val="accent6">
              <a:lumMod val="60000"/>
              <a:lumOff val="40000"/>
            </a:schemeClr>
          </a:solidFill>
          <a:ln>
            <a:solidFill>
              <a:schemeClr val="accent1"/>
            </a:solidFill>
          </a:ln>
        </p:spPr>
        <p:txBody>
          <a:bodyPr wrap="square" rtlCol="0">
            <a:spAutoFit/>
          </a:bodyPr>
          <a:lstStyle/>
          <a:p>
            <a:pPr algn="ctr"/>
            <a:r>
              <a:rPr lang="fr-FR" sz="2400" b="1" dirty="0" smtClean="0"/>
              <a:t>II- Découverte de caractéristiques de logiciel « Médiator  9»</a:t>
            </a:r>
            <a:endParaRPr lang="fr-FR" sz="2400" b="1" dirty="0"/>
          </a:p>
        </p:txBody>
      </p:sp>
      <p:sp>
        <p:nvSpPr>
          <p:cNvPr id="3" name="Rectangle 2"/>
          <p:cNvSpPr/>
          <p:nvPr/>
        </p:nvSpPr>
        <p:spPr>
          <a:xfrm>
            <a:off x="179512" y="980728"/>
            <a:ext cx="8964488" cy="5324535"/>
          </a:xfrm>
          <a:prstGeom prst="rect">
            <a:avLst/>
          </a:prstGeom>
        </p:spPr>
        <p:txBody>
          <a:bodyPr wrap="square">
            <a:spAutoFit/>
          </a:bodyPr>
          <a:lstStyle/>
          <a:p>
            <a:r>
              <a:rPr lang="fr-FR" sz="2000" b="1" dirty="0" smtClean="0">
                <a:solidFill>
                  <a:srgbClr val="FF0000"/>
                </a:solidFill>
              </a:rPr>
              <a:t>Création des pages </a:t>
            </a:r>
            <a:r>
              <a:rPr lang="fr-FR" sz="2000" b="1" dirty="0" err="1" smtClean="0">
                <a:solidFill>
                  <a:srgbClr val="FF0000"/>
                </a:solidFill>
              </a:rPr>
              <a:t>Mediator</a:t>
            </a:r>
            <a:endParaRPr lang="fr-FR" sz="2000" b="1" dirty="0" smtClean="0">
              <a:solidFill>
                <a:srgbClr val="FF0000"/>
              </a:solidFill>
            </a:endParaRPr>
          </a:p>
          <a:p>
            <a:r>
              <a:rPr lang="fr-FR" sz="2000" b="1" dirty="0" smtClean="0"/>
              <a:t> propose toute </a:t>
            </a:r>
            <a:r>
              <a:rPr lang="fr-FR" sz="2000" b="1" dirty="0" smtClean="0">
                <a:solidFill>
                  <a:srgbClr val="002060"/>
                </a:solidFill>
              </a:rPr>
              <a:t>une série de maquettes de conception graphique professionnelle </a:t>
            </a:r>
            <a:r>
              <a:rPr lang="fr-FR" sz="2000" b="1" dirty="0" smtClean="0"/>
              <a:t>sur lesquelles vous pouvez fonder vos propres pages. Toutes les pages que vous créez sont répertoriées dans la liste des pages. Libre à vous d'ajouter, de supprimer ou d'agencer les pages au sein de la liste selon vos besoins.</a:t>
            </a:r>
          </a:p>
          <a:p>
            <a:endParaRPr lang="fr-FR" sz="2000" b="1" dirty="0" smtClean="0"/>
          </a:p>
          <a:p>
            <a:r>
              <a:rPr lang="fr-FR" sz="2000" b="1" dirty="0" smtClean="0">
                <a:solidFill>
                  <a:srgbClr val="FF0000"/>
                </a:solidFill>
              </a:rPr>
              <a:t>Ajout des objets </a:t>
            </a:r>
          </a:p>
          <a:p>
            <a:r>
              <a:rPr lang="fr-FR" sz="2000" b="1" dirty="0" smtClean="0"/>
              <a:t>Une fois que vous avez choisi les objets dont vous avez besoin (</a:t>
            </a:r>
            <a:r>
              <a:rPr lang="fr-FR" sz="2000" b="1" dirty="0" smtClean="0">
                <a:solidFill>
                  <a:srgbClr val="002060"/>
                </a:solidFill>
              </a:rPr>
              <a:t>texte, image, vidéo, bouton, etc.</a:t>
            </a:r>
            <a:r>
              <a:rPr lang="fr-FR" sz="2000" b="1" dirty="0" smtClean="0"/>
              <a:t>), il vous suffit de tracer un cadre sur la page pour en définir la taille et l'emplacement précis.</a:t>
            </a:r>
          </a:p>
          <a:p>
            <a:endParaRPr lang="fr-FR" sz="2000" b="1" dirty="0" smtClean="0"/>
          </a:p>
          <a:p>
            <a:r>
              <a:rPr lang="fr-FR" sz="2000" b="1" dirty="0" smtClean="0">
                <a:solidFill>
                  <a:srgbClr val="FF0000"/>
                </a:solidFill>
              </a:rPr>
              <a:t>Créer de l’</a:t>
            </a:r>
            <a:r>
              <a:rPr lang="fr-FR" sz="2000" b="1" dirty="0" err="1" smtClean="0">
                <a:solidFill>
                  <a:srgbClr val="FF0000"/>
                </a:solidFill>
              </a:rPr>
              <a:t>intéractivité</a:t>
            </a:r>
            <a:endParaRPr lang="fr-FR" sz="2000" b="1" dirty="0" smtClean="0">
              <a:solidFill>
                <a:srgbClr val="FF0000"/>
              </a:solidFill>
            </a:endParaRPr>
          </a:p>
          <a:p>
            <a:r>
              <a:rPr lang="fr-FR" sz="2000" b="1" dirty="0" smtClean="0"/>
              <a:t> Toute l’interactivité est créée dans « </a:t>
            </a:r>
            <a:r>
              <a:rPr lang="fr-FR" sz="2000" b="1" dirty="0" smtClean="0">
                <a:solidFill>
                  <a:srgbClr val="002060"/>
                </a:solidFill>
              </a:rPr>
              <a:t>Evènement de l’objet </a:t>
            </a:r>
            <a:r>
              <a:rPr lang="fr-FR" sz="2000" b="1" dirty="0" smtClean="0"/>
              <a:t>». Par exemple, si vous désirez passez d’une page à l’autre, faites simplement glisser les icônes appropriés, c’est-à-dire, cliquez puis Allez à la page. Vous pouvez lancer un son ou une vidéo, afficher et cacher des objets, créer des hyperliens, des transitions et des animations de la même façon. </a:t>
            </a:r>
            <a:endParaRPr lang="fr-FR" sz="2000" b="1"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91680" y="404664"/>
            <a:ext cx="5544616" cy="707886"/>
          </a:xfrm>
          <a:prstGeom prst="rect">
            <a:avLst/>
          </a:prstGeom>
          <a:solidFill>
            <a:schemeClr val="accent6">
              <a:lumMod val="60000"/>
              <a:lumOff val="40000"/>
            </a:schemeClr>
          </a:solidFill>
          <a:ln>
            <a:solidFill>
              <a:schemeClr val="accent1"/>
            </a:solidFill>
          </a:ln>
        </p:spPr>
        <p:txBody>
          <a:bodyPr wrap="square" rtlCol="0">
            <a:spAutoFit/>
          </a:bodyPr>
          <a:lstStyle/>
          <a:p>
            <a:pPr algn="ctr"/>
            <a:r>
              <a:rPr lang="fr-FR" sz="2000" b="1" dirty="0" smtClean="0">
                <a:solidFill>
                  <a:schemeClr val="accent4">
                    <a:lumMod val="50000"/>
                  </a:schemeClr>
                </a:solidFill>
              </a:rPr>
              <a:t>Essais d’application de conception pédagogique par le Médiator 9 </a:t>
            </a:r>
            <a:endParaRPr lang="fr-FR" sz="2000" b="1" dirty="0">
              <a:solidFill>
                <a:schemeClr val="accent4">
                  <a:lumMod val="50000"/>
                </a:schemeClr>
              </a:solidFill>
            </a:endParaRPr>
          </a:p>
        </p:txBody>
      </p:sp>
      <p:pic>
        <p:nvPicPr>
          <p:cNvPr id="1026" name="Picture 2" descr="http://www.matchware.com/fr/images/med/m9_events.gif"/>
          <p:cNvPicPr>
            <a:picLocks noChangeAspect="1" noChangeArrowheads="1"/>
          </p:cNvPicPr>
          <p:nvPr/>
        </p:nvPicPr>
        <p:blipFill>
          <a:blip r:embed="rId2" cstate="print"/>
          <a:srcRect/>
          <a:stretch>
            <a:fillRect/>
          </a:stretch>
        </p:blipFill>
        <p:spPr bwMode="auto">
          <a:xfrm>
            <a:off x="827584" y="1340768"/>
            <a:ext cx="7644156" cy="4680520"/>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ficher l'image d'origine"/>
          <p:cNvPicPr>
            <a:picLocks noChangeAspect="1" noChangeArrowheads="1"/>
          </p:cNvPicPr>
          <p:nvPr/>
        </p:nvPicPr>
        <p:blipFill>
          <a:blip r:embed="rId2" cstate="print"/>
          <a:srcRect/>
          <a:stretch>
            <a:fillRect/>
          </a:stretch>
        </p:blipFill>
        <p:spPr bwMode="auto">
          <a:xfrm>
            <a:off x="1115616" y="908720"/>
            <a:ext cx="7416824" cy="5666068"/>
          </a:xfrm>
          <a:prstGeom prst="rect">
            <a:avLst/>
          </a:prstGeom>
          <a:noFill/>
        </p:spPr>
      </p:pic>
      <p:sp>
        <p:nvSpPr>
          <p:cNvPr id="3" name="ZoneTexte 2"/>
          <p:cNvSpPr txBox="1"/>
          <p:nvPr/>
        </p:nvSpPr>
        <p:spPr>
          <a:xfrm>
            <a:off x="1763688" y="200834"/>
            <a:ext cx="5544616" cy="707886"/>
          </a:xfrm>
          <a:prstGeom prst="rect">
            <a:avLst/>
          </a:prstGeom>
          <a:solidFill>
            <a:schemeClr val="accent6">
              <a:lumMod val="60000"/>
              <a:lumOff val="40000"/>
            </a:schemeClr>
          </a:solidFill>
          <a:ln>
            <a:solidFill>
              <a:schemeClr val="accent1"/>
            </a:solidFill>
          </a:ln>
        </p:spPr>
        <p:txBody>
          <a:bodyPr wrap="square" rtlCol="0">
            <a:spAutoFit/>
          </a:bodyPr>
          <a:lstStyle/>
          <a:p>
            <a:pPr algn="ctr"/>
            <a:r>
              <a:rPr lang="fr-FR" sz="2000" b="1" dirty="0" smtClean="0">
                <a:solidFill>
                  <a:schemeClr val="accent4">
                    <a:lumMod val="50000"/>
                  </a:schemeClr>
                </a:solidFill>
              </a:rPr>
              <a:t>Essais d’application de conception pédagogique par le Médiator 9 </a:t>
            </a:r>
            <a:endParaRPr lang="fr-FR" sz="2000" b="1"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2132856"/>
            <a:ext cx="8136904" cy="400110"/>
          </a:xfrm>
          <a:prstGeom prst="rect">
            <a:avLst/>
          </a:prstGeom>
          <a:noFill/>
          <a:ln>
            <a:solidFill>
              <a:schemeClr val="tx2">
                <a:lumMod val="50000"/>
              </a:schemeClr>
            </a:solidFill>
          </a:ln>
        </p:spPr>
        <p:txBody>
          <a:bodyPr wrap="square" rtlCol="0">
            <a:spAutoFit/>
          </a:bodyPr>
          <a:lstStyle/>
          <a:p>
            <a:r>
              <a:rPr lang="fr-FR" sz="2000" b="1" u="sng" dirty="0" smtClean="0">
                <a:solidFill>
                  <a:srgbClr val="FF0000"/>
                </a:solidFill>
              </a:rPr>
              <a:t>** LES FACTEURS PÉDAGOGIQUES POUR LES SYSTÈMES D'APPRENTISSAGE</a:t>
            </a:r>
          </a:p>
        </p:txBody>
      </p:sp>
      <p:sp>
        <p:nvSpPr>
          <p:cNvPr id="5" name="ZoneTexte 4"/>
          <p:cNvSpPr txBox="1"/>
          <p:nvPr/>
        </p:nvSpPr>
        <p:spPr>
          <a:xfrm>
            <a:off x="323528" y="2780928"/>
            <a:ext cx="8676456" cy="2862322"/>
          </a:xfrm>
          <a:prstGeom prst="rect">
            <a:avLst/>
          </a:prstGeom>
          <a:noFill/>
        </p:spPr>
        <p:txBody>
          <a:bodyPr wrap="square" rtlCol="0">
            <a:spAutoFit/>
          </a:bodyPr>
          <a:lstStyle/>
          <a:p>
            <a:r>
              <a:rPr lang="fr-FR" sz="2000" b="1" dirty="0" smtClean="0"/>
              <a:t>-- L'accélération rapide du développement des </a:t>
            </a:r>
            <a:r>
              <a:rPr lang="fr-FR" sz="2000" b="1" dirty="0" smtClean="0">
                <a:solidFill>
                  <a:srgbClr val="002060"/>
                </a:solidFill>
              </a:rPr>
              <a:t>technologies de l'information et de la communication </a:t>
            </a:r>
            <a:r>
              <a:rPr lang="fr-FR" sz="2000" b="1" dirty="0" smtClean="0"/>
              <a:t>a permet d'analyser les problèmes reliés au processus d'apprentissage, de formation, d'enseignement, puis de concevoir, développer et d'évaluer </a:t>
            </a:r>
            <a:r>
              <a:rPr lang="fr-FR" sz="2000" b="1" dirty="0" smtClean="0">
                <a:solidFill>
                  <a:srgbClr val="002060"/>
                </a:solidFill>
              </a:rPr>
              <a:t>des solutions efficaces à ces problèmes </a:t>
            </a:r>
            <a:r>
              <a:rPr lang="fr-FR" sz="2000" b="1" dirty="0" smtClean="0"/>
              <a:t>par le développement et l'exploitation des ressources éducatives </a:t>
            </a:r>
          </a:p>
          <a:p>
            <a:endParaRPr lang="fr-FR" sz="2000" b="1" dirty="0" smtClean="0"/>
          </a:p>
          <a:p>
            <a:r>
              <a:rPr lang="fr-FR" sz="2000" b="1" dirty="0" smtClean="0"/>
              <a:t>-- Il est essentiel, lors de leur élaboration, </a:t>
            </a:r>
            <a:r>
              <a:rPr lang="fr-FR" sz="2000" b="1" dirty="0" smtClean="0">
                <a:solidFill>
                  <a:srgbClr val="002060"/>
                </a:solidFill>
              </a:rPr>
              <a:t>de tenir compte de plusieurs points importants</a:t>
            </a:r>
            <a:r>
              <a:rPr lang="fr-FR" sz="2000" b="1" dirty="0" smtClean="0"/>
              <a:t> qui sont les ingrédients premiers de l'architecture pédagogique  à savoir: </a:t>
            </a:r>
            <a:endParaRPr lang="fr-FR" sz="2000" b="1" dirty="0"/>
          </a:p>
        </p:txBody>
      </p:sp>
      <p:sp>
        <p:nvSpPr>
          <p:cNvPr id="6" name="ZoneTexte 5"/>
          <p:cNvSpPr txBox="1"/>
          <p:nvPr/>
        </p:nvSpPr>
        <p:spPr>
          <a:xfrm>
            <a:off x="323528" y="908720"/>
            <a:ext cx="8532440" cy="1015663"/>
          </a:xfrm>
          <a:prstGeom prst="rect">
            <a:avLst/>
          </a:prstGeom>
          <a:noFill/>
        </p:spPr>
        <p:txBody>
          <a:bodyPr wrap="square" rtlCol="0">
            <a:spAutoFit/>
          </a:bodyPr>
          <a:lstStyle/>
          <a:p>
            <a:r>
              <a:rPr lang="fr-FR" sz="2000" b="1" dirty="0" smtClean="0"/>
              <a:t>Application d'une approche informatique à la conception de documents didactiques (cette approche comprend la planification du contenu et de la structure, ainsi que la production) à l’évaluation et à la diffusion de documents.</a:t>
            </a:r>
            <a:endParaRPr lang="fr-FR" sz="2000" b="1" dirty="0"/>
          </a:p>
        </p:txBody>
      </p:sp>
      <p:sp>
        <p:nvSpPr>
          <p:cNvPr id="7" name="ZoneTexte 6"/>
          <p:cNvSpPr txBox="1"/>
          <p:nvPr/>
        </p:nvSpPr>
        <p:spPr>
          <a:xfrm>
            <a:off x="1763688" y="188640"/>
            <a:ext cx="5184576" cy="523220"/>
          </a:xfrm>
          <a:prstGeom prst="rect">
            <a:avLst/>
          </a:prstGeom>
          <a:solidFill>
            <a:schemeClr val="accent2">
              <a:lumMod val="50000"/>
            </a:schemeClr>
          </a:solidFill>
        </p:spPr>
        <p:txBody>
          <a:bodyPr wrap="square" rtlCol="0">
            <a:spAutoFit/>
          </a:bodyPr>
          <a:lstStyle/>
          <a:p>
            <a:pPr algn="ctr"/>
            <a:r>
              <a:rPr lang="fr-FR" sz="2800" b="1" u="sng" dirty="0" smtClean="0">
                <a:solidFill>
                  <a:srgbClr val="FFC000"/>
                </a:solidFill>
              </a:rPr>
              <a:t>Conception pédagogique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ox(in)">
                                      <p:cBhvr>
                                        <p:cTn id="19" dur="500"/>
                                        <p:tgtEl>
                                          <p:spTgt spid="4"/>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95736" y="1844824"/>
            <a:ext cx="3816424" cy="954107"/>
          </a:xfrm>
          <a:prstGeom prst="rect">
            <a:avLst/>
          </a:prstGeom>
          <a:solidFill>
            <a:schemeClr val="accent3"/>
          </a:solidFill>
        </p:spPr>
        <p:txBody>
          <a:bodyPr wrap="square" rtlCol="0">
            <a:spAutoFit/>
          </a:bodyPr>
          <a:lstStyle/>
          <a:p>
            <a:pPr algn="ctr"/>
            <a:r>
              <a:rPr lang="fr-FR" sz="2800" b="1" dirty="0" smtClean="0">
                <a:solidFill>
                  <a:srgbClr val="FF0000"/>
                </a:solidFill>
              </a:rPr>
              <a:t>Conception pédagogique</a:t>
            </a:r>
          </a:p>
        </p:txBody>
      </p:sp>
      <p:sp>
        <p:nvSpPr>
          <p:cNvPr id="4" name="Rectangle 3"/>
          <p:cNvSpPr/>
          <p:nvPr/>
        </p:nvSpPr>
        <p:spPr>
          <a:xfrm>
            <a:off x="179512" y="332656"/>
            <a:ext cx="3315138" cy="400110"/>
          </a:xfrm>
          <a:prstGeom prst="rect">
            <a:avLst/>
          </a:prstGeom>
          <a:ln>
            <a:solidFill>
              <a:schemeClr val="accent1"/>
            </a:solidFill>
          </a:ln>
        </p:spPr>
        <p:txBody>
          <a:bodyPr wrap="none">
            <a:spAutoFit/>
          </a:bodyPr>
          <a:lstStyle/>
          <a:p>
            <a:r>
              <a:rPr lang="fr-FR" sz="2000" b="1" dirty="0" smtClean="0"/>
              <a:t>La motivation de l'apprenant </a:t>
            </a:r>
            <a:endParaRPr lang="fr-FR" sz="2000" b="1" dirty="0"/>
          </a:p>
        </p:txBody>
      </p:sp>
      <p:cxnSp>
        <p:nvCxnSpPr>
          <p:cNvPr id="6" name="Connecteur droit avec flèche 5"/>
          <p:cNvCxnSpPr/>
          <p:nvPr/>
        </p:nvCxnSpPr>
        <p:spPr>
          <a:xfrm>
            <a:off x="2339752" y="836712"/>
            <a:ext cx="720080"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921009" y="188640"/>
            <a:ext cx="4043479" cy="400110"/>
          </a:xfrm>
          <a:prstGeom prst="rect">
            <a:avLst/>
          </a:prstGeom>
          <a:ln>
            <a:solidFill>
              <a:schemeClr val="accent1"/>
            </a:solidFill>
          </a:ln>
        </p:spPr>
        <p:txBody>
          <a:bodyPr wrap="none">
            <a:spAutoFit/>
          </a:bodyPr>
          <a:lstStyle/>
          <a:p>
            <a:r>
              <a:rPr lang="fr-FR" sz="2000" b="1" dirty="0" smtClean="0"/>
              <a:t>Le rythme individuel de l'apprenant </a:t>
            </a:r>
            <a:endParaRPr lang="fr-FR" sz="2000" b="1" dirty="0"/>
          </a:p>
        </p:txBody>
      </p:sp>
      <p:cxnSp>
        <p:nvCxnSpPr>
          <p:cNvPr id="9" name="Connecteur droit avec flèche 8"/>
          <p:cNvCxnSpPr/>
          <p:nvPr/>
        </p:nvCxnSpPr>
        <p:spPr>
          <a:xfrm flipH="1">
            <a:off x="5724128" y="620688"/>
            <a:ext cx="1080120"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687220" y="3356992"/>
            <a:ext cx="3456780" cy="400110"/>
          </a:xfrm>
          <a:prstGeom prst="rect">
            <a:avLst/>
          </a:prstGeom>
          <a:ln>
            <a:solidFill>
              <a:schemeClr val="accent1"/>
            </a:solidFill>
          </a:ln>
        </p:spPr>
        <p:txBody>
          <a:bodyPr wrap="none">
            <a:spAutoFit/>
          </a:bodyPr>
          <a:lstStyle/>
          <a:p>
            <a:r>
              <a:rPr lang="fr-FR" sz="2000" b="1" dirty="0" smtClean="0"/>
              <a:t>La participation de l'apprenant</a:t>
            </a:r>
            <a:endParaRPr lang="fr-FR" sz="2000" b="1" dirty="0"/>
          </a:p>
        </p:txBody>
      </p:sp>
      <p:cxnSp>
        <p:nvCxnSpPr>
          <p:cNvPr id="12" name="Connecteur droit avec flèche 11"/>
          <p:cNvCxnSpPr/>
          <p:nvPr/>
        </p:nvCxnSpPr>
        <p:spPr>
          <a:xfrm flipH="1" flipV="1">
            <a:off x="4932040" y="2852936"/>
            <a:ext cx="720080" cy="22322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855038" y="1916832"/>
            <a:ext cx="2288962" cy="707886"/>
          </a:xfrm>
          <a:prstGeom prst="rect">
            <a:avLst/>
          </a:prstGeom>
          <a:ln>
            <a:solidFill>
              <a:schemeClr val="accent1"/>
            </a:solidFill>
          </a:ln>
        </p:spPr>
        <p:txBody>
          <a:bodyPr wrap="square">
            <a:spAutoFit/>
          </a:bodyPr>
          <a:lstStyle/>
          <a:p>
            <a:pPr algn="ctr"/>
            <a:r>
              <a:rPr lang="fr-FR" sz="2000" b="1" dirty="0" smtClean="0"/>
              <a:t>L'interaction avec l'apprenant  </a:t>
            </a:r>
            <a:endParaRPr lang="fr-FR" sz="2000" b="1" dirty="0"/>
          </a:p>
        </p:txBody>
      </p:sp>
      <p:cxnSp>
        <p:nvCxnSpPr>
          <p:cNvPr id="15" name="Connecteur droit avec flèche 14"/>
          <p:cNvCxnSpPr/>
          <p:nvPr/>
        </p:nvCxnSpPr>
        <p:spPr>
          <a:xfrm flipH="1">
            <a:off x="6084168" y="2348880"/>
            <a:ext cx="7200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267744" y="5157192"/>
            <a:ext cx="2304256" cy="1323439"/>
          </a:xfrm>
          <a:prstGeom prst="rect">
            <a:avLst/>
          </a:prstGeom>
          <a:ln>
            <a:solidFill>
              <a:schemeClr val="accent1"/>
            </a:solidFill>
          </a:ln>
        </p:spPr>
        <p:txBody>
          <a:bodyPr wrap="square">
            <a:spAutoFit/>
          </a:bodyPr>
          <a:lstStyle/>
          <a:p>
            <a:pPr lvl="0"/>
            <a:r>
              <a:rPr lang="fr-FR" sz="2000" b="1" dirty="0" smtClean="0"/>
              <a:t>La perception et l'organisation des messages </a:t>
            </a:r>
          </a:p>
          <a:p>
            <a:endParaRPr lang="fr-FR" sz="2000" b="1" dirty="0"/>
          </a:p>
        </p:txBody>
      </p:sp>
      <p:cxnSp>
        <p:nvCxnSpPr>
          <p:cNvPr id="18" name="Connecteur droit avec flèche 17"/>
          <p:cNvCxnSpPr/>
          <p:nvPr/>
        </p:nvCxnSpPr>
        <p:spPr>
          <a:xfrm flipH="1" flipV="1">
            <a:off x="5724128" y="2780928"/>
            <a:ext cx="43204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5364088" y="5085184"/>
            <a:ext cx="3183820" cy="400110"/>
          </a:xfrm>
          <a:prstGeom prst="rect">
            <a:avLst/>
          </a:prstGeom>
          <a:ln>
            <a:solidFill>
              <a:schemeClr val="accent1"/>
            </a:solidFill>
          </a:ln>
        </p:spPr>
        <p:txBody>
          <a:bodyPr wrap="none">
            <a:spAutoFit/>
          </a:bodyPr>
          <a:lstStyle/>
          <a:p>
            <a:r>
              <a:rPr lang="fr-FR" sz="2000" b="1" dirty="0" smtClean="0"/>
              <a:t>La structuration du contenu </a:t>
            </a:r>
            <a:endParaRPr lang="fr-FR" sz="2000" b="1" dirty="0"/>
          </a:p>
        </p:txBody>
      </p:sp>
      <p:sp>
        <p:nvSpPr>
          <p:cNvPr id="20" name="Rectangle 19"/>
          <p:cNvSpPr/>
          <p:nvPr/>
        </p:nvSpPr>
        <p:spPr>
          <a:xfrm>
            <a:off x="0" y="3501008"/>
            <a:ext cx="3240360" cy="707886"/>
          </a:xfrm>
          <a:prstGeom prst="rect">
            <a:avLst/>
          </a:prstGeom>
          <a:ln>
            <a:solidFill>
              <a:schemeClr val="accent1"/>
            </a:solidFill>
          </a:ln>
        </p:spPr>
        <p:txBody>
          <a:bodyPr wrap="square">
            <a:spAutoFit/>
          </a:bodyPr>
          <a:lstStyle/>
          <a:p>
            <a:pPr algn="ctr"/>
            <a:r>
              <a:rPr lang="fr-FR" sz="2000" b="1" dirty="0" smtClean="0"/>
              <a:t>Le choix des méthodes pédagogiques  </a:t>
            </a:r>
            <a:endParaRPr lang="fr-FR" sz="2000" b="1" dirty="0"/>
          </a:p>
        </p:txBody>
      </p:sp>
      <p:cxnSp>
        <p:nvCxnSpPr>
          <p:cNvPr id="32" name="Connecteur droit avec flèche 31"/>
          <p:cNvCxnSpPr/>
          <p:nvPr/>
        </p:nvCxnSpPr>
        <p:spPr>
          <a:xfrm flipV="1">
            <a:off x="3275856" y="2924944"/>
            <a:ext cx="360040" cy="22322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flipV="1">
            <a:off x="2195736" y="2780928"/>
            <a:ext cx="72008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28" dur="1000" fill="hold"/>
                                        <p:tgtEl>
                                          <p:spTgt spid="13"/>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13"/>
                                        </p:tgtEl>
                                      </p:cBhvr>
                                    </p:animEffect>
                                  </p:childTnLst>
                                </p:cTn>
                              </p:par>
                              <p:par>
                                <p:cTn id="33" presetID="25"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38" dur="1000" fill="hold"/>
                                        <p:tgtEl>
                                          <p:spTgt spid="15"/>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5"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50" dur="1000" fill="hold"/>
                                        <p:tgtEl>
                                          <p:spTgt spid="10"/>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10"/>
                                        </p:tgtEl>
                                      </p:cBhvr>
                                    </p:animEffect>
                                  </p:childTnLst>
                                </p:cTn>
                              </p:par>
                              <p:par>
                                <p:cTn id="55" presetID="25"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p:cTn id="57" dur="500" decel="50000" fill="hold">
                                          <p:stCondLst>
                                            <p:cond delay="0"/>
                                          </p:stCondLst>
                                        </p:cTn>
                                        <p:tgtEl>
                                          <p:spTgt spid="18"/>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18"/>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18"/>
                                        </p:tgtEl>
                                        <p:attrNameLst>
                                          <p:attrName>ppt_w</p:attrName>
                                        </p:attrNameLst>
                                      </p:cBhvr>
                                      <p:tavLst>
                                        <p:tav tm="0">
                                          <p:val>
                                            <p:strVal val="#ppt_w*.05"/>
                                          </p:val>
                                        </p:tav>
                                        <p:tav tm="100000">
                                          <p:val>
                                            <p:strVal val="#ppt_w"/>
                                          </p:val>
                                        </p:tav>
                                      </p:tavLst>
                                    </p:anim>
                                    <p:anim calcmode="lin" valueType="num">
                                      <p:cBhvr>
                                        <p:cTn id="60" dur="1000" fill="hold"/>
                                        <p:tgtEl>
                                          <p:spTgt spid="18"/>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18"/>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18"/>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18"/>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18"/>
                                        </p:tgtEl>
                                      </p:cBhvr>
                                    </p:animEffect>
                                  </p:childTnLst>
                                </p:cTn>
                              </p:par>
                            </p:childTnLst>
                          </p:cTn>
                        </p:par>
                      </p:childTnLst>
                    </p:cTn>
                  </p:par>
                  <p:par>
                    <p:cTn id="65" fill="hold">
                      <p:stCondLst>
                        <p:cond delay="indefinite"/>
                      </p:stCondLst>
                      <p:childTnLst>
                        <p:par>
                          <p:cTn id="66" fill="hold">
                            <p:stCondLst>
                              <p:cond delay="0"/>
                            </p:stCondLst>
                            <p:childTnLst>
                              <p:par>
                                <p:cTn id="67" presetID="25"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p:cTn id="69"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70"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71"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72" dur="1000" fill="hold"/>
                                        <p:tgtEl>
                                          <p:spTgt spid="12"/>
                                        </p:tgtEl>
                                        <p:attrNameLst>
                                          <p:attrName>ppt_h</p:attrName>
                                        </p:attrNameLst>
                                      </p:cBhvr>
                                      <p:tavLst>
                                        <p:tav tm="0">
                                          <p:val>
                                            <p:strVal val="#ppt_h"/>
                                          </p:val>
                                        </p:tav>
                                        <p:tav tm="100000">
                                          <p:val>
                                            <p:strVal val="#ppt_h"/>
                                          </p:val>
                                        </p:tav>
                                      </p:tavLst>
                                    </p:anim>
                                    <p:anim calcmode="lin" valueType="num">
                                      <p:cBhvr>
                                        <p:cTn id="73"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74"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75"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76" dur="1000" decel="50000">
                                          <p:stCondLst>
                                            <p:cond delay="0"/>
                                          </p:stCondLst>
                                        </p:cTn>
                                        <p:tgtEl>
                                          <p:spTgt spid="12"/>
                                        </p:tgtEl>
                                      </p:cBhvr>
                                    </p:animEffect>
                                  </p:childTnLst>
                                </p:cTn>
                              </p:par>
                              <p:par>
                                <p:cTn id="77" presetID="25" presetClass="entr" presetSubtype="0" fill="hold" grpId="0" nodeType="with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19"/>
                                        </p:tgtEl>
                                        <p:attrNameLst>
                                          <p:attrName>ppt_w</p:attrName>
                                        </p:attrNameLst>
                                      </p:cBhvr>
                                      <p:tavLst>
                                        <p:tav tm="0">
                                          <p:val>
                                            <p:strVal val="#ppt_w*.05"/>
                                          </p:val>
                                        </p:tav>
                                        <p:tav tm="100000">
                                          <p:val>
                                            <p:strVal val="#ppt_w"/>
                                          </p:val>
                                        </p:tav>
                                      </p:tavLst>
                                    </p:anim>
                                    <p:anim calcmode="lin" valueType="num">
                                      <p:cBhvr>
                                        <p:cTn id="82" dur="1000" fill="hold"/>
                                        <p:tgtEl>
                                          <p:spTgt spid="19"/>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19"/>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19"/>
                                        </p:tgtEl>
                                      </p:cBhvr>
                                    </p:animEffect>
                                  </p:childTnLst>
                                </p:cTn>
                              </p:par>
                            </p:childTnLst>
                          </p:cTn>
                        </p:par>
                      </p:childTnLst>
                    </p:cTn>
                  </p:par>
                  <p:par>
                    <p:cTn id="87" fill="hold">
                      <p:stCondLst>
                        <p:cond delay="indefinite"/>
                      </p:stCondLst>
                      <p:childTnLst>
                        <p:par>
                          <p:cTn id="88" fill="hold">
                            <p:stCondLst>
                              <p:cond delay="0"/>
                            </p:stCondLst>
                            <p:childTnLst>
                              <p:par>
                                <p:cTn id="89" presetID="25" presetClass="entr" presetSubtype="0" fill="hold" nodeType="click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p:cTn id="91" dur="500" decel="50000" fill="hold">
                                          <p:stCondLst>
                                            <p:cond delay="0"/>
                                          </p:stCondLst>
                                        </p:cTn>
                                        <p:tgtEl>
                                          <p:spTgt spid="32"/>
                                        </p:tgtEl>
                                        <p:attrNameLst>
                                          <p:attrName>style.rotation</p:attrName>
                                        </p:attrNameLst>
                                      </p:cBhvr>
                                      <p:tavLst>
                                        <p:tav tm="0">
                                          <p:val>
                                            <p:fltVal val="-90"/>
                                          </p:val>
                                        </p:tav>
                                        <p:tav tm="100000">
                                          <p:val>
                                            <p:fltVal val="0"/>
                                          </p:val>
                                        </p:tav>
                                      </p:tavLst>
                                    </p:anim>
                                    <p:anim calcmode="lin" valueType="num">
                                      <p:cBhvr>
                                        <p:cTn id="92" dur="500" decel="50000" fill="hold">
                                          <p:stCondLst>
                                            <p:cond delay="0"/>
                                          </p:stCondLst>
                                        </p:cTn>
                                        <p:tgtEl>
                                          <p:spTgt spid="32"/>
                                        </p:tgtEl>
                                        <p:attrNameLst>
                                          <p:attrName>ppt_w</p:attrName>
                                        </p:attrNameLst>
                                      </p:cBhvr>
                                      <p:tavLst>
                                        <p:tav tm="0">
                                          <p:val>
                                            <p:strVal val="#ppt_w"/>
                                          </p:val>
                                        </p:tav>
                                        <p:tav tm="100000">
                                          <p:val>
                                            <p:strVal val="#ppt_w*.05"/>
                                          </p:val>
                                        </p:tav>
                                      </p:tavLst>
                                    </p:anim>
                                    <p:anim calcmode="lin" valueType="num">
                                      <p:cBhvr>
                                        <p:cTn id="93" dur="500" accel="50000" fill="hold">
                                          <p:stCondLst>
                                            <p:cond delay="500"/>
                                          </p:stCondLst>
                                        </p:cTn>
                                        <p:tgtEl>
                                          <p:spTgt spid="32"/>
                                        </p:tgtEl>
                                        <p:attrNameLst>
                                          <p:attrName>ppt_w</p:attrName>
                                        </p:attrNameLst>
                                      </p:cBhvr>
                                      <p:tavLst>
                                        <p:tav tm="0">
                                          <p:val>
                                            <p:strVal val="#ppt_w*.05"/>
                                          </p:val>
                                        </p:tav>
                                        <p:tav tm="100000">
                                          <p:val>
                                            <p:strVal val="#ppt_w"/>
                                          </p:val>
                                        </p:tav>
                                      </p:tavLst>
                                    </p:anim>
                                    <p:anim calcmode="lin" valueType="num">
                                      <p:cBhvr>
                                        <p:cTn id="94" dur="1000" fill="hold"/>
                                        <p:tgtEl>
                                          <p:spTgt spid="32"/>
                                        </p:tgtEl>
                                        <p:attrNameLst>
                                          <p:attrName>ppt_h</p:attrName>
                                        </p:attrNameLst>
                                      </p:cBhvr>
                                      <p:tavLst>
                                        <p:tav tm="0">
                                          <p:val>
                                            <p:strVal val="#ppt_h"/>
                                          </p:val>
                                        </p:tav>
                                        <p:tav tm="100000">
                                          <p:val>
                                            <p:strVal val="#ppt_h"/>
                                          </p:val>
                                        </p:tav>
                                      </p:tavLst>
                                    </p:anim>
                                    <p:anim calcmode="lin" valueType="num">
                                      <p:cBhvr>
                                        <p:cTn id="95" dur="500" decel="50000" fill="hold">
                                          <p:stCondLst>
                                            <p:cond delay="0"/>
                                          </p:stCondLst>
                                        </p:cTn>
                                        <p:tgtEl>
                                          <p:spTgt spid="32"/>
                                        </p:tgtEl>
                                        <p:attrNameLst>
                                          <p:attrName>ppt_x</p:attrName>
                                        </p:attrNameLst>
                                      </p:cBhvr>
                                      <p:tavLst>
                                        <p:tav tm="0">
                                          <p:val>
                                            <p:strVal val="#ppt_x+.4"/>
                                          </p:val>
                                        </p:tav>
                                        <p:tav tm="100000">
                                          <p:val>
                                            <p:strVal val="#ppt_x"/>
                                          </p:val>
                                        </p:tav>
                                      </p:tavLst>
                                    </p:anim>
                                    <p:anim calcmode="lin" valueType="num">
                                      <p:cBhvr>
                                        <p:cTn id="96" dur="500" decel="50000" fill="hold">
                                          <p:stCondLst>
                                            <p:cond delay="0"/>
                                          </p:stCondLst>
                                        </p:cTn>
                                        <p:tgtEl>
                                          <p:spTgt spid="32"/>
                                        </p:tgtEl>
                                        <p:attrNameLst>
                                          <p:attrName>ppt_y</p:attrName>
                                        </p:attrNameLst>
                                      </p:cBhvr>
                                      <p:tavLst>
                                        <p:tav tm="0">
                                          <p:val>
                                            <p:strVal val="#ppt_y-.2"/>
                                          </p:val>
                                        </p:tav>
                                        <p:tav tm="100000">
                                          <p:val>
                                            <p:strVal val="#ppt_y+.1"/>
                                          </p:val>
                                        </p:tav>
                                      </p:tavLst>
                                    </p:anim>
                                    <p:anim calcmode="lin" valueType="num">
                                      <p:cBhvr>
                                        <p:cTn id="97" dur="500" accel="50000" fill="hold">
                                          <p:stCondLst>
                                            <p:cond delay="500"/>
                                          </p:stCondLst>
                                        </p:cTn>
                                        <p:tgtEl>
                                          <p:spTgt spid="32"/>
                                        </p:tgtEl>
                                        <p:attrNameLst>
                                          <p:attrName>ppt_y</p:attrName>
                                        </p:attrNameLst>
                                      </p:cBhvr>
                                      <p:tavLst>
                                        <p:tav tm="0">
                                          <p:val>
                                            <p:strVal val="#ppt_y+.1"/>
                                          </p:val>
                                        </p:tav>
                                        <p:tav tm="100000">
                                          <p:val>
                                            <p:strVal val="#ppt_y"/>
                                          </p:val>
                                        </p:tav>
                                      </p:tavLst>
                                    </p:anim>
                                    <p:animEffect transition="in" filter="fade">
                                      <p:cBhvr>
                                        <p:cTn id="98" dur="1000" decel="50000">
                                          <p:stCondLst>
                                            <p:cond delay="0"/>
                                          </p:stCondLst>
                                        </p:cTn>
                                        <p:tgtEl>
                                          <p:spTgt spid="32"/>
                                        </p:tgtEl>
                                      </p:cBhvr>
                                    </p:animEffect>
                                  </p:childTnLst>
                                </p:cTn>
                              </p:par>
                              <p:par>
                                <p:cTn id="99" presetID="25" presetClass="entr" presetSubtype="0" fill="hold" grpId="0" nodeType="withEffect">
                                  <p:stCondLst>
                                    <p:cond delay="0"/>
                                  </p:stCondLst>
                                  <p:childTnLst>
                                    <p:set>
                                      <p:cBhvr>
                                        <p:cTn id="100" dur="1" fill="hold">
                                          <p:stCondLst>
                                            <p:cond delay="0"/>
                                          </p:stCondLst>
                                        </p:cTn>
                                        <p:tgtEl>
                                          <p:spTgt spid="16"/>
                                        </p:tgtEl>
                                        <p:attrNameLst>
                                          <p:attrName>style.visibility</p:attrName>
                                        </p:attrNameLst>
                                      </p:cBhvr>
                                      <p:to>
                                        <p:strVal val="visible"/>
                                      </p:to>
                                    </p:set>
                                    <p:anim calcmode="lin" valueType="num">
                                      <p:cBhvr>
                                        <p:cTn id="101"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02"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03"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04" dur="1000" fill="hold"/>
                                        <p:tgtEl>
                                          <p:spTgt spid="16"/>
                                        </p:tgtEl>
                                        <p:attrNameLst>
                                          <p:attrName>ppt_h</p:attrName>
                                        </p:attrNameLst>
                                      </p:cBhvr>
                                      <p:tavLst>
                                        <p:tav tm="0">
                                          <p:val>
                                            <p:strVal val="#ppt_h"/>
                                          </p:val>
                                        </p:tav>
                                        <p:tav tm="100000">
                                          <p:val>
                                            <p:strVal val="#ppt_h"/>
                                          </p:val>
                                        </p:tav>
                                      </p:tavLst>
                                    </p:anim>
                                    <p:anim calcmode="lin" valueType="num">
                                      <p:cBhvr>
                                        <p:cTn id="105"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06"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07"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08" dur="1000" decel="50000">
                                          <p:stCondLst>
                                            <p:cond delay="0"/>
                                          </p:stCondLst>
                                        </p:cTn>
                                        <p:tgtEl>
                                          <p:spTgt spid="16"/>
                                        </p:tgtEl>
                                      </p:cBhvr>
                                    </p:animEffect>
                                  </p:childTnLst>
                                </p:cTn>
                              </p:par>
                            </p:childTnLst>
                          </p:cTn>
                        </p:par>
                      </p:childTnLst>
                    </p:cTn>
                  </p:par>
                  <p:par>
                    <p:cTn id="109" fill="hold">
                      <p:stCondLst>
                        <p:cond delay="indefinite"/>
                      </p:stCondLst>
                      <p:childTnLst>
                        <p:par>
                          <p:cTn id="110" fill="hold">
                            <p:stCondLst>
                              <p:cond delay="0"/>
                            </p:stCondLst>
                            <p:childTnLst>
                              <p:par>
                                <p:cTn id="111" presetID="25" presetClass="entr" presetSubtype="0" fill="hold" nodeType="clickEffect">
                                  <p:stCondLst>
                                    <p:cond delay="0"/>
                                  </p:stCondLst>
                                  <p:childTnLst>
                                    <p:set>
                                      <p:cBhvr>
                                        <p:cTn id="112" dur="1" fill="hold">
                                          <p:stCondLst>
                                            <p:cond delay="0"/>
                                          </p:stCondLst>
                                        </p:cTn>
                                        <p:tgtEl>
                                          <p:spTgt spid="37"/>
                                        </p:tgtEl>
                                        <p:attrNameLst>
                                          <p:attrName>style.visibility</p:attrName>
                                        </p:attrNameLst>
                                      </p:cBhvr>
                                      <p:to>
                                        <p:strVal val="visible"/>
                                      </p:to>
                                    </p:set>
                                    <p:anim calcmode="lin" valueType="num">
                                      <p:cBhvr>
                                        <p:cTn id="113"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14"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15"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16" dur="1000" fill="hold"/>
                                        <p:tgtEl>
                                          <p:spTgt spid="37"/>
                                        </p:tgtEl>
                                        <p:attrNameLst>
                                          <p:attrName>ppt_h</p:attrName>
                                        </p:attrNameLst>
                                      </p:cBhvr>
                                      <p:tavLst>
                                        <p:tav tm="0">
                                          <p:val>
                                            <p:strVal val="#ppt_h"/>
                                          </p:val>
                                        </p:tav>
                                        <p:tav tm="100000">
                                          <p:val>
                                            <p:strVal val="#ppt_h"/>
                                          </p:val>
                                        </p:tav>
                                      </p:tavLst>
                                    </p:anim>
                                    <p:anim calcmode="lin" valueType="num">
                                      <p:cBhvr>
                                        <p:cTn id="117"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18"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19"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20" dur="1000" decel="50000">
                                          <p:stCondLst>
                                            <p:cond delay="0"/>
                                          </p:stCondLst>
                                        </p:cTn>
                                        <p:tgtEl>
                                          <p:spTgt spid="37"/>
                                        </p:tgtEl>
                                      </p:cBhvr>
                                    </p:animEffect>
                                  </p:childTnLst>
                                </p:cTn>
                              </p:par>
                              <p:par>
                                <p:cTn id="121" presetID="25" presetClass="entr" presetSubtype="0" fill="hold" grpId="0" nodeType="withEffect">
                                  <p:stCondLst>
                                    <p:cond delay="0"/>
                                  </p:stCondLst>
                                  <p:childTnLst>
                                    <p:set>
                                      <p:cBhvr>
                                        <p:cTn id="122" dur="1" fill="hold">
                                          <p:stCondLst>
                                            <p:cond delay="0"/>
                                          </p:stCondLst>
                                        </p:cTn>
                                        <p:tgtEl>
                                          <p:spTgt spid="20"/>
                                        </p:tgtEl>
                                        <p:attrNameLst>
                                          <p:attrName>style.visibility</p:attrName>
                                        </p:attrNameLst>
                                      </p:cBhvr>
                                      <p:to>
                                        <p:strVal val="visible"/>
                                      </p:to>
                                    </p:set>
                                    <p:anim calcmode="lin" valueType="num">
                                      <p:cBhvr>
                                        <p:cTn id="123" dur="50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124" dur="50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125" dur="500" accel="50000" fill="hold">
                                          <p:stCondLst>
                                            <p:cond delay="500"/>
                                          </p:stCondLst>
                                        </p:cTn>
                                        <p:tgtEl>
                                          <p:spTgt spid="20"/>
                                        </p:tgtEl>
                                        <p:attrNameLst>
                                          <p:attrName>ppt_w</p:attrName>
                                        </p:attrNameLst>
                                      </p:cBhvr>
                                      <p:tavLst>
                                        <p:tav tm="0">
                                          <p:val>
                                            <p:strVal val="#ppt_w*.05"/>
                                          </p:val>
                                        </p:tav>
                                        <p:tav tm="100000">
                                          <p:val>
                                            <p:strVal val="#ppt_w"/>
                                          </p:val>
                                        </p:tav>
                                      </p:tavLst>
                                    </p:anim>
                                    <p:anim calcmode="lin" valueType="num">
                                      <p:cBhvr>
                                        <p:cTn id="126" dur="1000" fill="hold"/>
                                        <p:tgtEl>
                                          <p:spTgt spid="20"/>
                                        </p:tgtEl>
                                        <p:attrNameLst>
                                          <p:attrName>ppt_h</p:attrName>
                                        </p:attrNameLst>
                                      </p:cBhvr>
                                      <p:tavLst>
                                        <p:tav tm="0">
                                          <p:val>
                                            <p:strVal val="#ppt_h"/>
                                          </p:val>
                                        </p:tav>
                                        <p:tav tm="100000">
                                          <p:val>
                                            <p:strVal val="#ppt_h"/>
                                          </p:val>
                                        </p:tav>
                                      </p:tavLst>
                                    </p:anim>
                                    <p:anim calcmode="lin" valueType="num">
                                      <p:cBhvr>
                                        <p:cTn id="127" dur="50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128" dur="50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129" dur="500" accel="50000" fill="hold">
                                          <p:stCondLst>
                                            <p:cond delay="500"/>
                                          </p:stCondLst>
                                        </p:cTn>
                                        <p:tgtEl>
                                          <p:spTgt spid="20"/>
                                        </p:tgtEl>
                                        <p:attrNameLst>
                                          <p:attrName>ppt_y</p:attrName>
                                        </p:attrNameLst>
                                      </p:cBhvr>
                                      <p:tavLst>
                                        <p:tav tm="0">
                                          <p:val>
                                            <p:strVal val="#ppt_y+.1"/>
                                          </p:val>
                                        </p:tav>
                                        <p:tav tm="100000">
                                          <p:val>
                                            <p:strVal val="#ppt_y"/>
                                          </p:val>
                                        </p:tav>
                                      </p:tavLst>
                                    </p:anim>
                                    <p:animEffect transition="in" filter="fade">
                                      <p:cBhvr>
                                        <p:cTn id="130" dur="1000" decel="50000">
                                          <p:stCondLst>
                                            <p:cond delay="0"/>
                                          </p:stCondLst>
                                        </p:cTn>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0" grpId="0" animBg="1"/>
      <p:bldP spid="13" grpId="0" animBg="1"/>
      <p:bldP spid="16" grpId="0" animBg="1"/>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0"/>
            <a:ext cx="8352928" cy="461665"/>
          </a:xfrm>
          <a:prstGeom prst="rect">
            <a:avLst/>
          </a:prstGeom>
          <a:solidFill>
            <a:schemeClr val="accent3"/>
          </a:solidFill>
        </p:spPr>
        <p:txBody>
          <a:bodyPr wrap="square" rtlCol="0">
            <a:spAutoFit/>
          </a:bodyPr>
          <a:lstStyle/>
          <a:p>
            <a:pPr algn="ctr"/>
            <a:r>
              <a:rPr lang="fr-FR" sz="2400" b="1" u="sng" dirty="0" smtClean="0">
                <a:solidFill>
                  <a:srgbClr val="FF0000"/>
                </a:solidFill>
              </a:rPr>
              <a:t> Les catégories de ressources numériques générales </a:t>
            </a:r>
            <a:endParaRPr lang="fr-FR" sz="2400" u="sng" dirty="0">
              <a:solidFill>
                <a:srgbClr val="FF0000"/>
              </a:solidFill>
            </a:endParaRPr>
          </a:p>
        </p:txBody>
      </p:sp>
      <p:sp>
        <p:nvSpPr>
          <p:cNvPr id="5" name="ZoneTexte 4"/>
          <p:cNvSpPr txBox="1"/>
          <p:nvPr/>
        </p:nvSpPr>
        <p:spPr>
          <a:xfrm>
            <a:off x="179512" y="620688"/>
            <a:ext cx="8964488" cy="5016758"/>
          </a:xfrm>
          <a:prstGeom prst="rect">
            <a:avLst/>
          </a:prstGeom>
          <a:noFill/>
        </p:spPr>
        <p:txBody>
          <a:bodyPr wrap="square" rtlCol="0">
            <a:spAutoFit/>
          </a:bodyPr>
          <a:lstStyle/>
          <a:p>
            <a:r>
              <a:rPr lang="fr-FR" sz="2000" b="1" dirty="0" smtClean="0"/>
              <a:t>On regroupe les </a:t>
            </a:r>
            <a:r>
              <a:rPr lang="fr-FR" sz="2000" b="1" dirty="0" smtClean="0">
                <a:solidFill>
                  <a:schemeClr val="accent2">
                    <a:lumMod val="75000"/>
                  </a:schemeClr>
                </a:solidFill>
              </a:rPr>
              <a:t>ressources numériques générales et les ressources numériques d’enseignement et d’apprentissage (REA) </a:t>
            </a:r>
            <a:r>
              <a:rPr lang="fr-FR" sz="2000" b="1" dirty="0" smtClean="0"/>
              <a:t>hors ligne (sur Cédérom ou sur DVD) ou en ligne (Internet ou Intranet) en six catégories :</a:t>
            </a:r>
          </a:p>
          <a:p>
            <a:endParaRPr lang="fr-FR" sz="2000" b="1" dirty="0" smtClean="0"/>
          </a:p>
          <a:p>
            <a:r>
              <a:rPr lang="fr-FR" sz="2000" b="1" dirty="0" smtClean="0">
                <a:solidFill>
                  <a:srgbClr val="7030A0"/>
                </a:solidFill>
              </a:rPr>
              <a:t>1</a:t>
            </a:r>
            <a:r>
              <a:rPr lang="fr-FR" sz="2000" b="1" dirty="0" smtClean="0"/>
              <a:t>- </a:t>
            </a:r>
            <a:r>
              <a:rPr lang="fr-FR" sz="2000" b="1" dirty="0" smtClean="0">
                <a:solidFill>
                  <a:srgbClr val="7030A0"/>
                </a:solidFill>
              </a:rPr>
              <a:t>Portails, moteurs de recherches et répertoires </a:t>
            </a:r>
          </a:p>
          <a:p>
            <a:endParaRPr lang="fr-FR" sz="2000" b="1" dirty="0" smtClean="0">
              <a:solidFill>
                <a:srgbClr val="7030A0"/>
              </a:solidFill>
            </a:endParaRPr>
          </a:p>
          <a:p>
            <a:r>
              <a:rPr lang="fr-FR" sz="2000" b="1" dirty="0" smtClean="0">
                <a:solidFill>
                  <a:srgbClr val="7030A0"/>
                </a:solidFill>
              </a:rPr>
              <a:t>2- Logiciels outils, éditeurs, services de communication et d’échanges</a:t>
            </a:r>
          </a:p>
          <a:p>
            <a:endParaRPr lang="fr-FR" sz="2000" b="1" dirty="0" smtClean="0">
              <a:solidFill>
                <a:srgbClr val="7030A0"/>
              </a:solidFill>
            </a:endParaRPr>
          </a:p>
          <a:p>
            <a:r>
              <a:rPr lang="fr-FR" sz="2000" b="1" dirty="0" smtClean="0">
                <a:solidFill>
                  <a:srgbClr val="7030A0"/>
                </a:solidFill>
              </a:rPr>
              <a:t>3-  Documents de référence générale </a:t>
            </a:r>
          </a:p>
          <a:p>
            <a:endParaRPr lang="fr-FR" sz="2000" b="1" dirty="0" smtClean="0">
              <a:solidFill>
                <a:srgbClr val="7030A0"/>
              </a:solidFill>
            </a:endParaRPr>
          </a:p>
          <a:p>
            <a:r>
              <a:rPr lang="fr-FR" sz="2000" b="1" dirty="0" smtClean="0">
                <a:solidFill>
                  <a:srgbClr val="7030A0"/>
                </a:solidFill>
              </a:rPr>
              <a:t>4- Banques de données et d’</a:t>
            </a:r>
            <a:r>
              <a:rPr lang="fr-FR" sz="2000" b="1" dirty="0" err="1" smtClean="0">
                <a:solidFill>
                  <a:srgbClr val="7030A0"/>
                </a:solidFill>
              </a:rPr>
              <a:t>oeuvres</a:t>
            </a:r>
            <a:r>
              <a:rPr lang="fr-FR" sz="2000" b="1" dirty="0" smtClean="0">
                <a:solidFill>
                  <a:srgbClr val="7030A0"/>
                </a:solidFill>
              </a:rPr>
              <a:t> protégées </a:t>
            </a:r>
          </a:p>
          <a:p>
            <a:endParaRPr lang="fr-FR" sz="2000" b="1" dirty="0" smtClean="0">
              <a:solidFill>
                <a:srgbClr val="7030A0"/>
              </a:solidFill>
            </a:endParaRPr>
          </a:p>
          <a:p>
            <a:r>
              <a:rPr lang="fr-FR" sz="2000" b="1" dirty="0" smtClean="0">
                <a:solidFill>
                  <a:srgbClr val="7030A0"/>
                </a:solidFill>
              </a:rPr>
              <a:t>5- Applications de formation destinées à des apprentissages en dehors de l’école </a:t>
            </a:r>
          </a:p>
          <a:p>
            <a:endParaRPr lang="fr-FR" sz="2000" b="1" dirty="0" smtClean="0">
              <a:solidFill>
                <a:srgbClr val="7030A0"/>
              </a:solidFill>
            </a:endParaRPr>
          </a:p>
          <a:p>
            <a:r>
              <a:rPr lang="fr-FR" sz="2000" b="1" dirty="0" smtClean="0">
                <a:solidFill>
                  <a:srgbClr val="7030A0"/>
                </a:solidFill>
              </a:rPr>
              <a:t>6- Applications scolaires et éducatives destinées à des apprentissages en établissement </a:t>
            </a:r>
            <a:endParaRPr lang="fr-FR" sz="2000" b="1" dirty="0">
              <a:solidFill>
                <a:srgbClr val="7030A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1765</TotalTime>
  <Words>5907</Words>
  <Application>Microsoft Office PowerPoint</Application>
  <PresentationFormat>Affichage à l'écran (4:3)</PresentationFormat>
  <Paragraphs>799</Paragraphs>
  <Slides>69</Slides>
  <Notes>0</Notes>
  <HiddenSlides>0</HiddenSlides>
  <MMClips>0</MMClips>
  <ScaleCrop>false</ScaleCrop>
  <HeadingPairs>
    <vt:vector size="4" baseType="variant">
      <vt:variant>
        <vt:lpstr>Thème</vt:lpstr>
      </vt:variant>
      <vt:variant>
        <vt:i4>1</vt:i4>
      </vt:variant>
      <vt:variant>
        <vt:lpstr>Titres des diapositives</vt:lpstr>
      </vt:variant>
      <vt:variant>
        <vt:i4>69</vt:i4>
      </vt:variant>
    </vt:vector>
  </HeadingPairs>
  <TitlesOfParts>
    <vt:vector size="70" baseType="lpstr">
      <vt:lpstr>Thème Office</vt:lpstr>
      <vt:lpstr>Diapositive 1</vt:lpstr>
      <vt:lpstr>Diapositive 2</vt:lpstr>
      <vt:lpstr>Les TICE , une multiplicité de concepts</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I-  Origine du scénario pédagogique 1/3</vt:lpstr>
      <vt:lpstr>Diapositive 44</vt:lpstr>
      <vt:lpstr>Diapositive 45</vt:lpstr>
      <vt:lpstr> II. Objectifs du scénario pédagogique </vt:lpstr>
      <vt:lpstr> III. Qualités requises de l'enseignant dans le cadre du scénario </vt:lpstr>
      <vt:lpstr>1- Phases du cycle de vie du scénario </vt:lpstr>
      <vt:lpstr> 2. Détermination des critères de  scénario </vt:lpstr>
      <vt:lpstr> 3. Mise en œuvre de la situation d'apprentissage </vt:lpstr>
      <vt:lpstr> 4. Granularité du scénario </vt:lpstr>
      <vt:lpstr> 5. Degré de contrainte d'un scénario </vt:lpstr>
      <vt:lpstr> 6. Degré de formalisation d'un scénario </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pc</cp:lastModifiedBy>
  <cp:revision>197</cp:revision>
  <dcterms:created xsi:type="dcterms:W3CDTF">2015-09-18T17:08:25Z</dcterms:created>
  <dcterms:modified xsi:type="dcterms:W3CDTF">2017-01-09T15:56:34Z</dcterms:modified>
</cp:coreProperties>
</file>